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259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7500"/>
    <a:srgbClr val="A1936B"/>
    <a:srgbClr val="B4A98A"/>
    <a:srgbClr val="5A5B5A"/>
    <a:srgbClr val="BF9000"/>
    <a:srgbClr val="FFD966"/>
    <a:srgbClr val="44546A"/>
    <a:srgbClr val="4472C3"/>
    <a:srgbClr val="7F6000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17" autoAdjust="0"/>
    <p:restoredTop sz="97449" autoAdjust="0"/>
  </p:normalViewPr>
  <p:slideViewPr>
    <p:cSldViewPr snapToGrid="0">
      <p:cViewPr varScale="1">
        <p:scale>
          <a:sx n="86" d="100"/>
          <a:sy n="86" d="100"/>
        </p:scale>
        <p:origin x="71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51" d="100"/>
          <a:sy n="151" d="100"/>
        </p:scale>
        <p:origin x="195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8D474F4-20F1-41F9-B6A9-57D520A479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C4EDAF-7F7F-488B-8186-C1220AB9CE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953BC75-6441-42A6-9907-7D8EF96DD2C4}" type="datetimeFigureOut">
              <a:rPr lang="ru-RU"/>
              <a:pPr>
                <a:defRPr/>
              </a:pPr>
              <a:t>03.10.2024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57C5EF1-01E5-4005-B70C-A4C08BB6AD3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F533F75-C31A-422E-8844-EBC511EEB3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6200" y="5602288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463DF5D-70A5-475E-8C04-2164912628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FC46CD52-063D-4982-9F24-F15FCFBD66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48AAB3-28D9-4F05-ABB6-5FBDACF5C6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A6A2DE-47EF-4D4F-AC6B-9828B19651B5}" type="datetimeFigureOut">
              <a:rPr lang="ru-RU"/>
              <a:pPr>
                <a:defRPr/>
              </a:pPr>
              <a:t>03.10.2024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97084BE-AF45-4C20-B030-DDBFDB9DB8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0F205DF4-B368-44DC-848A-D1E02ACF3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D808BD-9C7B-489E-96A9-EA5830F03F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4944B4-37D8-4D16-BF82-19BB20EF3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BCBC3D-F63C-4C48-BA96-C74A0542B2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 səhif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>
            <a:extLst>
              <a:ext uri="{FF2B5EF4-FFF2-40B4-BE49-F238E27FC236}">
                <a16:creationId xmlns:a16="http://schemas.microsoft.com/office/drawing/2014/main" id="{4E48A12B-6AF6-48F3-A36E-E2A165399E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025" y="3429000"/>
            <a:ext cx="3609975" cy="343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3">
            <a:extLst>
              <a:ext uri="{FF2B5EF4-FFF2-40B4-BE49-F238E27FC236}">
                <a16:creationId xmlns:a16="http://schemas.microsoft.com/office/drawing/2014/main" id="{226D0DBE-7ACD-4985-AC8C-6E47C607650F}"/>
              </a:ext>
            </a:extLst>
          </p:cNvPr>
          <p:cNvSpPr/>
          <p:nvPr userDrawn="1"/>
        </p:nvSpPr>
        <p:spPr>
          <a:xfrm>
            <a:off x="0" y="0"/>
            <a:ext cx="266700" cy="6858000"/>
          </a:xfrm>
          <a:prstGeom prst="rect">
            <a:avLst/>
          </a:prstGeom>
          <a:solidFill>
            <a:srgbClr val="A19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" name="Прямая соединительная линия 4">
            <a:extLst>
              <a:ext uri="{FF2B5EF4-FFF2-40B4-BE49-F238E27FC236}">
                <a16:creationId xmlns:a16="http://schemas.microsoft.com/office/drawing/2014/main" id="{E5F41C29-B48C-4C3C-90BC-04FE10CF4117}"/>
              </a:ext>
            </a:extLst>
          </p:cNvPr>
          <p:cNvCxnSpPr/>
          <p:nvPr userDrawn="1"/>
        </p:nvCxnSpPr>
        <p:spPr>
          <a:xfrm>
            <a:off x="1652588" y="2813050"/>
            <a:ext cx="6804025" cy="0"/>
          </a:xfrm>
          <a:prstGeom prst="line">
            <a:avLst/>
          </a:prstGeom>
          <a:ln w="28575">
            <a:solidFill>
              <a:srgbClr val="A193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652588" y="3196075"/>
            <a:ext cx="8306224" cy="498301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3600" b="0">
                <a:solidFill>
                  <a:srgbClr val="A1936C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52588" y="3713798"/>
            <a:ext cx="7162800" cy="39222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rgbClr val="A1936C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9" name="Рисунок 15">
            <a:extLst>
              <a:ext uri="{FF2B5EF4-FFF2-40B4-BE49-F238E27FC236}">
                <a16:creationId xmlns:a16="http://schemas.microsoft.com/office/drawing/2014/main" id="{14CE6DFE-87F8-4312-A31F-2AE330DBCA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52588" y="1033309"/>
            <a:ext cx="71628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88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ç səhif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2">
            <a:extLst>
              <a:ext uri="{FF2B5EF4-FFF2-40B4-BE49-F238E27FC236}">
                <a16:creationId xmlns:a16="http://schemas.microsoft.com/office/drawing/2014/main" id="{ED540B97-5E85-48F3-BB26-AADE110CD75A}"/>
              </a:ext>
            </a:extLst>
          </p:cNvPr>
          <p:cNvCxnSpPr>
            <a:cxnSpLocks/>
          </p:cNvCxnSpPr>
          <p:nvPr userDrawn="1"/>
        </p:nvCxnSpPr>
        <p:spPr>
          <a:xfrm>
            <a:off x="0" y="947738"/>
            <a:ext cx="12204700" cy="0"/>
          </a:xfrm>
          <a:prstGeom prst="line">
            <a:avLst/>
          </a:prstGeom>
          <a:ln w="25400">
            <a:solidFill>
              <a:srgbClr val="A193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3">
            <a:extLst>
              <a:ext uri="{FF2B5EF4-FFF2-40B4-BE49-F238E27FC236}">
                <a16:creationId xmlns:a16="http://schemas.microsoft.com/office/drawing/2014/main" id="{57642858-F85A-4A67-92BB-EB220924FD1D}"/>
              </a:ext>
            </a:extLst>
          </p:cNvPr>
          <p:cNvCxnSpPr>
            <a:cxnSpLocks/>
          </p:cNvCxnSpPr>
          <p:nvPr userDrawn="1"/>
        </p:nvCxnSpPr>
        <p:spPr>
          <a:xfrm>
            <a:off x="0" y="6430963"/>
            <a:ext cx="11191875" cy="0"/>
          </a:xfrm>
          <a:prstGeom prst="line">
            <a:avLst/>
          </a:prstGeom>
          <a:ln w="28575">
            <a:solidFill>
              <a:srgbClr val="A193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4">
            <a:extLst>
              <a:ext uri="{FF2B5EF4-FFF2-40B4-BE49-F238E27FC236}">
                <a16:creationId xmlns:a16="http://schemas.microsoft.com/office/drawing/2014/main" id="{69BD7127-CE4B-4C81-863F-AB11758CC7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0613" y="6134100"/>
            <a:ext cx="569912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7">
            <a:extLst>
              <a:ext uri="{FF2B5EF4-FFF2-40B4-BE49-F238E27FC236}">
                <a16:creationId xmlns:a16="http://schemas.microsoft.com/office/drawing/2014/main" id="{0B4C9644-0B49-4767-A76B-01A8A4F3970B}"/>
              </a:ext>
            </a:extLst>
          </p:cNvPr>
          <p:cNvCxnSpPr>
            <a:cxnSpLocks/>
          </p:cNvCxnSpPr>
          <p:nvPr userDrawn="1"/>
        </p:nvCxnSpPr>
        <p:spPr>
          <a:xfrm>
            <a:off x="11876088" y="6430963"/>
            <a:ext cx="315912" cy="0"/>
          </a:xfrm>
          <a:prstGeom prst="line">
            <a:avLst/>
          </a:prstGeom>
          <a:ln w="28575">
            <a:solidFill>
              <a:srgbClr val="A193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50081" y="451534"/>
            <a:ext cx="8160544" cy="466878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600" b="0" i="0">
                <a:solidFill>
                  <a:srgbClr val="A1936C"/>
                </a:solidFill>
                <a:latin typeface="Segoe UI Semibold" panose="020B07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0081" y="1330780"/>
            <a:ext cx="10515600" cy="35961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200">
                <a:solidFill>
                  <a:srgbClr val="5A5B5A"/>
                </a:solidFill>
                <a:latin typeface="Segoe UI 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E9EE006-D218-4E59-97CB-EEBF46B939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251728" y="6254278"/>
            <a:ext cx="577850" cy="365125"/>
          </a:xfrm>
        </p:spPr>
        <p:txBody>
          <a:bodyPr/>
          <a:lstStyle>
            <a:lvl1pPr>
              <a:defRPr sz="1600" b="0">
                <a:latin typeface="Segoe UI 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12" name="Рисунок 17">
            <a:extLst>
              <a:ext uri="{FF2B5EF4-FFF2-40B4-BE49-F238E27FC236}">
                <a16:creationId xmlns:a16="http://schemas.microsoft.com/office/drawing/2014/main" id="{D5625DD8-BBE2-4368-AE04-529F52785C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68618" y="275301"/>
            <a:ext cx="263200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1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İç səhif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5188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n səhif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3">
            <a:extLst>
              <a:ext uri="{FF2B5EF4-FFF2-40B4-BE49-F238E27FC236}">
                <a16:creationId xmlns:a16="http://schemas.microsoft.com/office/drawing/2014/main" id="{FBC7EAC8-D681-46CC-8012-D333B60FCF38}"/>
              </a:ext>
            </a:extLst>
          </p:cNvPr>
          <p:cNvCxnSpPr/>
          <p:nvPr userDrawn="1"/>
        </p:nvCxnSpPr>
        <p:spPr>
          <a:xfrm>
            <a:off x="895350" y="3300413"/>
            <a:ext cx="5248275" cy="0"/>
          </a:xfrm>
          <a:prstGeom prst="line">
            <a:avLst/>
          </a:prstGeom>
          <a:ln w="28575">
            <a:solidFill>
              <a:srgbClr val="A193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5">
            <a:extLst>
              <a:ext uri="{FF2B5EF4-FFF2-40B4-BE49-F238E27FC236}">
                <a16:creationId xmlns:a16="http://schemas.microsoft.com/office/drawing/2014/main" id="{C27803AD-D81B-4FB8-8612-3711AEF491CA}"/>
              </a:ext>
            </a:extLst>
          </p:cNvPr>
          <p:cNvSpPr/>
          <p:nvPr userDrawn="1"/>
        </p:nvSpPr>
        <p:spPr>
          <a:xfrm>
            <a:off x="0" y="0"/>
            <a:ext cx="266700" cy="6858000"/>
          </a:xfrm>
          <a:prstGeom prst="rect">
            <a:avLst/>
          </a:prstGeom>
          <a:solidFill>
            <a:srgbClr val="A193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1" name="Рисунок 2">
            <a:extLst>
              <a:ext uri="{FF2B5EF4-FFF2-40B4-BE49-F238E27FC236}">
                <a16:creationId xmlns:a16="http://schemas.microsoft.com/office/drawing/2014/main" id="{BB0EE4B0-1D48-49CD-96A6-621597A662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025" y="3429000"/>
            <a:ext cx="3609975" cy="3436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95350" y="3617373"/>
            <a:ext cx="6736201" cy="55717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3500" b="1">
                <a:solidFill>
                  <a:srgbClr val="A1936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Благодарим за внимание</a:t>
            </a:r>
          </a:p>
        </p:txBody>
      </p:sp>
      <p:cxnSp>
        <p:nvCxnSpPr>
          <p:cNvPr id="12" name="Прямая соединительная линия 4">
            <a:extLst>
              <a:ext uri="{FF2B5EF4-FFF2-40B4-BE49-F238E27FC236}">
                <a16:creationId xmlns:a16="http://schemas.microsoft.com/office/drawing/2014/main" id="{3CD8F8D0-60DF-4087-A4F1-EDE13BA350C4}"/>
              </a:ext>
            </a:extLst>
          </p:cNvPr>
          <p:cNvCxnSpPr/>
          <p:nvPr userDrawn="1"/>
        </p:nvCxnSpPr>
        <p:spPr>
          <a:xfrm>
            <a:off x="925513" y="4867275"/>
            <a:ext cx="0" cy="750888"/>
          </a:xfrm>
          <a:prstGeom prst="line">
            <a:avLst/>
          </a:prstGeom>
          <a:ln w="57150">
            <a:solidFill>
              <a:srgbClr val="A1936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6">
            <a:extLst>
              <a:ext uri="{FF2B5EF4-FFF2-40B4-BE49-F238E27FC236}">
                <a16:creationId xmlns:a16="http://schemas.microsoft.com/office/drawing/2014/main" id="{BF5AE3FF-44FF-48F3-BE2B-15DD7627A3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3638" y="6059488"/>
            <a:ext cx="2108200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b="1">
                <a:solidFill>
                  <a:srgbClr val="A1936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www.taxes.gov.az</a:t>
            </a:r>
            <a:endParaRPr lang="ru-RU" altLang="ru-RU" b="1">
              <a:solidFill>
                <a:srgbClr val="A1936C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Прямоугольник 7">
            <a:extLst>
              <a:ext uri="{FF2B5EF4-FFF2-40B4-BE49-F238E27FC236}">
                <a16:creationId xmlns:a16="http://schemas.microsoft.com/office/drawing/2014/main" id="{0DD41680-7E5B-4AEB-B833-2B03BBD5FAA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63638" y="5299075"/>
            <a:ext cx="1114425" cy="8302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600" b="1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Тел</a:t>
            </a:r>
            <a:r>
              <a:rPr lang="en-US" altLang="ru-RU" sz="1600" b="1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.:</a:t>
            </a:r>
            <a:br>
              <a:rPr lang="ru-RU" altLang="ru-RU" sz="1600" b="1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1600" b="1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Факс</a:t>
            </a:r>
            <a:r>
              <a:rPr lang="en-US" altLang="ru-RU" sz="1600" b="1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br>
              <a:rPr lang="ru-RU" altLang="ru-RU" sz="1600" b="1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altLang="ru-RU" sz="1600" b="1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Э-почта</a:t>
            </a:r>
            <a:r>
              <a:rPr lang="en-US" altLang="ru-RU" sz="1600" b="1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endParaRPr lang="ru-RU" altLang="ru-RU" sz="1600" b="1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5" name="Прямоугольник 8">
            <a:extLst>
              <a:ext uri="{FF2B5EF4-FFF2-40B4-BE49-F238E27FC236}">
                <a16:creationId xmlns:a16="http://schemas.microsoft.com/office/drawing/2014/main" id="{04ECA78F-98D3-44A0-833C-03DE01381970}"/>
              </a:ext>
            </a:extLst>
          </p:cNvPr>
          <p:cNvSpPr/>
          <p:nvPr userDrawn="1"/>
        </p:nvSpPr>
        <p:spPr>
          <a:xfrm>
            <a:off x="1163638" y="4760913"/>
            <a:ext cx="3236912" cy="61595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ru-RU" sz="17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AZ1029, </a:t>
            </a:r>
            <a:r>
              <a:rPr lang="ru-RU" altLang="ru-RU" sz="17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Азербайджан, Баку</a:t>
            </a:r>
            <a:endParaRPr lang="en-US" altLang="ru-RU" sz="17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eaLnBrk="1" hangingPunct="1">
              <a:defRPr/>
            </a:pPr>
            <a:r>
              <a:rPr lang="ru-RU" altLang="ru-RU" sz="17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Проспект Гейдара Алиева</a:t>
            </a:r>
            <a:r>
              <a:rPr lang="en-US" altLang="ru-RU" sz="1700" dirty="0">
                <a:solidFill>
                  <a:srgbClr val="5A5B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155</a:t>
            </a:r>
            <a:endParaRPr lang="ru-RU" altLang="ru-RU" sz="1700" dirty="0">
              <a:solidFill>
                <a:srgbClr val="5A5B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Прямоугольник 9">
            <a:extLst>
              <a:ext uri="{FF2B5EF4-FFF2-40B4-BE49-F238E27FC236}">
                <a16:creationId xmlns:a16="http://schemas.microsoft.com/office/drawing/2014/main" id="{DC705E56-3C63-4DEF-9D9F-D415F2D05428}"/>
              </a:ext>
            </a:extLst>
          </p:cNvPr>
          <p:cNvSpPr/>
          <p:nvPr userDrawn="1"/>
        </p:nvSpPr>
        <p:spPr>
          <a:xfrm>
            <a:off x="1765300" y="5283200"/>
            <a:ext cx="2005013" cy="64770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50" dirty="0">
                <a:solidFill>
                  <a:srgbClr val="5A5B5A"/>
                </a:solidFill>
                <a:latin typeface="+mn-lt"/>
              </a:rPr>
              <a:t>(+994 12) 403 89 70</a:t>
            </a:r>
            <a:br>
              <a:rPr lang="ru-RU" sz="1750" dirty="0">
                <a:solidFill>
                  <a:srgbClr val="5A5B5A"/>
                </a:solidFill>
                <a:latin typeface="+mn-lt"/>
              </a:rPr>
            </a:br>
            <a:r>
              <a:rPr lang="en-US" sz="1750" dirty="0">
                <a:solidFill>
                  <a:srgbClr val="5A5B5A"/>
                </a:solidFill>
                <a:latin typeface="+mn-lt"/>
              </a:rPr>
              <a:t>(+994 12) 403 89 71</a:t>
            </a:r>
            <a:endParaRPr lang="ru-RU" sz="1750" dirty="0">
              <a:solidFill>
                <a:srgbClr val="5A5B5A"/>
              </a:solidFill>
              <a:latin typeface="+mn-lt"/>
            </a:endParaRPr>
          </a:p>
        </p:txBody>
      </p:sp>
      <p:sp>
        <p:nvSpPr>
          <p:cNvPr id="17" name="Прямоугольник 10">
            <a:extLst>
              <a:ext uri="{FF2B5EF4-FFF2-40B4-BE49-F238E27FC236}">
                <a16:creationId xmlns:a16="http://schemas.microsoft.com/office/drawing/2014/main" id="{A9C19682-2590-4BE6-81A5-0935AAEAB308}"/>
              </a:ext>
            </a:extLst>
          </p:cNvPr>
          <p:cNvSpPr/>
          <p:nvPr userDrawn="1"/>
        </p:nvSpPr>
        <p:spPr>
          <a:xfrm>
            <a:off x="2133600" y="5783263"/>
            <a:ext cx="203200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50" dirty="0">
                <a:solidFill>
                  <a:srgbClr val="5A5B5A"/>
                </a:solidFill>
                <a:latin typeface="+mn-lt"/>
              </a:rPr>
              <a:t>office@taxes.gov.az</a:t>
            </a:r>
            <a:endParaRPr lang="ru-RU" sz="1750" dirty="0">
              <a:solidFill>
                <a:srgbClr val="5A5B5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6079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>
            <a:extLst>
              <a:ext uri="{FF2B5EF4-FFF2-40B4-BE49-F238E27FC236}">
                <a16:creationId xmlns:a16="http://schemas.microsoft.com/office/drawing/2014/main" id="{06DD38BB-A6BD-4FB0-B84A-3C495F889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2675" y="6245225"/>
            <a:ext cx="57785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8EBFB4D-9A0F-4513-AC8D-FE76CA9C9C25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79DCAEF-B279-4A0E-9963-FD71819A4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2588" y="3196075"/>
            <a:ext cx="8306224" cy="1475513"/>
          </a:xfrm>
        </p:spPr>
        <p:txBody>
          <a:bodyPr anchor="t" anchorCtr="0"/>
          <a:lstStyle/>
          <a:p>
            <a:r>
              <a:rPr lang="ru-RU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«Цифровые решения для упрощения прозрачности</a:t>
            </a:r>
            <a:r>
              <a:rPr lang="en-US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ru-RU" sz="28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платежей и возврата НДС»</a:t>
            </a:r>
            <a:endParaRPr lang="az-Latn-AZ" sz="28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61A96441-A3AE-4A22-BE85-00324F9C02B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634105" y="4333949"/>
            <a:ext cx="6519295" cy="392112"/>
          </a:xfrm>
          <a:noFill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Практика</a:t>
            </a:r>
            <a:r>
              <a:rPr lang="az-Latn-AZ" altLang="ru-RU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ru-RU" altLang="ru-RU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Азербайджанской Республики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80" y="451534"/>
            <a:ext cx="8394331" cy="466878"/>
          </a:xfrm>
        </p:spPr>
        <p:txBody>
          <a:bodyPr/>
          <a:lstStyle/>
          <a:p>
            <a:r>
              <a:rPr lang="ru-RU" dirty="0"/>
              <a:t>В результате возврата части НДС потребителям</a:t>
            </a:r>
            <a:endParaRPr lang="az-Latn-A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10</a:t>
            </a:fld>
            <a:endParaRPr lang="ru-RU" altLang="ru-R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ABC4323-9735-4859-8286-4A261CE6E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081" y="1330780"/>
            <a:ext cx="10601647" cy="4445331"/>
          </a:xfrm>
        </p:spPr>
        <p:txBody>
          <a:bodyPr lIns="0" tIns="0" rIns="0" bIns="0"/>
          <a:lstStyle/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Обеспечивается осуществление налогового контроля со стороны потребителей; 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Создаётся возможность проверки данных деклараций, представленных налогоплательщиками;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По сравнению с 2022 годом в 2023 году оборот налогоплательщиков по контрольно-кассовым аппаратам в указанных сферах увеличился на 14,2%;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Приводит к увеличению безналичных расчётов со стороны потребителей и расширению применения инструментов безналичных расчётов. Возврат НДС по безналичным расчётам составляет 73,3% от общей суммы. По сравнению с 2022 годом этот показатель увеличился более чем в 2 раза;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По сравнению с 2022 годом в 2023 году налоговые платежи компаний, занимающихся строительством увеличились в </a:t>
            </a:r>
            <a:r>
              <a:rPr lang="en-US" sz="1800"/>
              <a:t>3</a:t>
            </a:r>
            <a:r>
              <a:rPr lang="ru-RU" sz="1800"/>
              <a:t> </a:t>
            </a:r>
            <a:r>
              <a:rPr lang="ru-RU" sz="1800" dirty="0"/>
              <a:t>раза. </a:t>
            </a:r>
            <a:endParaRPr lang="az-Latn-AZ" sz="1800" dirty="0"/>
          </a:p>
        </p:txBody>
      </p:sp>
    </p:spTree>
    <p:extLst>
      <p:ext uri="{BB962C8B-B14F-4D97-AF65-F5344CB8AC3E}">
        <p14:creationId xmlns:p14="http://schemas.microsoft.com/office/powerpoint/2010/main" val="3480383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5B26043B-D444-4FAC-A774-0C57A5D70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dirty="0"/>
              <a:t>Благодарим 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Цифровые решения по администрированию НДС </a:t>
            </a:r>
            <a:endParaRPr lang="az-Latn-A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0CABB-E250-4EE8-B3A4-1D702EB43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87" y="1847095"/>
            <a:ext cx="5886005" cy="1973464"/>
          </a:xfrm>
        </p:spPr>
        <p:txBody>
          <a:bodyPr wrap="none" lIns="0" tIns="0" rIns="0" bIns="0"/>
          <a:lstStyle/>
          <a:p>
            <a:pPr marL="457200" lvl="1" indent="0" algn="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 Semibold" panose="020B0702040204020203" pitchFamily="34" charset="0"/>
              </a:rPr>
              <a:t>Депозитный счёт НДС </a:t>
            </a:r>
          </a:p>
          <a:p>
            <a:pPr marL="457200" lvl="1" indent="0" algn="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 Semibold" panose="020B0702040204020203" pitchFamily="34" charset="0"/>
              </a:rPr>
              <a:t>Электронные налоговые счета-фактуры </a:t>
            </a:r>
          </a:p>
          <a:p>
            <a:pPr marL="457200" lvl="1" indent="0" algn="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 Semibold" panose="020B0702040204020203" pitchFamily="34" charset="0"/>
              </a:rPr>
              <a:t>Электронные накладные</a:t>
            </a:r>
          </a:p>
          <a:p>
            <a:pPr marL="457200" lvl="1" indent="0" algn="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 Semibold" panose="020B0702040204020203" pitchFamily="34" charset="0"/>
              </a:rPr>
              <a:t>«Единая электронная платформа» для возврата НДС </a:t>
            </a:r>
          </a:p>
          <a:p>
            <a:pPr marL="457200" lvl="1" indent="0" algn="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 Semibold" panose="020B0702040204020203" pitchFamily="34" charset="0"/>
              </a:rPr>
              <a:t>Ускоренный возврат НДС для экспортёров</a:t>
            </a:r>
            <a:endParaRPr lang="az-Latn-AZ" sz="1800" dirty="0">
              <a:solidFill>
                <a:srgbClr val="5A5B5A"/>
              </a:solidFill>
              <a:latin typeface="Segoe UI "/>
              <a:cs typeface="Segoe UI Semibold" panose="020B07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2</a:t>
            </a:fld>
            <a:endParaRPr lang="ru-RU" altLang="ru-RU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A9C9431-AC6D-4417-9549-E46C30A73B2F}"/>
              </a:ext>
            </a:extLst>
          </p:cNvPr>
          <p:cNvSpPr txBox="1">
            <a:spLocks/>
          </p:cNvSpPr>
          <p:nvPr/>
        </p:nvSpPr>
        <p:spPr>
          <a:xfrm>
            <a:off x="650081" y="4972760"/>
            <a:ext cx="5724811" cy="740593"/>
          </a:xfrm>
          <a:prstGeom prst="rect">
            <a:avLst/>
          </a:prstGeom>
        </p:spPr>
        <p:txBody>
          <a:bodyPr lIns="0" tIns="0" rIns="0" bIns="0"/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5A5B5A"/>
                </a:solidFill>
                <a:latin typeface="Segoe UI 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algn="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 Semibold" panose="020B0702040204020203" pitchFamily="34" charset="0"/>
              </a:rPr>
              <a:t>Возврат НДС потребителям за товары и услуги</a:t>
            </a:r>
          </a:p>
          <a:p>
            <a:pPr marL="457200" lvl="1" indent="0" algn="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 Semibold" panose="020B0702040204020203" pitchFamily="34" charset="0"/>
              </a:rPr>
              <a:t>за жилую и нежилую недвижимость</a:t>
            </a:r>
            <a:endParaRPr lang="az-Latn-AZ" sz="20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7E6BF1-6409-44BE-8A61-CBBD0235488B}"/>
              </a:ext>
            </a:extLst>
          </p:cNvPr>
          <p:cNvSpPr/>
          <p:nvPr/>
        </p:nvSpPr>
        <p:spPr>
          <a:xfrm>
            <a:off x="6592135" y="1873480"/>
            <a:ext cx="1356682" cy="2520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az-Latn-AZ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788A4A-A24C-4A2E-9B25-7AC61C3E9771}"/>
              </a:ext>
            </a:extLst>
          </p:cNvPr>
          <p:cNvSpPr/>
          <p:nvPr/>
        </p:nvSpPr>
        <p:spPr>
          <a:xfrm>
            <a:off x="6592135" y="2279271"/>
            <a:ext cx="1553013" cy="252000"/>
          </a:xfrm>
          <a:prstGeom prst="rect">
            <a:avLst/>
          </a:prstGeom>
          <a:solidFill>
            <a:srgbClr val="FFE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az-Latn-AZ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AF2EF7-08C6-4B2D-9B2E-124ABFC5A763}"/>
              </a:ext>
            </a:extLst>
          </p:cNvPr>
          <p:cNvSpPr/>
          <p:nvPr/>
        </p:nvSpPr>
        <p:spPr>
          <a:xfrm>
            <a:off x="6592135" y="2685062"/>
            <a:ext cx="2748072" cy="2520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az-Latn-AZ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B4880F-4F27-4559-AC98-08A6BFEBAC3E}"/>
              </a:ext>
            </a:extLst>
          </p:cNvPr>
          <p:cNvSpPr/>
          <p:nvPr/>
        </p:nvSpPr>
        <p:spPr>
          <a:xfrm>
            <a:off x="6592135" y="3090853"/>
            <a:ext cx="3610466" cy="252000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az-Latn-AZ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2E50FDEC-DA01-4156-831D-FB940F01DB5F}"/>
              </a:ext>
            </a:extLst>
          </p:cNvPr>
          <p:cNvSpPr txBox="1">
            <a:spLocks/>
          </p:cNvSpPr>
          <p:nvPr/>
        </p:nvSpPr>
        <p:spPr>
          <a:xfrm>
            <a:off x="7950548" y="1872318"/>
            <a:ext cx="720000" cy="2520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5A5B5A"/>
                </a:solidFill>
                <a:latin typeface="Segoe UI 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2008</a:t>
            </a:r>
            <a:endParaRPr lang="az-Latn-AZ" sz="1800" dirty="0">
              <a:solidFill>
                <a:srgbClr val="5A5B5A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7C835AC-4192-457F-AF39-80A28F51F28E}"/>
              </a:ext>
            </a:extLst>
          </p:cNvPr>
          <p:cNvSpPr txBox="1">
            <a:spLocks/>
          </p:cNvSpPr>
          <p:nvPr/>
        </p:nvSpPr>
        <p:spPr>
          <a:xfrm>
            <a:off x="8149724" y="2278367"/>
            <a:ext cx="720000" cy="2520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5A5B5A"/>
                </a:solidFill>
                <a:latin typeface="Segoe UI 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2010</a:t>
            </a:r>
            <a:endParaRPr lang="az-Latn-AZ" sz="1800" dirty="0">
              <a:solidFill>
                <a:srgbClr val="5A5B5A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E1BC40BC-962A-46A8-AEE0-4BB039BBBE73}"/>
              </a:ext>
            </a:extLst>
          </p:cNvPr>
          <p:cNvSpPr txBox="1">
            <a:spLocks/>
          </p:cNvSpPr>
          <p:nvPr/>
        </p:nvSpPr>
        <p:spPr>
          <a:xfrm>
            <a:off x="9344780" y="2684416"/>
            <a:ext cx="720000" cy="2520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5A5B5A"/>
                </a:solidFill>
                <a:latin typeface="Segoe UI 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2017</a:t>
            </a:r>
            <a:endParaRPr lang="az-Latn-AZ" sz="1800" dirty="0">
              <a:solidFill>
                <a:srgbClr val="5A5B5A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AE57E913-C79E-4F36-AA1A-2B761A52C3AC}"/>
              </a:ext>
            </a:extLst>
          </p:cNvPr>
          <p:cNvSpPr txBox="1">
            <a:spLocks/>
          </p:cNvSpPr>
          <p:nvPr/>
        </p:nvSpPr>
        <p:spPr>
          <a:xfrm>
            <a:off x="10213908" y="3090465"/>
            <a:ext cx="720000" cy="2520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5A5B5A"/>
                </a:solidFill>
                <a:latin typeface="Segoe UI 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2021</a:t>
            </a:r>
            <a:endParaRPr lang="az-Latn-AZ" sz="1800" dirty="0">
              <a:solidFill>
                <a:srgbClr val="5A5B5A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6CC3BF-4F61-49D5-9DC5-57BDC4A95A98}"/>
              </a:ext>
            </a:extLst>
          </p:cNvPr>
          <p:cNvSpPr/>
          <p:nvPr/>
        </p:nvSpPr>
        <p:spPr>
          <a:xfrm>
            <a:off x="6592135" y="5000569"/>
            <a:ext cx="3520586" cy="252000"/>
          </a:xfrm>
          <a:prstGeom prst="rect">
            <a:avLst/>
          </a:prstGeom>
          <a:solidFill>
            <a:srgbClr val="BF9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az-Latn-AZ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D54BC95-FEED-45BD-8DF3-0627759BE80F}"/>
              </a:ext>
            </a:extLst>
          </p:cNvPr>
          <p:cNvSpPr/>
          <p:nvPr/>
        </p:nvSpPr>
        <p:spPr>
          <a:xfrm>
            <a:off x="6592135" y="5411603"/>
            <a:ext cx="3964206" cy="252000"/>
          </a:xfrm>
          <a:prstGeom prst="rect">
            <a:avLst/>
          </a:prstGeom>
          <a:solidFill>
            <a:srgbClr val="7F6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az-Latn-AZ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06911E1-7AD4-4782-9B73-3A207CD90ABB}"/>
              </a:ext>
            </a:extLst>
          </p:cNvPr>
          <p:cNvSpPr txBox="1">
            <a:spLocks/>
          </p:cNvSpPr>
          <p:nvPr/>
        </p:nvSpPr>
        <p:spPr>
          <a:xfrm>
            <a:off x="10122591" y="5000095"/>
            <a:ext cx="720000" cy="2520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5A5B5A"/>
                </a:solidFill>
                <a:latin typeface="Segoe UI 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2020</a:t>
            </a:r>
            <a:endParaRPr lang="az-Latn-AZ" sz="1800" dirty="0">
              <a:solidFill>
                <a:srgbClr val="5A5B5A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539D49C-80DE-4C8A-8BFF-5B191F6BB476}"/>
              </a:ext>
            </a:extLst>
          </p:cNvPr>
          <p:cNvSpPr txBox="1">
            <a:spLocks/>
          </p:cNvSpPr>
          <p:nvPr/>
        </p:nvSpPr>
        <p:spPr>
          <a:xfrm>
            <a:off x="10557158" y="5411474"/>
            <a:ext cx="720000" cy="2520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5A5B5A"/>
                </a:solidFill>
                <a:latin typeface="Segoe UI 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2022</a:t>
            </a:r>
            <a:endParaRPr lang="az-Latn-AZ" sz="1800" dirty="0">
              <a:solidFill>
                <a:srgbClr val="5A5B5A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5FA161-70CF-48DE-BC3D-72D4CD1C5ECD}"/>
              </a:ext>
            </a:extLst>
          </p:cNvPr>
          <p:cNvSpPr/>
          <p:nvPr/>
        </p:nvSpPr>
        <p:spPr>
          <a:xfrm>
            <a:off x="6592135" y="3496643"/>
            <a:ext cx="4154328" cy="252000"/>
          </a:xfrm>
          <a:prstGeom prst="rect">
            <a:avLst/>
          </a:prstGeom>
          <a:solidFill>
            <a:srgbClr val="9A7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az-Latn-AZ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3A03DAAD-8E80-4559-A0ED-FFA504FCCA4A}"/>
              </a:ext>
            </a:extLst>
          </p:cNvPr>
          <p:cNvSpPr txBox="1">
            <a:spLocks/>
          </p:cNvSpPr>
          <p:nvPr/>
        </p:nvSpPr>
        <p:spPr>
          <a:xfrm>
            <a:off x="10752061" y="3496514"/>
            <a:ext cx="720000" cy="252000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rgbClr val="5A5B5A"/>
                </a:solidFill>
                <a:latin typeface="Segoe UI "/>
                <a:ea typeface="+mn-ea"/>
                <a:cs typeface="Arial" panose="020B0604020202020204" pitchFamily="34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en-US" sz="1800" dirty="0">
                <a:latin typeface="Segoe UI Light" panose="020B0502040204020203" pitchFamily="34" charset="0"/>
                <a:cs typeface="Segoe UI Light" panose="020B0502040204020203" pitchFamily="34" charset="0"/>
              </a:rPr>
              <a:t>2023</a:t>
            </a:r>
            <a:endParaRPr lang="az-Latn-AZ" sz="1800" dirty="0">
              <a:solidFill>
                <a:srgbClr val="5A5B5A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01D3B27-A623-4B1C-B331-85FD876BF480}"/>
              </a:ext>
            </a:extLst>
          </p:cNvPr>
          <p:cNvSpPr/>
          <p:nvPr/>
        </p:nvSpPr>
        <p:spPr>
          <a:xfrm>
            <a:off x="2496000" y="1353269"/>
            <a:ext cx="7200000" cy="360000"/>
          </a:xfrm>
          <a:prstGeom prst="roundRect">
            <a:avLst>
              <a:gd name="adj" fmla="val 20588"/>
            </a:avLst>
          </a:prstGeom>
          <a:gradFill>
            <a:gsLst>
              <a:gs pos="0">
                <a:schemeClr val="bg1">
                  <a:lumMod val="100000"/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ru-RU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Администрирование в сфере бизнеса</a:t>
            </a:r>
            <a:endParaRPr lang="az-Latn-AZ" dirty="0">
              <a:solidFill>
                <a:srgbClr val="5A5B5A"/>
              </a:solidFill>
              <a:latin typeface="Segoe UI "/>
              <a:cs typeface="Segoe UI Semibold" panose="020B0702040204020203" pitchFamily="34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059B181A-7BF0-47B5-8D46-95EA4C328879}"/>
              </a:ext>
            </a:extLst>
          </p:cNvPr>
          <p:cNvSpPr/>
          <p:nvPr/>
        </p:nvSpPr>
        <p:spPr>
          <a:xfrm>
            <a:off x="2496000" y="4485770"/>
            <a:ext cx="7200000" cy="360000"/>
          </a:xfrm>
          <a:prstGeom prst="roundRect">
            <a:avLst>
              <a:gd name="adj" fmla="val 20588"/>
            </a:avLst>
          </a:prstGeom>
          <a:gradFill>
            <a:gsLst>
              <a:gs pos="0">
                <a:schemeClr val="bg1">
                  <a:lumMod val="100000"/>
                  <a:alpha val="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ctr" anchorCtr="0"/>
          <a:lstStyle/>
          <a:p>
            <a:pPr algn="ctr"/>
            <a:r>
              <a:rPr lang="ru-RU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Администрирование в сфере потребления</a:t>
            </a:r>
            <a:endParaRPr lang="az-Latn-AZ" dirty="0">
              <a:solidFill>
                <a:srgbClr val="5A5B5A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478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5">
            <a:extLst>
              <a:ext uri="{FF2B5EF4-FFF2-40B4-BE49-F238E27FC236}">
                <a16:creationId xmlns:a16="http://schemas.microsoft.com/office/drawing/2014/main" id="{AB9723B7-568D-464C-823F-A1868E3AA4AB}"/>
              </a:ext>
            </a:extLst>
          </p:cNvPr>
          <p:cNvSpPr/>
          <p:nvPr/>
        </p:nvSpPr>
        <p:spPr bwMode="auto">
          <a:xfrm>
            <a:off x="7871238" y="1364556"/>
            <a:ext cx="3780000" cy="4500000"/>
          </a:xfrm>
          <a:prstGeom prst="rect">
            <a:avLst/>
          </a:prstGeom>
          <a:pattFill prst="ltDnDiag">
            <a:fgClr>
              <a:srgbClr val="F6DADF"/>
            </a:fgClr>
            <a:bgClr>
              <a:schemeClr val="bg1"/>
            </a:bgClr>
          </a:pattFill>
          <a:ln>
            <a:noFill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9" name="Прямоугольник 16">
            <a:extLst>
              <a:ext uri="{FF2B5EF4-FFF2-40B4-BE49-F238E27FC236}">
                <a16:creationId xmlns:a16="http://schemas.microsoft.com/office/drawing/2014/main" id="{7F2F1D68-B287-47FF-96F6-D19F27769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238" y="1544556"/>
            <a:ext cx="3420000" cy="4140000"/>
          </a:xfrm>
          <a:prstGeom prst="rect">
            <a:avLst/>
          </a:prstGeom>
          <a:gradFill>
            <a:gsLst>
              <a:gs pos="0">
                <a:schemeClr val="bg1">
                  <a:lumMod val="100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  <a:extLst/>
        </p:spPr>
        <p:txBody>
          <a:bodyPr lIns="396000" tIns="864000" rIns="180000" bIns="0" anchor="t" anchorCtr="0"/>
          <a:lstStyle>
            <a:lvl1pPr defTabSz="1001713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01713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01713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01713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01713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На </a:t>
            </a:r>
            <a:r>
              <a:rPr lang="ru-RU" sz="1800" dirty="0" err="1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суб</a:t>
            </a:r>
            <a:r>
              <a:rPr lang="ru-RU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-учётный счет поставщика;</a:t>
            </a:r>
          </a:p>
          <a:p>
            <a:pPr defTabSz="800100">
              <a:spcBef>
                <a:spcPct val="0"/>
              </a:spcBef>
              <a:spcAft>
                <a:spcPts val="0"/>
              </a:spcAft>
              <a:buNone/>
            </a:pPr>
            <a:endParaRPr lang="ru-RU" sz="1800" dirty="0">
              <a:solidFill>
                <a:srgbClr val="5A5B5A"/>
              </a:solidFill>
              <a:latin typeface="Segoe UI "/>
              <a:cs typeface="Segoe UI" panose="020B0502040204020203" pitchFamily="34" charset="0"/>
            </a:endParaRPr>
          </a:p>
          <a:p>
            <a:pPr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Платежи в бюджет (НДС и все виды налогов);</a:t>
            </a:r>
          </a:p>
          <a:p>
            <a:pPr defTabSz="800100">
              <a:spcBef>
                <a:spcPct val="0"/>
              </a:spcBef>
              <a:spcAft>
                <a:spcPts val="0"/>
              </a:spcAft>
              <a:buNone/>
            </a:pPr>
            <a:endParaRPr lang="ru-RU" sz="1800" dirty="0">
              <a:solidFill>
                <a:srgbClr val="5A5B5A"/>
              </a:solidFill>
              <a:latin typeface="Segoe UI "/>
              <a:cs typeface="Segoe UI" panose="020B0502040204020203" pitchFamily="34" charset="0"/>
            </a:endParaRPr>
          </a:p>
          <a:p>
            <a:pPr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В Государственный таможенный комитет по выплатам НДС за импорт товаров</a:t>
            </a:r>
          </a:p>
        </p:txBody>
      </p:sp>
      <p:sp>
        <p:nvSpPr>
          <p:cNvPr id="15" name="Прямоугольник 15">
            <a:extLst>
              <a:ext uri="{FF2B5EF4-FFF2-40B4-BE49-F238E27FC236}">
                <a16:creationId xmlns:a16="http://schemas.microsoft.com/office/drawing/2014/main" id="{0CDE24BD-CE91-4B03-8EC3-5F271112B091}"/>
              </a:ext>
            </a:extLst>
          </p:cNvPr>
          <p:cNvSpPr/>
          <p:nvPr/>
        </p:nvSpPr>
        <p:spPr bwMode="auto">
          <a:xfrm>
            <a:off x="655626" y="1364556"/>
            <a:ext cx="3780000" cy="4500000"/>
          </a:xfrm>
          <a:prstGeom prst="rect">
            <a:avLst/>
          </a:prstGeom>
          <a:pattFill prst="ltDnDiag">
            <a:fgClr>
              <a:srgbClr val="F6DADF"/>
            </a:fgClr>
            <a:bgClr>
              <a:schemeClr val="bg1"/>
            </a:bgClr>
          </a:pattFill>
          <a:ln>
            <a:noFill/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16" name="Прямоугольник 16">
            <a:extLst>
              <a:ext uri="{FF2B5EF4-FFF2-40B4-BE49-F238E27FC236}">
                <a16:creationId xmlns:a16="http://schemas.microsoft.com/office/drawing/2014/main" id="{0D2F9472-89C0-49A8-BCF4-6B7F8E566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26" y="1544556"/>
            <a:ext cx="3420000" cy="4140000"/>
          </a:xfrm>
          <a:prstGeom prst="rect">
            <a:avLst/>
          </a:prstGeom>
          <a:gradFill>
            <a:gsLst>
              <a:gs pos="0">
                <a:schemeClr val="bg1">
                  <a:lumMod val="100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  <a:extLst/>
        </p:spPr>
        <p:txBody>
          <a:bodyPr wrap="square" lIns="180000" tIns="864000" rIns="180000" bIns="0" anchor="t" anchorCtr="0"/>
          <a:lstStyle>
            <a:lvl1pPr defTabSz="1001713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01713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01713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01713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01713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С собственных банковских счетов налогоплательщика, состоящего на учёте НДС;</a:t>
            </a:r>
            <a:endParaRPr lang="az-Latn-AZ" sz="1800" dirty="0">
              <a:solidFill>
                <a:srgbClr val="5A5B5A"/>
              </a:solidFill>
              <a:latin typeface="Segoe UI "/>
              <a:cs typeface="Segoe UI" panose="020B0502040204020203" pitchFamily="34" charset="0"/>
            </a:endParaRPr>
          </a:p>
          <a:p>
            <a:pPr lvl="0" defTabSz="800100">
              <a:spcBef>
                <a:spcPct val="0"/>
              </a:spcBef>
              <a:spcAft>
                <a:spcPts val="0"/>
              </a:spcAft>
              <a:buNone/>
            </a:pPr>
            <a:endParaRPr lang="en-US" sz="1800" dirty="0">
              <a:solidFill>
                <a:srgbClr val="5A5B5A"/>
              </a:solidFill>
              <a:latin typeface="Segoe UI "/>
              <a:cs typeface="Segoe UI" panose="020B0502040204020203" pitchFamily="34" charset="0"/>
            </a:endParaRPr>
          </a:p>
          <a:p>
            <a:pPr lvl="0"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altLang="en-US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С </a:t>
            </a:r>
            <a:r>
              <a:rPr lang="ru-RU" altLang="en-US" sz="1800" dirty="0" err="1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суб</a:t>
            </a:r>
            <a:r>
              <a:rPr lang="az-Latn-AZ" altLang="en-US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-</a:t>
            </a:r>
            <a:r>
              <a:rPr lang="ru-RU" altLang="en-US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учётных </a:t>
            </a:r>
            <a:endParaRPr lang="en-US" altLang="en-US" sz="1800" dirty="0">
              <a:solidFill>
                <a:srgbClr val="5A5B5A"/>
              </a:solidFill>
              <a:latin typeface="Segoe UI "/>
              <a:cs typeface="Segoe UI" panose="020B0502040204020203" pitchFamily="34" charset="0"/>
            </a:endParaRPr>
          </a:p>
          <a:p>
            <a:pPr lvl="0"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altLang="en-US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счетов иных налогоплательщиков;</a:t>
            </a:r>
            <a:endParaRPr lang="az-Latn-AZ" altLang="en-US" sz="1800" dirty="0">
              <a:solidFill>
                <a:srgbClr val="5A5B5A"/>
              </a:solidFill>
              <a:latin typeface="Segoe UI "/>
              <a:cs typeface="Segoe UI" panose="020B0502040204020203" pitchFamily="34" charset="0"/>
            </a:endParaRPr>
          </a:p>
          <a:p>
            <a:pPr lvl="0" defTabSz="800100">
              <a:spcBef>
                <a:spcPct val="0"/>
              </a:spcBef>
              <a:spcAft>
                <a:spcPts val="0"/>
              </a:spcAft>
              <a:buNone/>
            </a:pPr>
            <a:endParaRPr lang="ru-RU" sz="1800" dirty="0">
              <a:solidFill>
                <a:srgbClr val="5A5B5A"/>
              </a:solidFill>
              <a:latin typeface="Segoe UI "/>
              <a:cs typeface="Segoe UI" panose="020B0502040204020203" pitchFamily="34" charset="0"/>
            </a:endParaRPr>
          </a:p>
          <a:p>
            <a:pPr lvl="0"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altLang="en-US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С банковских </a:t>
            </a:r>
            <a:endParaRPr lang="en-US" altLang="en-US" sz="1800" dirty="0">
              <a:solidFill>
                <a:srgbClr val="5A5B5A"/>
              </a:solidFill>
              <a:latin typeface="Segoe UI "/>
              <a:cs typeface="Segoe UI" panose="020B0502040204020203" pitchFamily="34" charset="0"/>
            </a:endParaRPr>
          </a:p>
          <a:p>
            <a:pPr lvl="0"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altLang="en-US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счетов иных</a:t>
            </a:r>
            <a:r>
              <a:rPr lang="en-US" altLang="en-US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 </a:t>
            </a:r>
            <a:r>
              <a:rPr lang="ru-RU" altLang="en-US" sz="1800" dirty="0">
                <a:solidFill>
                  <a:srgbClr val="5A5B5A"/>
                </a:solidFill>
                <a:latin typeface="Segoe UI "/>
                <a:cs typeface="Segoe UI" panose="020B0502040204020203" pitchFamily="34" charset="0"/>
              </a:rPr>
              <a:t>налогоплательщиков</a:t>
            </a:r>
            <a:endParaRPr lang="ru-RU" altLang="ru-RU" sz="1800" dirty="0">
              <a:solidFill>
                <a:srgbClr val="5A5B5A"/>
              </a:solidFill>
              <a:latin typeface="Segoe UI 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27874F9-236D-458F-B375-0F55757D9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626" y="1544556"/>
            <a:ext cx="3420000" cy="466878"/>
          </a:xfrm>
          <a:prstGeom prst="rect">
            <a:avLst/>
          </a:prstGeom>
          <a:gradFill>
            <a:gsLst>
              <a:gs pos="0">
                <a:srgbClr val="A1936B"/>
              </a:gs>
              <a:gs pos="100000">
                <a:srgbClr val="A1936B"/>
              </a:gs>
              <a:gs pos="75000">
                <a:srgbClr val="A1936B"/>
              </a:gs>
              <a:gs pos="25000">
                <a:srgbClr val="A1936B"/>
              </a:gs>
              <a:gs pos="50000">
                <a:srgbClr val="B4A98A">
                  <a:lumMod val="75000"/>
                  <a:lumOff val="25000"/>
                </a:srgbClr>
              </a:gs>
            </a:gsLst>
            <a:lin ang="2700000" scaled="0"/>
          </a:gradFill>
          <a:ln>
            <a:noFill/>
          </a:ln>
          <a:extLst/>
        </p:spPr>
        <p:txBody>
          <a:bodyPr lIns="0" tIns="0" rIns="0" bIns="0" anchor="ctr" anchorCtr="0"/>
          <a:lstStyle>
            <a:lvl1pPr defTabSz="1001713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01713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01713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01713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01713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defTabSz="800100"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Поступление средств на счёт</a:t>
            </a:r>
            <a:endParaRPr lang="ru-RU" altLang="ru-RU" sz="15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Движение средств по депозитному счёту НДС</a:t>
            </a:r>
            <a:endParaRPr lang="az-Latn-A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3</a:t>
            </a:fld>
            <a:endParaRPr lang="ru-RU" altLang="ru-RU" dirty="0"/>
          </a:p>
        </p:txBody>
      </p:sp>
      <p:sp>
        <p:nvSpPr>
          <p:cNvPr id="21" name="Овал 17">
            <a:extLst>
              <a:ext uri="{FF2B5EF4-FFF2-40B4-BE49-F238E27FC236}">
                <a16:creationId xmlns:a16="http://schemas.microsoft.com/office/drawing/2014/main" id="{6BB6F63E-2C53-4BC9-8187-171CB2FADC53}"/>
              </a:ext>
            </a:extLst>
          </p:cNvPr>
          <p:cNvSpPr/>
          <p:nvPr/>
        </p:nvSpPr>
        <p:spPr>
          <a:xfrm>
            <a:off x="4713432" y="1989000"/>
            <a:ext cx="2880000" cy="28800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alpha val="10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z-Latn-AZ" sz="25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388FD29-FE16-40CC-8E2A-F8DA8F147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503" y="2187350"/>
            <a:ext cx="2513858" cy="540000"/>
          </a:xfrm>
          <a:custGeom>
            <a:avLst/>
            <a:gdLst>
              <a:gd name="connsiteX0" fmla="*/ 530130 w 2513858"/>
              <a:gd name="connsiteY0" fmla="*/ 0 h 540000"/>
              <a:gd name="connsiteX1" fmla="*/ 1983729 w 2513858"/>
              <a:gd name="connsiteY1" fmla="*/ 0 h 540000"/>
              <a:gd name="connsiteX2" fmla="*/ 2062047 w 2513858"/>
              <a:gd name="connsiteY2" fmla="*/ 47580 h 540000"/>
              <a:gd name="connsiteX3" fmla="*/ 2451000 w 2513858"/>
              <a:gd name="connsiteY3" fmla="*/ 436532 h 540000"/>
              <a:gd name="connsiteX4" fmla="*/ 2513858 w 2513858"/>
              <a:gd name="connsiteY4" fmla="*/ 540000 h 540000"/>
              <a:gd name="connsiteX5" fmla="*/ 0 w 2513858"/>
              <a:gd name="connsiteY5" fmla="*/ 540000 h 540000"/>
              <a:gd name="connsiteX6" fmla="*/ 62859 w 2513858"/>
              <a:gd name="connsiteY6" fmla="*/ 436532 h 540000"/>
              <a:gd name="connsiteX7" fmla="*/ 451812 w 2513858"/>
              <a:gd name="connsiteY7" fmla="*/ 47580 h 5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13858" h="540000">
                <a:moveTo>
                  <a:pt x="530130" y="0"/>
                </a:moveTo>
                <a:lnTo>
                  <a:pt x="1983729" y="0"/>
                </a:lnTo>
                <a:lnTo>
                  <a:pt x="2062047" y="47580"/>
                </a:lnTo>
                <a:cubicBezTo>
                  <a:pt x="2215264" y="151091"/>
                  <a:pt x="2347488" y="283315"/>
                  <a:pt x="2451000" y="436532"/>
                </a:cubicBezTo>
                <a:lnTo>
                  <a:pt x="2513858" y="540000"/>
                </a:lnTo>
                <a:lnTo>
                  <a:pt x="0" y="540000"/>
                </a:lnTo>
                <a:lnTo>
                  <a:pt x="62859" y="436532"/>
                </a:lnTo>
                <a:cubicBezTo>
                  <a:pt x="166370" y="283315"/>
                  <a:pt x="298595" y="151091"/>
                  <a:pt x="451812" y="47580"/>
                </a:cubicBezTo>
                <a:close/>
              </a:path>
            </a:pathLst>
          </a:custGeom>
          <a:gradFill>
            <a:gsLst>
              <a:gs pos="0">
                <a:srgbClr val="A1936B"/>
              </a:gs>
              <a:gs pos="75000">
                <a:srgbClr val="B4A98A"/>
              </a:gs>
              <a:gs pos="25000">
                <a:srgbClr val="B4A98A"/>
              </a:gs>
              <a:gs pos="50000">
                <a:srgbClr val="A1936B"/>
              </a:gs>
              <a:gs pos="100000">
                <a:srgbClr val="A1936B"/>
              </a:gs>
            </a:gsLst>
            <a:lin ang="2700000" scaled="0"/>
          </a:gradFill>
          <a:ln>
            <a:noFill/>
          </a:ln>
          <a:extLst/>
        </p:spPr>
        <p:txBody>
          <a:bodyPr wrap="square" lIns="0" tIns="0" rIns="0" bIns="0" anchor="ctr" anchorCtr="0">
            <a:noAutofit/>
          </a:bodyPr>
          <a:lstStyle>
            <a:lvl1pPr defTabSz="1001713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01713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01713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01713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01713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sz="1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Депозитный</a:t>
            </a:r>
          </a:p>
          <a:p>
            <a:pPr lvl="0" algn="ctr"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sz="1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счёт</a:t>
            </a:r>
            <a:endParaRPr lang="ru-RU" altLang="ru-RU" sz="15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25" name="Прямоугольник 16">
            <a:extLst>
              <a:ext uri="{FF2B5EF4-FFF2-40B4-BE49-F238E27FC236}">
                <a16:creationId xmlns:a16="http://schemas.microsoft.com/office/drawing/2014/main" id="{3313B032-BE82-4ED2-A29D-0BCE33BCC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3603" y="3088841"/>
            <a:ext cx="2279657" cy="68031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 anchorCtr="0"/>
          <a:lstStyle>
            <a:lvl1pPr defTabSz="1001713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01713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01713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01713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01713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defTabSz="800100">
              <a:spcBef>
                <a:spcPct val="0"/>
              </a:spcBef>
              <a:spcAft>
                <a:spcPts val="0"/>
              </a:spcAft>
              <a:buNone/>
            </a:pPr>
            <a:r>
              <a:rPr lang="ru-RU" sz="1800" dirty="0" err="1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Суб</a:t>
            </a:r>
            <a:r>
              <a:rPr lang="ru-RU" sz="18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-учётный НДС</a:t>
            </a:r>
            <a:endParaRPr lang="ru-RU" altLang="ru-RU" sz="1800" dirty="0">
              <a:solidFill>
                <a:srgbClr val="5A5B5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47" name="Flowchart: Extract 46">
            <a:extLst>
              <a:ext uri="{FF2B5EF4-FFF2-40B4-BE49-F238E27FC236}">
                <a16:creationId xmlns:a16="http://schemas.microsoft.com/office/drawing/2014/main" id="{E739158A-F0B4-4271-9754-D149F876DA11}"/>
              </a:ext>
            </a:extLst>
          </p:cNvPr>
          <p:cNvSpPr>
            <a:spLocks noChangeAspect="1"/>
          </p:cNvSpPr>
          <p:nvPr/>
        </p:nvSpPr>
        <p:spPr>
          <a:xfrm rot="5400000">
            <a:off x="3773403" y="2892922"/>
            <a:ext cx="1258856" cy="1100510"/>
          </a:xfrm>
          <a:prstGeom prst="flowChartExtract">
            <a:avLst/>
          </a:prstGeom>
          <a:gradFill>
            <a:gsLst>
              <a:gs pos="0">
                <a:srgbClr val="A1936B"/>
              </a:gs>
              <a:gs pos="100000">
                <a:srgbClr val="A1936B">
                  <a:alpha val="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4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8" name="Flowchart: Extract 47">
            <a:extLst>
              <a:ext uri="{FF2B5EF4-FFF2-40B4-BE49-F238E27FC236}">
                <a16:creationId xmlns:a16="http://schemas.microsoft.com/office/drawing/2014/main" id="{BBE7D148-9873-4C47-A424-F4337338FC31}"/>
              </a:ext>
            </a:extLst>
          </p:cNvPr>
          <p:cNvSpPr>
            <a:spLocks noChangeAspect="1"/>
          </p:cNvSpPr>
          <p:nvPr/>
        </p:nvSpPr>
        <p:spPr>
          <a:xfrm rot="5400000">
            <a:off x="7456014" y="3002022"/>
            <a:ext cx="1070675" cy="936000"/>
          </a:xfrm>
          <a:prstGeom prst="flowChartExtract">
            <a:avLst/>
          </a:prstGeom>
          <a:gradFill>
            <a:gsLst>
              <a:gs pos="0">
                <a:srgbClr val="A1936B"/>
              </a:gs>
              <a:gs pos="100000">
                <a:srgbClr val="A1936B">
                  <a:alpha val="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4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Прямоугольник 16">
            <a:extLst>
              <a:ext uri="{FF2B5EF4-FFF2-40B4-BE49-F238E27FC236}">
                <a16:creationId xmlns:a16="http://schemas.microsoft.com/office/drawing/2014/main" id="{9976B2CA-2086-4EFB-8140-7F88FBB9D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1238" y="1544556"/>
            <a:ext cx="3420000" cy="466878"/>
          </a:xfrm>
          <a:prstGeom prst="rect">
            <a:avLst/>
          </a:prstGeom>
          <a:gradFill>
            <a:gsLst>
              <a:gs pos="0">
                <a:srgbClr val="A1936B"/>
              </a:gs>
              <a:gs pos="100000">
                <a:srgbClr val="A1936B"/>
              </a:gs>
              <a:gs pos="75000">
                <a:srgbClr val="A1936B"/>
              </a:gs>
              <a:gs pos="25000">
                <a:srgbClr val="A1936B"/>
              </a:gs>
              <a:gs pos="50000">
                <a:srgbClr val="B4A98A">
                  <a:lumMod val="75000"/>
                  <a:lumOff val="25000"/>
                </a:srgbClr>
              </a:gs>
            </a:gsLst>
            <a:lin ang="2700000" scaled="0"/>
          </a:gradFill>
          <a:ln>
            <a:noFill/>
          </a:ln>
          <a:extLst/>
        </p:spPr>
        <p:txBody>
          <a:bodyPr lIns="0" tIns="0" rIns="0" bIns="0" anchor="ctr" anchorCtr="0"/>
          <a:lstStyle>
            <a:lvl1pPr defTabSz="1001713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01713">
              <a:spcBef>
                <a:spcPct val="20000"/>
              </a:spcBef>
              <a:buChar char="–"/>
              <a:defRPr sz="3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01713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01713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01713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017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defTabSz="800100"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5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Оплаты по счёту</a:t>
            </a:r>
          </a:p>
        </p:txBody>
      </p:sp>
    </p:spTree>
    <p:extLst>
      <p:ext uri="{BB962C8B-B14F-4D97-AF65-F5344CB8AC3E}">
        <p14:creationId xmlns:p14="http://schemas.microsoft.com/office/powerpoint/2010/main" val="16039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Преимущества депозитного счета НДС и электронных накладных </a:t>
            </a:r>
            <a:endParaRPr lang="az-Latn-A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4</a:t>
            </a:fld>
            <a:endParaRPr lang="ru-RU" altLang="ru-RU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ABC4323-9735-4859-8286-4A261CE6E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081" y="1330780"/>
            <a:ext cx="10601647" cy="3596147"/>
          </a:xfrm>
        </p:spPr>
        <p:txBody>
          <a:bodyPr lIns="0" tIns="0" rIns="0" bIns="0"/>
          <a:lstStyle/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 err="1"/>
              <a:t>Безрасходные</a:t>
            </a:r>
            <a:r>
              <a:rPr lang="ru-RU" sz="1800" dirty="0"/>
              <a:t> выплаты НДС поставщикам всех видов налогов в государственный бюджет, а также выплата НДС за импортируемые товары;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Оплата доступна без временных ограничений - 24/7;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Учёт оплаты НДС для налогоплательщика;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Электронный архив и система поиска по различным параметрам;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Контроль всех платежей;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Контроль минимальных оборотов по налоговым декларациям;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Контроль за зачётом НДС;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Анализ рисков на основании единого счета НДС;</a:t>
            </a:r>
          </a:p>
          <a:p>
            <a:pPr marL="360000" indent="-36000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70000"/>
              <a:buFont typeface="Courier New" panose="02070309020205020404" pitchFamily="49" charset="0"/>
              <a:buChar char="o"/>
            </a:pPr>
            <a:r>
              <a:rPr lang="ru-RU" sz="1800" dirty="0"/>
              <a:t>Анализ электронных накладных (движение товаров, дебиторы и т.д.).</a:t>
            </a:r>
            <a:endParaRPr lang="az-Latn-AZ" sz="1800" dirty="0"/>
          </a:p>
        </p:txBody>
      </p:sp>
    </p:spTree>
    <p:extLst>
      <p:ext uri="{BB962C8B-B14F-4D97-AF65-F5344CB8AC3E}">
        <p14:creationId xmlns:p14="http://schemas.microsoft.com/office/powerpoint/2010/main" val="419112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«Единая электронная платформа» для возврата НДС и Ускоренный возврат НДС для экспортёров</a:t>
            </a:r>
            <a:endParaRPr lang="az-Latn-A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5</a:t>
            </a:fld>
            <a:endParaRPr lang="ru-RU" altLang="ru-RU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62CA258-E597-45CB-B6EC-726C9E19D8F8}"/>
              </a:ext>
            </a:extLst>
          </p:cNvPr>
          <p:cNvSpPr/>
          <p:nvPr/>
        </p:nvSpPr>
        <p:spPr>
          <a:xfrm>
            <a:off x="675530" y="1380489"/>
            <a:ext cx="11040955" cy="1608114"/>
          </a:xfrm>
          <a:custGeom>
            <a:avLst/>
            <a:gdLst>
              <a:gd name="connsiteX0" fmla="*/ 0 w 11040955"/>
              <a:gd name="connsiteY0" fmla="*/ 402029 h 1608114"/>
              <a:gd name="connsiteX1" fmla="*/ 10236898 w 11040955"/>
              <a:gd name="connsiteY1" fmla="*/ 402029 h 1608114"/>
              <a:gd name="connsiteX2" fmla="*/ 10236898 w 11040955"/>
              <a:gd name="connsiteY2" fmla="*/ 0 h 1608114"/>
              <a:gd name="connsiteX3" fmla="*/ 11040955 w 11040955"/>
              <a:gd name="connsiteY3" fmla="*/ 804057 h 1608114"/>
              <a:gd name="connsiteX4" fmla="*/ 10236898 w 11040955"/>
              <a:gd name="connsiteY4" fmla="*/ 1608114 h 1608114"/>
              <a:gd name="connsiteX5" fmla="*/ 10236898 w 11040955"/>
              <a:gd name="connsiteY5" fmla="*/ 1206086 h 1608114"/>
              <a:gd name="connsiteX6" fmla="*/ 0 w 11040955"/>
              <a:gd name="connsiteY6" fmla="*/ 1206086 h 1608114"/>
              <a:gd name="connsiteX7" fmla="*/ 0 w 11040955"/>
              <a:gd name="connsiteY7" fmla="*/ 402029 h 1608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040955" h="1608114">
                <a:moveTo>
                  <a:pt x="0" y="402029"/>
                </a:moveTo>
                <a:lnTo>
                  <a:pt x="10236898" y="402029"/>
                </a:lnTo>
                <a:lnTo>
                  <a:pt x="10236898" y="0"/>
                </a:lnTo>
                <a:lnTo>
                  <a:pt x="11040955" y="804057"/>
                </a:lnTo>
                <a:lnTo>
                  <a:pt x="10236898" y="1608114"/>
                </a:lnTo>
                <a:lnTo>
                  <a:pt x="10236898" y="1206086"/>
                </a:lnTo>
                <a:lnTo>
                  <a:pt x="0" y="1206086"/>
                </a:lnTo>
                <a:lnTo>
                  <a:pt x="0" y="40202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shade val="80000"/>
              <a:hueOff val="0"/>
              <a:satOff val="0"/>
              <a:lumOff val="0"/>
              <a:alphaOff val="0"/>
            </a:schemeClr>
          </a:fillRef>
          <a:effectRef idx="2">
            <a:schemeClr val="accent4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000" tIns="0" rIns="0" bIns="216000" numCol="1" spcCol="1270" anchor="ctr" anchorCtr="0">
            <a:noAutofit/>
          </a:bodyPr>
          <a:lstStyle/>
          <a:p>
            <a:pPr defTabSz="1155700">
              <a:lnSpc>
                <a:spcPct val="90000"/>
              </a:lnSpc>
              <a:spcAft>
                <a:spcPct val="35000"/>
              </a:spcAft>
            </a:pPr>
            <a:r>
              <a:rPr lang="ru-RU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«Единая электронная платформа» для возврата НДС</a:t>
            </a:r>
            <a:endParaRPr lang="en-US" sz="2200" dirty="0">
              <a:solidFill>
                <a:schemeClr val="tx1">
                  <a:lumMod val="85000"/>
                  <a:lumOff val="1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8EF8A6FE-2B98-49C6-B0A1-175C5BD48D29}"/>
              </a:ext>
            </a:extLst>
          </p:cNvPr>
          <p:cNvSpPr/>
          <p:nvPr/>
        </p:nvSpPr>
        <p:spPr>
          <a:xfrm>
            <a:off x="675530" y="2450200"/>
            <a:ext cx="4824000" cy="3276000"/>
          </a:xfrm>
          <a:custGeom>
            <a:avLst/>
            <a:gdLst>
              <a:gd name="connsiteX0" fmla="*/ 0 w 5100921"/>
              <a:gd name="connsiteY0" fmla="*/ 0 h 3980642"/>
              <a:gd name="connsiteX1" fmla="*/ 5100921 w 5100921"/>
              <a:gd name="connsiteY1" fmla="*/ 0 h 3980642"/>
              <a:gd name="connsiteX2" fmla="*/ 5100921 w 5100921"/>
              <a:gd name="connsiteY2" fmla="*/ 3980642 h 3980642"/>
              <a:gd name="connsiteX3" fmla="*/ 0 w 5100921"/>
              <a:gd name="connsiteY3" fmla="*/ 3980642 h 3980642"/>
              <a:gd name="connsiteX4" fmla="*/ 0 w 5100921"/>
              <a:gd name="connsiteY4" fmla="*/ 0 h 3980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00921" h="3980642">
                <a:moveTo>
                  <a:pt x="0" y="0"/>
                </a:moveTo>
                <a:lnTo>
                  <a:pt x="5100921" y="0"/>
                </a:lnTo>
                <a:lnTo>
                  <a:pt x="5100921" y="3980642"/>
                </a:lnTo>
                <a:lnTo>
                  <a:pt x="0" y="398064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0000" tIns="180000" rIns="180000" bIns="180000" numCol="1" spcCol="1270" anchor="t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None/>
            </a:pP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НП заполняет </a:t>
            </a:r>
            <a:r>
              <a:rPr lang="ru-RU" altLang="az-Latn-AZ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электронное заявление</a:t>
            </a: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(полуавтоматически);</a:t>
            </a:r>
          </a:p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None/>
            </a:pP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НП может следить за информацией о статусе </a:t>
            </a:r>
            <a:r>
              <a:rPr lang="ru-RU" altLang="az-Latn-AZ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заявления в онлайн форме;</a:t>
            </a:r>
            <a:r>
              <a:rPr lang="az-Latn-AZ" altLang="az-Latn-AZ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</a:t>
            </a:r>
            <a:endParaRPr lang="en-US" altLang="az-Latn-AZ" sz="1800" b="0" kern="1200" dirty="0">
              <a:solidFill>
                <a:srgbClr val="5A5B5A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None/>
            </a:pPr>
            <a:r>
              <a:rPr lang="ru-RU" altLang="az-Latn-AZ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Вся </a:t>
            </a: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информация между госорганами передаётся с помощью платформы;</a:t>
            </a:r>
          </a:p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None/>
            </a:pP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Сокращение временных потерь для налогоплательщиков и корреспонденции с налогоплательщиками</a:t>
            </a:r>
            <a:endParaRPr lang="en-US" sz="1800" b="0" kern="1200" dirty="0">
              <a:solidFill>
                <a:srgbClr val="5A5B5A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2275179-C50D-442A-9309-C8E78B0010A3}"/>
              </a:ext>
            </a:extLst>
          </p:cNvPr>
          <p:cNvSpPr/>
          <p:nvPr/>
        </p:nvSpPr>
        <p:spPr>
          <a:xfrm>
            <a:off x="5686037" y="1942113"/>
            <a:ext cx="6101721" cy="2023828"/>
          </a:xfrm>
          <a:custGeom>
            <a:avLst/>
            <a:gdLst>
              <a:gd name="connsiteX0" fmla="*/ 0 w 6101721"/>
              <a:gd name="connsiteY0" fmla="*/ 505957 h 2023828"/>
              <a:gd name="connsiteX1" fmla="*/ 5089807 w 6101721"/>
              <a:gd name="connsiteY1" fmla="*/ 505957 h 2023828"/>
              <a:gd name="connsiteX2" fmla="*/ 5089807 w 6101721"/>
              <a:gd name="connsiteY2" fmla="*/ 0 h 2023828"/>
              <a:gd name="connsiteX3" fmla="*/ 6101721 w 6101721"/>
              <a:gd name="connsiteY3" fmla="*/ 1011914 h 2023828"/>
              <a:gd name="connsiteX4" fmla="*/ 5089807 w 6101721"/>
              <a:gd name="connsiteY4" fmla="*/ 2023828 h 2023828"/>
              <a:gd name="connsiteX5" fmla="*/ 5089807 w 6101721"/>
              <a:gd name="connsiteY5" fmla="*/ 1517871 h 2023828"/>
              <a:gd name="connsiteX6" fmla="*/ 0 w 6101721"/>
              <a:gd name="connsiteY6" fmla="*/ 1517871 h 2023828"/>
              <a:gd name="connsiteX7" fmla="*/ 0 w 6101721"/>
              <a:gd name="connsiteY7" fmla="*/ 505957 h 2023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01721" h="2023828">
                <a:moveTo>
                  <a:pt x="0" y="505957"/>
                </a:moveTo>
                <a:lnTo>
                  <a:pt x="5089807" y="505957"/>
                </a:lnTo>
                <a:lnTo>
                  <a:pt x="5089807" y="0"/>
                </a:lnTo>
                <a:lnTo>
                  <a:pt x="6101721" y="1011914"/>
                </a:lnTo>
                <a:lnTo>
                  <a:pt x="5089807" y="2023828"/>
                </a:lnTo>
                <a:lnTo>
                  <a:pt x="5089807" y="1517871"/>
                </a:lnTo>
                <a:lnTo>
                  <a:pt x="0" y="1517871"/>
                </a:lnTo>
                <a:lnTo>
                  <a:pt x="0" y="505957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4">
              <a:shade val="80000"/>
              <a:hueOff val="-513283"/>
              <a:satOff val="0"/>
              <a:lumOff val="33875"/>
              <a:alphaOff val="0"/>
            </a:schemeClr>
          </a:fillRef>
          <a:effectRef idx="2">
            <a:schemeClr val="accent4">
              <a:shade val="80000"/>
              <a:hueOff val="-513283"/>
              <a:satOff val="0"/>
              <a:lumOff val="3387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80000" tIns="0" rIns="0" bIns="0" numCol="1" spcCol="1270" anchor="ctr" anchorCtr="0">
            <a:noAutofit/>
          </a:bodyPr>
          <a:lstStyle/>
          <a:p>
            <a:pPr marL="0" lvl="0" indent="0" algn="l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2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Ускоренный возврат НДС для экспортёров</a:t>
            </a:r>
            <a:endParaRPr lang="en-US" sz="2200" kern="1200" dirty="0">
              <a:solidFill>
                <a:schemeClr val="tx1">
                  <a:lumMod val="85000"/>
                  <a:lumOff val="1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17100E9-3AFC-44E2-BE2F-59B1D67AA597}"/>
              </a:ext>
            </a:extLst>
          </p:cNvPr>
          <p:cNvSpPr/>
          <p:nvPr/>
        </p:nvSpPr>
        <p:spPr>
          <a:xfrm>
            <a:off x="5686037" y="3459348"/>
            <a:ext cx="4788000" cy="2520000"/>
          </a:xfrm>
          <a:custGeom>
            <a:avLst/>
            <a:gdLst>
              <a:gd name="connsiteX0" fmla="*/ 0 w 5111582"/>
              <a:gd name="connsiteY0" fmla="*/ 0 h 3122273"/>
              <a:gd name="connsiteX1" fmla="*/ 5111582 w 5111582"/>
              <a:gd name="connsiteY1" fmla="*/ 0 h 3122273"/>
              <a:gd name="connsiteX2" fmla="*/ 5111582 w 5111582"/>
              <a:gd name="connsiteY2" fmla="*/ 3122273 h 3122273"/>
              <a:gd name="connsiteX3" fmla="*/ 0 w 5111582"/>
              <a:gd name="connsiteY3" fmla="*/ 3122273 h 3122273"/>
              <a:gd name="connsiteX4" fmla="*/ 0 w 5111582"/>
              <a:gd name="connsiteY4" fmla="*/ 0 h 3122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1582" h="3122273">
                <a:moveTo>
                  <a:pt x="0" y="0"/>
                </a:moveTo>
                <a:lnTo>
                  <a:pt x="5111582" y="0"/>
                </a:lnTo>
                <a:lnTo>
                  <a:pt x="5111582" y="3122273"/>
                </a:lnTo>
                <a:lnTo>
                  <a:pt x="0" y="312227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0000" tIns="180000" rIns="180000" bIns="0" numCol="1" spcCol="1270" anchor="t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None/>
            </a:pP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Заявление заполняется налоговым органом и посылается НП для подтверждения;</a:t>
            </a:r>
          </a:p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None/>
            </a:pP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НП проверяет данные и подтверждает </a:t>
            </a:r>
            <a:r>
              <a:rPr lang="ru-RU" altLang="az-Latn-AZ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заявление;</a:t>
            </a:r>
          </a:p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None/>
            </a:pP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В 2023 году сумма возврата НДС составила </a:t>
            </a:r>
            <a:r>
              <a:rPr lang="ru-RU" sz="1800" b="1" kern="1200" dirty="0">
                <a:solidFill>
                  <a:srgbClr val="FF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76,7 млн. долларов</a:t>
            </a:r>
            <a:r>
              <a:rPr lang="ru-RU" sz="1800" b="0" kern="1200" dirty="0">
                <a:solidFill>
                  <a:srgbClr val="5A5B5A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.</a:t>
            </a:r>
            <a:endParaRPr lang="en-US" sz="1800" kern="1200" dirty="0"/>
          </a:p>
        </p:txBody>
      </p:sp>
    </p:spTree>
    <p:extLst>
      <p:ext uri="{BB962C8B-B14F-4D97-AF65-F5344CB8AC3E}">
        <p14:creationId xmlns:p14="http://schemas.microsoft.com/office/powerpoint/2010/main" val="1035763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Возврат НДС потребителям товаров и услуг</a:t>
            </a:r>
            <a:endParaRPr lang="az-Latn-A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6</a:t>
            </a:fld>
            <a:endParaRPr lang="ru-RU" altLang="ru-RU" dirty="0"/>
          </a:p>
        </p:txBody>
      </p:sp>
      <p:pic>
        <p:nvPicPr>
          <p:cNvPr id="5" name="Picture 4" descr="Restaurant - Free architecture and city icons">
            <a:extLst>
              <a:ext uri="{FF2B5EF4-FFF2-40B4-BE49-F238E27FC236}">
                <a16:creationId xmlns:a16="http://schemas.microsoft.com/office/drawing/2014/main" id="{CA8A9790-8759-41A5-9EB9-0FC8E642F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729" y="3311316"/>
            <a:ext cx="1364672" cy="1364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10">
            <a:extLst>
              <a:ext uri="{FF2B5EF4-FFF2-40B4-BE49-F238E27FC236}">
                <a16:creationId xmlns:a16="http://schemas.microsoft.com/office/drawing/2014/main" id="{2FE4CC02-E212-4158-9A4E-5F07E188DC17}"/>
              </a:ext>
            </a:extLst>
          </p:cNvPr>
          <p:cNvSpPr/>
          <p:nvPr/>
        </p:nvSpPr>
        <p:spPr>
          <a:xfrm>
            <a:off x="4942637" y="4799059"/>
            <a:ext cx="2756856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ДЕЯТЕЛЬНОСТЬ </a:t>
            </a:r>
          </a:p>
          <a:p>
            <a:pPr algn="ctr"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 СФЕРЕ ОБЩЕСТВЕННОГО ПИТАНИЯ </a:t>
            </a:r>
          </a:p>
        </p:txBody>
      </p:sp>
      <p:pic>
        <p:nvPicPr>
          <p:cNvPr id="8" name="Picture 2" descr="Retail - Free commerce icons">
            <a:extLst>
              <a:ext uri="{FF2B5EF4-FFF2-40B4-BE49-F238E27FC236}">
                <a16:creationId xmlns:a16="http://schemas.microsoft.com/office/drawing/2014/main" id="{FF19E713-D6AF-47E9-9A6A-39F00818F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044" y="3217692"/>
            <a:ext cx="1599640" cy="159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ospital - Free medical icons">
            <a:extLst>
              <a:ext uri="{FF2B5EF4-FFF2-40B4-BE49-F238E27FC236}">
                <a16:creationId xmlns:a16="http://schemas.microsoft.com/office/drawing/2014/main" id="{5E3AA205-3A92-41AA-AF08-924BFCF1B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862" y="3981517"/>
            <a:ext cx="1526509" cy="1526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12">
            <a:extLst>
              <a:ext uri="{FF2B5EF4-FFF2-40B4-BE49-F238E27FC236}">
                <a16:creationId xmlns:a16="http://schemas.microsoft.com/office/drawing/2014/main" id="{A63BDFE6-DD34-4236-A388-43EB6D549A26}"/>
              </a:ext>
            </a:extLst>
          </p:cNvPr>
          <p:cNvSpPr/>
          <p:nvPr/>
        </p:nvSpPr>
        <p:spPr>
          <a:xfrm>
            <a:off x="7703863" y="5571462"/>
            <a:ext cx="1343638" cy="40011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МЕДИЦИНСКАЯ </a:t>
            </a:r>
          </a:p>
          <a:p>
            <a:pPr algn="ctr"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ДЕЯТЕЛЬНОСТЬ</a:t>
            </a:r>
            <a:endParaRPr lang="en-US" sz="1300" dirty="0">
              <a:solidFill>
                <a:srgbClr val="5A5B5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1" name="Picture 12" descr="Doctor Icon Png">
            <a:extLst>
              <a:ext uri="{FF2B5EF4-FFF2-40B4-BE49-F238E27FC236}">
                <a16:creationId xmlns:a16="http://schemas.microsoft.com/office/drawing/2014/main" id="{CAF3EE48-AEA3-437A-91A2-6FDA13E111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2578" y="4028234"/>
            <a:ext cx="1479792" cy="147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3">
            <a:extLst>
              <a:ext uri="{FF2B5EF4-FFF2-40B4-BE49-F238E27FC236}">
                <a16:creationId xmlns:a16="http://schemas.microsoft.com/office/drawing/2014/main" id="{98EFF2F0-ABE2-44CE-B38F-72A46C084C55}"/>
              </a:ext>
            </a:extLst>
          </p:cNvPr>
          <p:cNvSpPr/>
          <p:nvPr/>
        </p:nvSpPr>
        <p:spPr>
          <a:xfrm>
            <a:off x="2829918" y="5571462"/>
            <a:ext cx="2565111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ЛИЦА, ЗАНИМАЮЩИЕСЯ ЧАСТНОЙ МЕДИЦИНСКОЙ ПРАКТИКОЙ</a:t>
            </a:r>
            <a:endParaRPr lang="en-US" sz="1300" dirty="0">
              <a:solidFill>
                <a:srgbClr val="5A5B5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3" name="Picture 6" descr="Hotel PNG Transparent Images - PNG All">
            <a:extLst>
              <a:ext uri="{FF2B5EF4-FFF2-40B4-BE49-F238E27FC236}">
                <a16:creationId xmlns:a16="http://schemas.microsoft.com/office/drawing/2014/main" id="{9CE1EB23-A9D0-4BCD-BBD6-B6C423F713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80"/>
          <a:stretch/>
        </p:blipFill>
        <p:spPr bwMode="auto">
          <a:xfrm>
            <a:off x="9487905" y="3308941"/>
            <a:ext cx="1934759" cy="1412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1">
            <a:extLst>
              <a:ext uri="{FF2B5EF4-FFF2-40B4-BE49-F238E27FC236}">
                <a16:creationId xmlns:a16="http://schemas.microsoft.com/office/drawing/2014/main" id="{2A65FD90-40F2-4CC5-984C-F4D4315AB5BB}"/>
              </a:ext>
            </a:extLst>
          </p:cNvPr>
          <p:cNvSpPr/>
          <p:nvPr/>
        </p:nvSpPr>
        <p:spPr>
          <a:xfrm>
            <a:off x="9499061" y="4799059"/>
            <a:ext cx="1912448" cy="60016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ГОСТИНИЧНЫЕ УСЛУГИ</a:t>
            </a:r>
          </a:p>
          <a:p>
            <a:pPr algn="ctr"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(НА ОСВОБОЖДЁННЫХ</a:t>
            </a:r>
          </a:p>
          <a:p>
            <a:pPr algn="ctr"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ТЕРРИТОРИЯХ)</a:t>
            </a:r>
            <a:endParaRPr lang="en-US" sz="1300" dirty="0">
              <a:solidFill>
                <a:srgbClr val="C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D96A2AB-F986-47B6-BA7A-4E467C2779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0081" y="5168969"/>
            <a:ext cx="820387" cy="820387"/>
          </a:xfrm>
          <a:prstGeom prst="rect">
            <a:avLst/>
          </a:prstGeom>
        </p:spPr>
      </p:pic>
      <p:sp>
        <p:nvSpPr>
          <p:cNvPr id="16" name="Rectangle 9">
            <a:extLst>
              <a:ext uri="{FF2B5EF4-FFF2-40B4-BE49-F238E27FC236}">
                <a16:creationId xmlns:a16="http://schemas.microsoft.com/office/drawing/2014/main" id="{024FC2D2-6F9F-4FFC-A4BA-ADB2DB097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00" y="1314000"/>
            <a:ext cx="11450973" cy="16200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accent3">
                  <a:lumMod val="30000"/>
                  <a:lumOff val="70000"/>
                  <a:alpha val="0"/>
                </a:schemeClr>
              </a:gs>
            </a:gsLst>
            <a:lin ang="0" scaled="0"/>
          </a:gradFill>
          <a:ln>
            <a:noFill/>
          </a:ln>
        </p:spPr>
        <p:txBody>
          <a:bodyPr wrap="square" lIns="936000" tIns="0" rIns="0" bIns="0" anchor="ctr" anchorCtr="0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25000"/>
            </a:pPr>
            <a:r>
              <a:rPr lang="ru-RU" dirty="0">
                <a:solidFill>
                  <a:srgbClr val="5F6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Азербайджане применяется механизм возврата части НДС, уплаченного за товары и услуги, предоставляемые физическими лицами, занимающимися розничной торговлей, общественным питанием и медицинской деятельностью, включая лиц, занимающихся частной медицинской практикой, а также за услуги по размещению и проживанию, оказываемые гостиницами на освобожденных территориях.</a:t>
            </a:r>
            <a:endParaRPr lang="en-US" dirty="0">
              <a:solidFill>
                <a:srgbClr val="5F6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: скругленные углы 10">
            <a:extLst>
              <a:ext uri="{FF2B5EF4-FFF2-40B4-BE49-F238E27FC236}">
                <a16:creationId xmlns:a16="http://schemas.microsoft.com/office/drawing/2014/main" id="{0BCA7E78-7AAF-4ED9-BA39-A0F5E4F773ED}"/>
              </a:ext>
            </a:extLst>
          </p:cNvPr>
          <p:cNvSpPr/>
          <p:nvPr/>
        </p:nvSpPr>
        <p:spPr>
          <a:xfrm>
            <a:off x="651600" y="1314000"/>
            <a:ext cx="756000" cy="1620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1">
            <a:extLst>
              <a:ext uri="{FF2B5EF4-FFF2-40B4-BE49-F238E27FC236}">
                <a16:creationId xmlns:a16="http://schemas.microsoft.com/office/drawing/2014/main" id="{1DE5DA6A-9056-416B-86FF-50571B8F25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46171" y="1813586"/>
            <a:ext cx="566859" cy="566859"/>
          </a:xfrm>
          <a:prstGeom prst="rect">
            <a:avLst/>
          </a:prstGeom>
        </p:spPr>
      </p:pic>
      <p:sp>
        <p:nvSpPr>
          <p:cNvPr id="19" name="Прямоугольник 2">
            <a:extLst>
              <a:ext uri="{FF2B5EF4-FFF2-40B4-BE49-F238E27FC236}">
                <a16:creationId xmlns:a16="http://schemas.microsoft.com/office/drawing/2014/main" id="{C9C6AE63-FC6E-4E0A-978B-BE72120FD745}"/>
              </a:ext>
            </a:extLst>
          </p:cNvPr>
          <p:cNvSpPr/>
          <p:nvPr/>
        </p:nvSpPr>
        <p:spPr>
          <a:xfrm>
            <a:off x="1278593" y="4789153"/>
            <a:ext cx="1897892" cy="20005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>
              <a:buClr>
                <a:srgbClr val="A1936C"/>
              </a:buClr>
              <a:buSzPct val="120000"/>
            </a:pPr>
            <a:r>
              <a:rPr lang="ru-RU" sz="13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РОЗНИЧНАЯ ТОРГОВЛЯ</a:t>
            </a:r>
            <a:endParaRPr lang="en-US" sz="1300" dirty="0">
              <a:solidFill>
                <a:srgbClr val="5A5B5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0" name="Şəkil 2">
            <a:extLst>
              <a:ext uri="{FF2B5EF4-FFF2-40B4-BE49-F238E27FC236}">
                <a16:creationId xmlns:a16="http://schemas.microsoft.com/office/drawing/2014/main" id="{78976EDA-6CF2-4A44-AF78-6498956DEBC9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021113" y="2919091"/>
            <a:ext cx="347502" cy="34750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</p:pic>
      <p:pic>
        <p:nvPicPr>
          <p:cNvPr id="21" name="Şəkil 24">
            <a:extLst>
              <a:ext uri="{FF2B5EF4-FFF2-40B4-BE49-F238E27FC236}">
                <a16:creationId xmlns:a16="http://schemas.microsoft.com/office/drawing/2014/main" id="{ABDF5875-F2B4-4746-917E-E4EB2852845F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938722" y="3639592"/>
            <a:ext cx="347502" cy="347502"/>
          </a:xfrm>
          <a:prstGeom prst="rect">
            <a:avLst/>
          </a:prstGeom>
        </p:spPr>
      </p:pic>
      <p:pic>
        <p:nvPicPr>
          <p:cNvPr id="22" name="Şəkil 25">
            <a:extLst>
              <a:ext uri="{FF2B5EF4-FFF2-40B4-BE49-F238E27FC236}">
                <a16:creationId xmlns:a16="http://schemas.microsoft.com/office/drawing/2014/main" id="{AFBC2345-0C3B-4A74-A8E3-9132AEEE3FAF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47314" y="2925490"/>
            <a:ext cx="347502" cy="347502"/>
          </a:xfrm>
          <a:prstGeom prst="rect">
            <a:avLst/>
          </a:prstGeom>
        </p:spPr>
      </p:pic>
      <p:pic>
        <p:nvPicPr>
          <p:cNvPr id="23" name="Şəkil 26">
            <a:extLst>
              <a:ext uri="{FF2B5EF4-FFF2-40B4-BE49-F238E27FC236}">
                <a16:creationId xmlns:a16="http://schemas.microsoft.com/office/drawing/2014/main" id="{D47D5400-A053-4FE3-AF3B-93953CE01654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96365" y="3652499"/>
            <a:ext cx="347502" cy="347502"/>
          </a:xfrm>
          <a:prstGeom prst="rect">
            <a:avLst/>
          </a:prstGeom>
        </p:spPr>
      </p:pic>
      <p:pic>
        <p:nvPicPr>
          <p:cNvPr id="24" name="Şəkil 27">
            <a:extLst>
              <a:ext uri="{FF2B5EF4-FFF2-40B4-BE49-F238E27FC236}">
                <a16:creationId xmlns:a16="http://schemas.microsoft.com/office/drawing/2014/main" id="{629FE73C-9D47-40B2-AFB4-78D33E34292D}"/>
              </a:ext>
            </a:extLst>
          </p:cNvPr>
          <p:cNvPicPr>
            <a:picLocks noChangeAspect="1"/>
          </p:cNvPicPr>
          <p:nvPr/>
        </p:nvPicPr>
        <p:blipFill>
          <a:blip r:embed="rId10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81533" y="2922540"/>
            <a:ext cx="347502" cy="34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97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должен сделать потребитель</a:t>
            </a:r>
            <a:br>
              <a:rPr lang="en-US" dirty="0"/>
            </a:br>
            <a:r>
              <a:rPr lang="ru-RU" dirty="0"/>
              <a:t>чтобы вернуть часть НДС?</a:t>
            </a:r>
            <a:endParaRPr lang="az-Latn-A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7</a:t>
            </a:fld>
            <a:endParaRPr lang="ru-RU" altLang="ru-RU" dirty="0"/>
          </a:p>
        </p:txBody>
      </p:sp>
      <p:grpSp>
        <p:nvGrpSpPr>
          <p:cNvPr id="7" name="Group 7">
            <a:extLst>
              <a:ext uri="{FF2B5EF4-FFF2-40B4-BE49-F238E27FC236}">
                <a16:creationId xmlns:a16="http://schemas.microsoft.com/office/drawing/2014/main" id="{A03D735E-8AD1-4263-8510-B1F53F753629}"/>
              </a:ext>
            </a:extLst>
          </p:cNvPr>
          <p:cNvGrpSpPr/>
          <p:nvPr/>
        </p:nvGrpSpPr>
        <p:grpSpPr>
          <a:xfrm>
            <a:off x="8209777" y="4057633"/>
            <a:ext cx="1793234" cy="2370154"/>
            <a:chOff x="7634132" y="3075785"/>
            <a:chExt cx="2509360" cy="3661518"/>
          </a:xfrm>
        </p:grpSpPr>
        <p:grpSp>
          <p:nvGrpSpPr>
            <p:cNvPr id="8" name="Group 8">
              <a:extLst>
                <a:ext uri="{FF2B5EF4-FFF2-40B4-BE49-F238E27FC236}">
                  <a16:creationId xmlns:a16="http://schemas.microsoft.com/office/drawing/2014/main" id="{0312C492-00C5-4B8E-8CA8-2859E76D0DF1}"/>
                </a:ext>
              </a:extLst>
            </p:cNvPr>
            <p:cNvGrpSpPr/>
            <p:nvPr/>
          </p:nvGrpSpPr>
          <p:grpSpPr>
            <a:xfrm rot="21344502">
              <a:off x="7758965" y="3075785"/>
              <a:ext cx="1208221" cy="2411398"/>
              <a:chOff x="8767903" y="321074"/>
              <a:chExt cx="1576880" cy="3147176"/>
            </a:xfrm>
          </p:grpSpPr>
          <p:sp>
            <p:nvSpPr>
              <p:cNvPr id="19" name="Graphic 2">
                <a:extLst>
                  <a:ext uri="{FF2B5EF4-FFF2-40B4-BE49-F238E27FC236}">
                    <a16:creationId xmlns:a16="http://schemas.microsoft.com/office/drawing/2014/main" id="{DF8E6831-64C9-41CD-BC55-58AA1F03F73B}"/>
                  </a:ext>
                </a:extLst>
              </p:cNvPr>
              <p:cNvSpPr/>
              <p:nvPr/>
            </p:nvSpPr>
            <p:spPr>
              <a:xfrm>
                <a:off x="8770344" y="321074"/>
                <a:ext cx="1572693" cy="3147176"/>
              </a:xfrm>
              <a:custGeom>
                <a:avLst/>
                <a:gdLst>
                  <a:gd name="connsiteX0" fmla="*/ 2940654 w 3387838"/>
                  <a:gd name="connsiteY0" fmla="*/ 6858876 h 6858875"/>
                  <a:gd name="connsiteX1" fmla="*/ 447185 w 3387838"/>
                  <a:gd name="connsiteY1" fmla="*/ 6858876 h 6858875"/>
                  <a:gd name="connsiteX2" fmla="*/ 0 w 3387838"/>
                  <a:gd name="connsiteY2" fmla="*/ 6411691 h 6858875"/>
                  <a:gd name="connsiteX3" fmla="*/ 0 w 3387838"/>
                  <a:gd name="connsiteY3" fmla="*/ 447185 h 6858875"/>
                  <a:gd name="connsiteX4" fmla="*/ 447185 w 3387838"/>
                  <a:gd name="connsiteY4" fmla="*/ 0 h 6858875"/>
                  <a:gd name="connsiteX5" fmla="*/ 2940654 w 3387838"/>
                  <a:gd name="connsiteY5" fmla="*/ 0 h 6858875"/>
                  <a:gd name="connsiteX6" fmla="*/ 3387838 w 3387838"/>
                  <a:gd name="connsiteY6" fmla="*/ 447185 h 6858875"/>
                  <a:gd name="connsiteX7" fmla="*/ 3387838 w 3387838"/>
                  <a:gd name="connsiteY7" fmla="*/ 6411759 h 6858875"/>
                  <a:gd name="connsiteX8" fmla="*/ 2940654 w 3387838"/>
                  <a:gd name="connsiteY8" fmla="*/ 6858876 h 6858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87838" h="6858875">
                    <a:moveTo>
                      <a:pt x="2940654" y="6858876"/>
                    </a:moveTo>
                    <a:lnTo>
                      <a:pt x="447185" y="6858876"/>
                    </a:lnTo>
                    <a:cubicBezTo>
                      <a:pt x="200216" y="6858876"/>
                      <a:pt x="0" y="6658660"/>
                      <a:pt x="0" y="6411691"/>
                    </a:cubicBezTo>
                    <a:lnTo>
                      <a:pt x="0" y="447185"/>
                    </a:lnTo>
                    <a:cubicBezTo>
                      <a:pt x="67" y="200216"/>
                      <a:pt x="200216" y="0"/>
                      <a:pt x="447185" y="0"/>
                    </a:cubicBezTo>
                    <a:lnTo>
                      <a:pt x="2940654" y="0"/>
                    </a:lnTo>
                    <a:cubicBezTo>
                      <a:pt x="3187622" y="0"/>
                      <a:pt x="3387838" y="200216"/>
                      <a:pt x="3387838" y="447185"/>
                    </a:cubicBezTo>
                    <a:lnTo>
                      <a:pt x="3387838" y="6411759"/>
                    </a:lnTo>
                    <a:cubicBezTo>
                      <a:pt x="3387771" y="6658660"/>
                      <a:pt x="3187555" y="6858876"/>
                      <a:pt x="2940654" y="6858876"/>
                    </a:cubicBezTo>
                    <a:close/>
                  </a:path>
                </a:pathLst>
              </a:custGeom>
              <a:solidFill>
                <a:srgbClr val="D0D4D8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0" name="Graphic 2">
                <a:extLst>
                  <a:ext uri="{FF2B5EF4-FFF2-40B4-BE49-F238E27FC236}">
                    <a16:creationId xmlns:a16="http://schemas.microsoft.com/office/drawing/2014/main" id="{FAD9B817-5F11-4A60-807D-BA71DEF58169}"/>
                  </a:ext>
                </a:extLst>
              </p:cNvPr>
              <p:cNvSpPr/>
              <p:nvPr/>
            </p:nvSpPr>
            <p:spPr>
              <a:xfrm>
                <a:off x="8791415" y="337581"/>
                <a:ext cx="1530550" cy="3114132"/>
              </a:xfrm>
              <a:custGeom>
                <a:avLst/>
                <a:gdLst>
                  <a:gd name="connsiteX0" fmla="*/ 2858870 w 3305986"/>
                  <a:gd name="connsiteY0" fmla="*/ 6786860 h 6786860"/>
                  <a:gd name="connsiteX1" fmla="*/ 447185 w 3305986"/>
                  <a:gd name="connsiteY1" fmla="*/ 6786860 h 6786860"/>
                  <a:gd name="connsiteX2" fmla="*/ 0 w 3305986"/>
                  <a:gd name="connsiteY2" fmla="*/ 6339676 h 6786860"/>
                  <a:gd name="connsiteX3" fmla="*/ 0 w 3305986"/>
                  <a:gd name="connsiteY3" fmla="*/ 447185 h 6786860"/>
                  <a:gd name="connsiteX4" fmla="*/ 447185 w 3305986"/>
                  <a:gd name="connsiteY4" fmla="*/ 0 h 6786860"/>
                  <a:gd name="connsiteX5" fmla="*/ 2858802 w 3305986"/>
                  <a:gd name="connsiteY5" fmla="*/ 0 h 6786860"/>
                  <a:gd name="connsiteX6" fmla="*/ 3305987 w 3305986"/>
                  <a:gd name="connsiteY6" fmla="*/ 447185 h 6786860"/>
                  <a:gd name="connsiteX7" fmla="*/ 3305987 w 3305986"/>
                  <a:gd name="connsiteY7" fmla="*/ 6339743 h 6786860"/>
                  <a:gd name="connsiteX8" fmla="*/ 2858870 w 3305986"/>
                  <a:gd name="connsiteY8" fmla="*/ 6786860 h 67868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05986" h="6786860">
                    <a:moveTo>
                      <a:pt x="2858870" y="6786860"/>
                    </a:moveTo>
                    <a:lnTo>
                      <a:pt x="447185" y="6786860"/>
                    </a:lnTo>
                    <a:cubicBezTo>
                      <a:pt x="200216" y="6786860"/>
                      <a:pt x="0" y="6586644"/>
                      <a:pt x="0" y="6339676"/>
                    </a:cubicBezTo>
                    <a:lnTo>
                      <a:pt x="0" y="447185"/>
                    </a:lnTo>
                    <a:cubicBezTo>
                      <a:pt x="0" y="200216"/>
                      <a:pt x="200216" y="0"/>
                      <a:pt x="447185" y="0"/>
                    </a:cubicBezTo>
                    <a:lnTo>
                      <a:pt x="2858802" y="0"/>
                    </a:lnTo>
                    <a:cubicBezTo>
                      <a:pt x="3105771" y="0"/>
                      <a:pt x="3305987" y="200216"/>
                      <a:pt x="3305987" y="447185"/>
                    </a:cubicBezTo>
                    <a:lnTo>
                      <a:pt x="3305987" y="6339743"/>
                    </a:lnTo>
                    <a:cubicBezTo>
                      <a:pt x="3305987" y="6586644"/>
                      <a:pt x="3105771" y="6786860"/>
                      <a:pt x="2858870" y="6786860"/>
                    </a:cubicBezTo>
                    <a:close/>
                  </a:path>
                </a:pathLst>
              </a:custGeom>
              <a:solidFill>
                <a:srgbClr val="070808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1" name="Graphic 2">
                <a:extLst>
                  <a:ext uri="{FF2B5EF4-FFF2-40B4-BE49-F238E27FC236}">
                    <a16:creationId xmlns:a16="http://schemas.microsoft.com/office/drawing/2014/main" id="{0D7C590A-3478-4073-8640-B6B3A0E63A19}"/>
                  </a:ext>
                </a:extLst>
              </p:cNvPr>
              <p:cNvSpPr/>
              <p:nvPr/>
            </p:nvSpPr>
            <p:spPr>
              <a:xfrm>
                <a:off x="8828208" y="391212"/>
                <a:ext cx="1456965" cy="3006900"/>
              </a:xfrm>
              <a:custGeom>
                <a:avLst/>
                <a:gdLst>
                  <a:gd name="connsiteX0" fmla="*/ 2682906 w 3006269"/>
                  <a:gd name="connsiteY0" fmla="*/ 0 h 6553162"/>
                  <a:gd name="connsiteX1" fmla="*/ 2383121 w 3006269"/>
                  <a:gd name="connsiteY1" fmla="*/ 0 h 6553162"/>
                  <a:gd name="connsiteX2" fmla="*/ 2355366 w 3006269"/>
                  <a:gd name="connsiteY2" fmla="*/ 27755 h 6553162"/>
                  <a:gd name="connsiteX3" fmla="*/ 2355366 w 3006269"/>
                  <a:gd name="connsiteY3" fmla="*/ 27755 h 6553162"/>
                  <a:gd name="connsiteX4" fmla="*/ 2140599 w 3006269"/>
                  <a:gd name="connsiteY4" fmla="*/ 242523 h 6553162"/>
                  <a:gd name="connsiteX5" fmla="*/ 852197 w 3006269"/>
                  <a:gd name="connsiteY5" fmla="*/ 242523 h 6553162"/>
                  <a:gd name="connsiteX6" fmla="*/ 637430 w 3006269"/>
                  <a:gd name="connsiteY6" fmla="*/ 27755 h 6553162"/>
                  <a:gd name="connsiteX7" fmla="*/ 637430 w 3006269"/>
                  <a:gd name="connsiteY7" fmla="*/ 27755 h 6553162"/>
                  <a:gd name="connsiteX8" fmla="*/ 609675 w 3006269"/>
                  <a:gd name="connsiteY8" fmla="*/ 0 h 6553162"/>
                  <a:gd name="connsiteX9" fmla="*/ 323363 w 3006269"/>
                  <a:gd name="connsiteY9" fmla="*/ 0 h 6553162"/>
                  <a:gd name="connsiteX10" fmla="*/ 0 w 3006269"/>
                  <a:gd name="connsiteY10" fmla="*/ 323363 h 6553162"/>
                  <a:gd name="connsiteX11" fmla="*/ 0 w 3006269"/>
                  <a:gd name="connsiteY11" fmla="*/ 6229799 h 6553162"/>
                  <a:gd name="connsiteX12" fmla="*/ 323363 w 3006269"/>
                  <a:gd name="connsiteY12" fmla="*/ 6553163 h 6553162"/>
                  <a:gd name="connsiteX13" fmla="*/ 2682906 w 3006269"/>
                  <a:gd name="connsiteY13" fmla="*/ 6553163 h 6553162"/>
                  <a:gd name="connsiteX14" fmla="*/ 3006269 w 3006269"/>
                  <a:gd name="connsiteY14" fmla="*/ 6229799 h 6553162"/>
                  <a:gd name="connsiteX15" fmla="*/ 3006269 w 3006269"/>
                  <a:gd name="connsiteY15" fmla="*/ 323363 h 6553162"/>
                  <a:gd name="connsiteX16" fmla="*/ 2682906 w 3006269"/>
                  <a:gd name="connsiteY16" fmla="*/ 0 h 6553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3006269" h="6553162">
                    <a:moveTo>
                      <a:pt x="2682906" y="0"/>
                    </a:moveTo>
                    <a:lnTo>
                      <a:pt x="2383121" y="0"/>
                    </a:lnTo>
                    <a:cubicBezTo>
                      <a:pt x="2367761" y="0"/>
                      <a:pt x="2355366" y="12463"/>
                      <a:pt x="2355366" y="27755"/>
                    </a:cubicBezTo>
                    <a:lnTo>
                      <a:pt x="2355366" y="27755"/>
                    </a:lnTo>
                    <a:cubicBezTo>
                      <a:pt x="2355366" y="146322"/>
                      <a:pt x="2259233" y="242523"/>
                      <a:pt x="2140599" y="242523"/>
                    </a:cubicBezTo>
                    <a:lnTo>
                      <a:pt x="852197" y="242523"/>
                    </a:lnTo>
                    <a:cubicBezTo>
                      <a:pt x="733631" y="242523"/>
                      <a:pt x="637430" y="146389"/>
                      <a:pt x="637430" y="27755"/>
                    </a:cubicBezTo>
                    <a:lnTo>
                      <a:pt x="637430" y="27755"/>
                    </a:lnTo>
                    <a:cubicBezTo>
                      <a:pt x="637430" y="12396"/>
                      <a:pt x="624967" y="0"/>
                      <a:pt x="609675" y="0"/>
                    </a:cubicBezTo>
                    <a:lnTo>
                      <a:pt x="323363" y="0"/>
                    </a:lnTo>
                    <a:cubicBezTo>
                      <a:pt x="144772" y="0"/>
                      <a:pt x="0" y="144773"/>
                      <a:pt x="0" y="323363"/>
                    </a:cubicBezTo>
                    <a:lnTo>
                      <a:pt x="0" y="6229799"/>
                    </a:lnTo>
                    <a:cubicBezTo>
                      <a:pt x="0" y="6408390"/>
                      <a:pt x="144772" y="6553163"/>
                      <a:pt x="323363" y="6553163"/>
                    </a:cubicBezTo>
                    <a:lnTo>
                      <a:pt x="2682906" y="6553163"/>
                    </a:lnTo>
                    <a:cubicBezTo>
                      <a:pt x="2861497" y="6553163"/>
                      <a:pt x="3006269" y="6408390"/>
                      <a:pt x="3006269" y="6229799"/>
                    </a:cubicBezTo>
                    <a:lnTo>
                      <a:pt x="3006269" y="323363"/>
                    </a:lnTo>
                    <a:cubicBezTo>
                      <a:pt x="3006269" y="144773"/>
                      <a:pt x="2861497" y="0"/>
                      <a:pt x="2682906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2" name="Graphic 2">
                <a:extLst>
                  <a:ext uri="{FF2B5EF4-FFF2-40B4-BE49-F238E27FC236}">
                    <a16:creationId xmlns:a16="http://schemas.microsoft.com/office/drawing/2014/main" id="{3D9B6B97-F04E-46E4-A849-20223E363CCF}"/>
                  </a:ext>
                </a:extLst>
              </p:cNvPr>
              <p:cNvSpPr/>
              <p:nvPr/>
            </p:nvSpPr>
            <p:spPr>
              <a:xfrm>
                <a:off x="8768181" y="768762"/>
                <a:ext cx="11004" cy="107231"/>
              </a:xfrm>
              <a:custGeom>
                <a:avLst/>
                <a:gdLst>
                  <a:gd name="connsiteX0" fmla="*/ 15158 w 23982"/>
                  <a:gd name="connsiteY0" fmla="*/ 233697 h 233697"/>
                  <a:gd name="connsiteX1" fmla="*/ 0 w 23982"/>
                  <a:gd name="connsiteY1" fmla="*/ 233697 h 233697"/>
                  <a:gd name="connsiteX2" fmla="*/ 0 w 23982"/>
                  <a:gd name="connsiteY2" fmla="*/ 0 h 233697"/>
                  <a:gd name="connsiteX3" fmla="*/ 15158 w 23982"/>
                  <a:gd name="connsiteY3" fmla="*/ 0 h 233697"/>
                  <a:gd name="connsiteX4" fmla="*/ 23983 w 23982"/>
                  <a:gd name="connsiteY4" fmla="*/ 8825 h 233697"/>
                  <a:gd name="connsiteX5" fmla="*/ 23983 w 23982"/>
                  <a:gd name="connsiteY5" fmla="*/ 224805 h 233697"/>
                  <a:gd name="connsiteX6" fmla="*/ 15158 w 23982"/>
                  <a:gd name="connsiteY6" fmla="*/ 233697 h 2336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3982" h="233697">
                    <a:moveTo>
                      <a:pt x="15158" y="233697"/>
                    </a:moveTo>
                    <a:lnTo>
                      <a:pt x="0" y="233697"/>
                    </a:lnTo>
                    <a:lnTo>
                      <a:pt x="0" y="0"/>
                    </a:lnTo>
                    <a:lnTo>
                      <a:pt x="15158" y="0"/>
                    </a:lnTo>
                    <a:cubicBezTo>
                      <a:pt x="20008" y="0"/>
                      <a:pt x="23983" y="3975"/>
                      <a:pt x="23983" y="8825"/>
                    </a:cubicBezTo>
                    <a:lnTo>
                      <a:pt x="23983" y="224805"/>
                    </a:lnTo>
                    <a:cubicBezTo>
                      <a:pt x="23983" y="229723"/>
                      <a:pt x="20008" y="233697"/>
                      <a:pt x="15158" y="233697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3" name="Graphic 2">
                <a:extLst>
                  <a:ext uri="{FF2B5EF4-FFF2-40B4-BE49-F238E27FC236}">
                    <a16:creationId xmlns:a16="http://schemas.microsoft.com/office/drawing/2014/main" id="{1AADB84E-6D39-4CFE-BE94-24EFA79342E8}"/>
                  </a:ext>
                </a:extLst>
              </p:cNvPr>
              <p:cNvSpPr/>
              <p:nvPr/>
            </p:nvSpPr>
            <p:spPr>
              <a:xfrm>
                <a:off x="8768181" y="998836"/>
                <a:ext cx="15362" cy="213875"/>
              </a:xfrm>
              <a:custGeom>
                <a:avLst/>
                <a:gdLst>
                  <a:gd name="connsiteX0" fmla="*/ 24656 w 33481"/>
                  <a:gd name="connsiteY0" fmla="*/ 466115 h 466115"/>
                  <a:gd name="connsiteX1" fmla="*/ 10105 w 33481"/>
                  <a:gd name="connsiteY1" fmla="*/ 466115 h 466115"/>
                  <a:gd name="connsiteX2" fmla="*/ 0 w 33481"/>
                  <a:gd name="connsiteY2" fmla="*/ 456010 h 466115"/>
                  <a:gd name="connsiteX3" fmla="*/ 0 w 33481"/>
                  <a:gd name="connsiteY3" fmla="*/ 10105 h 466115"/>
                  <a:gd name="connsiteX4" fmla="*/ 10105 w 33481"/>
                  <a:gd name="connsiteY4" fmla="*/ 0 h 466115"/>
                  <a:gd name="connsiteX5" fmla="*/ 24656 w 33481"/>
                  <a:gd name="connsiteY5" fmla="*/ 0 h 466115"/>
                  <a:gd name="connsiteX6" fmla="*/ 33482 w 33481"/>
                  <a:gd name="connsiteY6" fmla="*/ 8825 h 466115"/>
                  <a:gd name="connsiteX7" fmla="*/ 33482 w 33481"/>
                  <a:gd name="connsiteY7" fmla="*/ 457223 h 466115"/>
                  <a:gd name="connsiteX8" fmla="*/ 24656 w 33481"/>
                  <a:gd name="connsiteY8" fmla="*/ 466115 h 466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466115">
                    <a:moveTo>
                      <a:pt x="24656" y="466115"/>
                    </a:moveTo>
                    <a:lnTo>
                      <a:pt x="10105" y="466115"/>
                    </a:lnTo>
                    <a:cubicBezTo>
                      <a:pt x="4514" y="466115"/>
                      <a:pt x="0" y="461601"/>
                      <a:pt x="0" y="456010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457223"/>
                    </a:lnTo>
                    <a:cubicBezTo>
                      <a:pt x="33482" y="462140"/>
                      <a:pt x="29507" y="466115"/>
                      <a:pt x="24656" y="466115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4" name="Graphic 2">
                <a:extLst>
                  <a:ext uri="{FF2B5EF4-FFF2-40B4-BE49-F238E27FC236}">
                    <a16:creationId xmlns:a16="http://schemas.microsoft.com/office/drawing/2014/main" id="{179EA01E-388A-46A9-BD2C-3149F773B4A6}"/>
                  </a:ext>
                </a:extLst>
              </p:cNvPr>
              <p:cNvSpPr/>
              <p:nvPr/>
            </p:nvSpPr>
            <p:spPr>
              <a:xfrm>
                <a:off x="8768212" y="1014199"/>
                <a:ext cx="8686" cy="179100"/>
              </a:xfrm>
              <a:custGeom>
                <a:avLst/>
                <a:gdLst>
                  <a:gd name="connsiteX0" fmla="*/ 17650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650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650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24" y="390327"/>
                      <a:pt x="17650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5" name="Graphic 2">
                <a:extLst>
                  <a:ext uri="{FF2B5EF4-FFF2-40B4-BE49-F238E27FC236}">
                    <a16:creationId xmlns:a16="http://schemas.microsoft.com/office/drawing/2014/main" id="{37C9F29F-419A-4ECC-9EF7-CF9A33BADDD9}"/>
                  </a:ext>
                </a:extLst>
              </p:cNvPr>
              <p:cNvSpPr/>
              <p:nvPr/>
            </p:nvSpPr>
            <p:spPr>
              <a:xfrm>
                <a:off x="8767903" y="1284426"/>
                <a:ext cx="15362" cy="213875"/>
              </a:xfrm>
              <a:custGeom>
                <a:avLst/>
                <a:gdLst>
                  <a:gd name="connsiteX0" fmla="*/ 24656 w 33481"/>
                  <a:gd name="connsiteY0" fmla="*/ 466115 h 466114"/>
                  <a:gd name="connsiteX1" fmla="*/ 10105 w 33481"/>
                  <a:gd name="connsiteY1" fmla="*/ 466115 h 466114"/>
                  <a:gd name="connsiteX2" fmla="*/ 0 w 33481"/>
                  <a:gd name="connsiteY2" fmla="*/ 456010 h 466114"/>
                  <a:gd name="connsiteX3" fmla="*/ 0 w 33481"/>
                  <a:gd name="connsiteY3" fmla="*/ 10105 h 466114"/>
                  <a:gd name="connsiteX4" fmla="*/ 10105 w 33481"/>
                  <a:gd name="connsiteY4" fmla="*/ 0 h 466114"/>
                  <a:gd name="connsiteX5" fmla="*/ 24656 w 33481"/>
                  <a:gd name="connsiteY5" fmla="*/ 0 h 466114"/>
                  <a:gd name="connsiteX6" fmla="*/ 33482 w 33481"/>
                  <a:gd name="connsiteY6" fmla="*/ 8825 h 466114"/>
                  <a:gd name="connsiteX7" fmla="*/ 33482 w 33481"/>
                  <a:gd name="connsiteY7" fmla="*/ 457222 h 466114"/>
                  <a:gd name="connsiteX8" fmla="*/ 24656 w 33481"/>
                  <a:gd name="connsiteY8" fmla="*/ 466115 h 4661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466114">
                    <a:moveTo>
                      <a:pt x="24656" y="466115"/>
                    </a:moveTo>
                    <a:lnTo>
                      <a:pt x="10105" y="466115"/>
                    </a:lnTo>
                    <a:cubicBezTo>
                      <a:pt x="4514" y="466115"/>
                      <a:pt x="0" y="461601"/>
                      <a:pt x="0" y="456010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457222"/>
                    </a:lnTo>
                    <a:cubicBezTo>
                      <a:pt x="33482" y="462208"/>
                      <a:pt x="29507" y="466115"/>
                      <a:pt x="24656" y="466115"/>
                    </a:cubicBezTo>
                    <a:close/>
                  </a:path>
                </a:pathLst>
              </a:custGeom>
              <a:solidFill>
                <a:srgbClr val="364551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6" name="Graphic 2">
                <a:extLst>
                  <a:ext uri="{FF2B5EF4-FFF2-40B4-BE49-F238E27FC236}">
                    <a16:creationId xmlns:a16="http://schemas.microsoft.com/office/drawing/2014/main" id="{9AE948EB-0891-412D-BC89-DBFED752D6FD}"/>
                  </a:ext>
                </a:extLst>
              </p:cNvPr>
              <p:cNvSpPr/>
              <p:nvPr/>
            </p:nvSpPr>
            <p:spPr>
              <a:xfrm>
                <a:off x="8767903" y="1299789"/>
                <a:ext cx="8686" cy="179100"/>
              </a:xfrm>
              <a:custGeom>
                <a:avLst/>
                <a:gdLst>
                  <a:gd name="connsiteX0" fmla="*/ 17718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718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718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91" y="390327"/>
                      <a:pt x="17718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27" name="Graphic 2">
                <a:extLst>
                  <a:ext uri="{FF2B5EF4-FFF2-40B4-BE49-F238E27FC236}">
                    <a16:creationId xmlns:a16="http://schemas.microsoft.com/office/drawing/2014/main" id="{C5A79E81-49DC-4F1A-A12A-813872586EAB}"/>
                  </a:ext>
                </a:extLst>
              </p:cNvPr>
              <p:cNvSpPr/>
              <p:nvPr/>
            </p:nvSpPr>
            <p:spPr>
              <a:xfrm>
                <a:off x="10329421" y="1070581"/>
                <a:ext cx="15362" cy="346145"/>
              </a:xfrm>
              <a:custGeom>
                <a:avLst/>
                <a:gdLst>
                  <a:gd name="connsiteX0" fmla="*/ 24656 w 33481"/>
                  <a:gd name="connsiteY0" fmla="*/ 754380 h 754380"/>
                  <a:gd name="connsiteX1" fmla="*/ 10105 w 33481"/>
                  <a:gd name="connsiteY1" fmla="*/ 754380 h 754380"/>
                  <a:gd name="connsiteX2" fmla="*/ 0 w 33481"/>
                  <a:gd name="connsiteY2" fmla="*/ 744275 h 754380"/>
                  <a:gd name="connsiteX3" fmla="*/ 0 w 33481"/>
                  <a:gd name="connsiteY3" fmla="*/ 10105 h 754380"/>
                  <a:gd name="connsiteX4" fmla="*/ 10105 w 33481"/>
                  <a:gd name="connsiteY4" fmla="*/ 0 h 754380"/>
                  <a:gd name="connsiteX5" fmla="*/ 24656 w 33481"/>
                  <a:gd name="connsiteY5" fmla="*/ 0 h 754380"/>
                  <a:gd name="connsiteX6" fmla="*/ 33482 w 33481"/>
                  <a:gd name="connsiteY6" fmla="*/ 8825 h 754380"/>
                  <a:gd name="connsiteX7" fmla="*/ 33482 w 33481"/>
                  <a:gd name="connsiteY7" fmla="*/ 745555 h 754380"/>
                  <a:gd name="connsiteX8" fmla="*/ 24656 w 33481"/>
                  <a:gd name="connsiteY8" fmla="*/ 754380 h 7543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3481" h="754380">
                    <a:moveTo>
                      <a:pt x="24656" y="754380"/>
                    </a:moveTo>
                    <a:lnTo>
                      <a:pt x="10105" y="754380"/>
                    </a:lnTo>
                    <a:cubicBezTo>
                      <a:pt x="4514" y="754380"/>
                      <a:pt x="0" y="749866"/>
                      <a:pt x="0" y="744275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24656" y="0"/>
                    </a:lnTo>
                    <a:cubicBezTo>
                      <a:pt x="29507" y="0"/>
                      <a:pt x="33482" y="3975"/>
                      <a:pt x="33482" y="8825"/>
                    </a:cubicBezTo>
                    <a:lnTo>
                      <a:pt x="33482" y="745555"/>
                    </a:lnTo>
                    <a:cubicBezTo>
                      <a:pt x="33482" y="750405"/>
                      <a:pt x="29507" y="754380"/>
                      <a:pt x="24656" y="754380"/>
                    </a:cubicBezTo>
                    <a:close/>
                  </a:path>
                </a:pathLst>
              </a:custGeom>
              <a:solidFill>
                <a:srgbClr val="8A9096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endParaRPr lang="en-US"/>
              </a:p>
            </p:txBody>
          </p:sp>
          <p:sp>
            <p:nvSpPr>
              <p:cNvPr id="28" name="Graphic 2">
                <a:extLst>
                  <a:ext uri="{FF2B5EF4-FFF2-40B4-BE49-F238E27FC236}">
                    <a16:creationId xmlns:a16="http://schemas.microsoft.com/office/drawing/2014/main" id="{AAFAE17A-7986-42BD-B57A-6A654B6D93BF}"/>
                  </a:ext>
                </a:extLst>
              </p:cNvPr>
              <p:cNvSpPr/>
              <p:nvPr/>
            </p:nvSpPr>
            <p:spPr>
              <a:xfrm>
                <a:off x="10336097" y="1095464"/>
                <a:ext cx="8686" cy="289856"/>
              </a:xfrm>
              <a:custGeom>
                <a:avLst/>
                <a:gdLst>
                  <a:gd name="connsiteX0" fmla="*/ 17650 w 18930"/>
                  <a:gd name="connsiteY0" fmla="*/ 631704 h 631704"/>
                  <a:gd name="connsiteX1" fmla="*/ 1886 w 18930"/>
                  <a:gd name="connsiteY1" fmla="*/ 631704 h 631704"/>
                  <a:gd name="connsiteX2" fmla="*/ 0 w 18930"/>
                  <a:gd name="connsiteY2" fmla="*/ 629818 h 631704"/>
                  <a:gd name="connsiteX3" fmla="*/ 0 w 18930"/>
                  <a:gd name="connsiteY3" fmla="*/ 1886 h 631704"/>
                  <a:gd name="connsiteX4" fmla="*/ 1886 w 18930"/>
                  <a:gd name="connsiteY4" fmla="*/ 0 h 631704"/>
                  <a:gd name="connsiteX5" fmla="*/ 17650 w 18930"/>
                  <a:gd name="connsiteY5" fmla="*/ 0 h 631704"/>
                  <a:gd name="connsiteX6" fmla="*/ 18930 w 18930"/>
                  <a:gd name="connsiteY6" fmla="*/ 1280 h 631704"/>
                  <a:gd name="connsiteX7" fmla="*/ 18930 w 18930"/>
                  <a:gd name="connsiteY7" fmla="*/ 630491 h 631704"/>
                  <a:gd name="connsiteX8" fmla="*/ 17650 w 18930"/>
                  <a:gd name="connsiteY8" fmla="*/ 631704 h 631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631704">
                    <a:moveTo>
                      <a:pt x="17650" y="631704"/>
                    </a:moveTo>
                    <a:lnTo>
                      <a:pt x="1886" y="631704"/>
                    </a:lnTo>
                    <a:cubicBezTo>
                      <a:pt x="808" y="631704"/>
                      <a:pt x="0" y="630828"/>
                      <a:pt x="0" y="629818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630491"/>
                    </a:lnTo>
                    <a:cubicBezTo>
                      <a:pt x="18863" y="631098"/>
                      <a:pt x="18324" y="631704"/>
                      <a:pt x="17650" y="631704"/>
                    </a:cubicBezTo>
                    <a:close/>
                  </a:path>
                </a:pathLst>
              </a:custGeom>
              <a:solidFill>
                <a:srgbClr val="4A4C4D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/>
                <a:endParaRPr lang="en-US"/>
              </a:p>
            </p:txBody>
          </p:sp>
          <p:sp>
            <p:nvSpPr>
              <p:cNvPr id="29" name="Graphic 2">
                <a:extLst>
                  <a:ext uri="{FF2B5EF4-FFF2-40B4-BE49-F238E27FC236}">
                    <a16:creationId xmlns:a16="http://schemas.microsoft.com/office/drawing/2014/main" id="{EE9B5462-6893-48EF-A5EF-FECCB23B2DC5}"/>
                  </a:ext>
                </a:extLst>
              </p:cNvPr>
              <p:cNvSpPr/>
              <p:nvPr/>
            </p:nvSpPr>
            <p:spPr>
              <a:xfrm>
                <a:off x="10332357" y="1794710"/>
                <a:ext cx="12426" cy="237214"/>
              </a:xfrm>
              <a:custGeom>
                <a:avLst/>
                <a:gdLst>
                  <a:gd name="connsiteX0" fmla="*/ 18257 w 27081"/>
                  <a:gd name="connsiteY0" fmla="*/ 516977 h 516977"/>
                  <a:gd name="connsiteX1" fmla="*/ 10105 w 27081"/>
                  <a:gd name="connsiteY1" fmla="*/ 516977 h 516977"/>
                  <a:gd name="connsiteX2" fmla="*/ 0 w 27081"/>
                  <a:gd name="connsiteY2" fmla="*/ 506872 h 516977"/>
                  <a:gd name="connsiteX3" fmla="*/ 0 w 27081"/>
                  <a:gd name="connsiteY3" fmla="*/ 10105 h 516977"/>
                  <a:gd name="connsiteX4" fmla="*/ 10105 w 27081"/>
                  <a:gd name="connsiteY4" fmla="*/ 0 h 516977"/>
                  <a:gd name="connsiteX5" fmla="*/ 18257 w 27081"/>
                  <a:gd name="connsiteY5" fmla="*/ 0 h 516977"/>
                  <a:gd name="connsiteX6" fmla="*/ 27082 w 27081"/>
                  <a:gd name="connsiteY6" fmla="*/ 8825 h 516977"/>
                  <a:gd name="connsiteX7" fmla="*/ 27082 w 27081"/>
                  <a:gd name="connsiteY7" fmla="*/ 508152 h 516977"/>
                  <a:gd name="connsiteX8" fmla="*/ 18257 w 27081"/>
                  <a:gd name="connsiteY8" fmla="*/ 516977 h 516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081" h="516977">
                    <a:moveTo>
                      <a:pt x="18257" y="516977"/>
                    </a:moveTo>
                    <a:lnTo>
                      <a:pt x="10105" y="516977"/>
                    </a:lnTo>
                    <a:cubicBezTo>
                      <a:pt x="4514" y="516977"/>
                      <a:pt x="0" y="512464"/>
                      <a:pt x="0" y="506872"/>
                    </a:cubicBezTo>
                    <a:lnTo>
                      <a:pt x="0" y="10105"/>
                    </a:lnTo>
                    <a:cubicBezTo>
                      <a:pt x="0" y="4514"/>
                      <a:pt x="4514" y="0"/>
                      <a:pt x="10105" y="0"/>
                    </a:cubicBezTo>
                    <a:lnTo>
                      <a:pt x="18257" y="0"/>
                    </a:lnTo>
                    <a:cubicBezTo>
                      <a:pt x="23107" y="0"/>
                      <a:pt x="27082" y="3975"/>
                      <a:pt x="27082" y="8825"/>
                    </a:cubicBezTo>
                    <a:lnTo>
                      <a:pt x="27082" y="508152"/>
                    </a:lnTo>
                    <a:cubicBezTo>
                      <a:pt x="27082" y="513003"/>
                      <a:pt x="23107" y="516977"/>
                      <a:pt x="18257" y="516977"/>
                    </a:cubicBezTo>
                    <a:close/>
                  </a:path>
                </a:pathLst>
              </a:custGeom>
              <a:solidFill>
                <a:srgbClr val="8A9096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0" name="Graphic 2">
                <a:extLst>
                  <a:ext uri="{FF2B5EF4-FFF2-40B4-BE49-F238E27FC236}">
                    <a16:creationId xmlns:a16="http://schemas.microsoft.com/office/drawing/2014/main" id="{1DF97539-5510-4E30-A764-A2E985C16F07}"/>
                  </a:ext>
                </a:extLst>
              </p:cNvPr>
              <p:cNvSpPr/>
              <p:nvPr/>
            </p:nvSpPr>
            <p:spPr>
              <a:xfrm>
                <a:off x="10337736" y="1811742"/>
                <a:ext cx="7047" cy="198636"/>
              </a:xfrm>
              <a:custGeom>
                <a:avLst/>
                <a:gdLst>
                  <a:gd name="connsiteX0" fmla="*/ 14080 w 15359"/>
                  <a:gd name="connsiteY0" fmla="*/ 432903 h 432902"/>
                  <a:gd name="connsiteX1" fmla="*/ 1886 w 15359"/>
                  <a:gd name="connsiteY1" fmla="*/ 432903 h 432902"/>
                  <a:gd name="connsiteX2" fmla="*/ 0 w 15359"/>
                  <a:gd name="connsiteY2" fmla="*/ 431016 h 432902"/>
                  <a:gd name="connsiteX3" fmla="*/ 0 w 15359"/>
                  <a:gd name="connsiteY3" fmla="*/ 1886 h 432902"/>
                  <a:gd name="connsiteX4" fmla="*/ 1886 w 15359"/>
                  <a:gd name="connsiteY4" fmla="*/ 0 h 432902"/>
                  <a:gd name="connsiteX5" fmla="*/ 14080 w 15359"/>
                  <a:gd name="connsiteY5" fmla="*/ 0 h 432902"/>
                  <a:gd name="connsiteX6" fmla="*/ 15360 w 15359"/>
                  <a:gd name="connsiteY6" fmla="*/ 1280 h 432902"/>
                  <a:gd name="connsiteX7" fmla="*/ 15360 w 15359"/>
                  <a:gd name="connsiteY7" fmla="*/ 431690 h 432902"/>
                  <a:gd name="connsiteX8" fmla="*/ 14080 w 15359"/>
                  <a:gd name="connsiteY8" fmla="*/ 432903 h 432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359" h="432902">
                    <a:moveTo>
                      <a:pt x="14080" y="432903"/>
                    </a:moveTo>
                    <a:lnTo>
                      <a:pt x="1886" y="432903"/>
                    </a:lnTo>
                    <a:cubicBezTo>
                      <a:pt x="808" y="432903"/>
                      <a:pt x="0" y="432027"/>
                      <a:pt x="0" y="431016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4080" y="0"/>
                    </a:lnTo>
                    <a:cubicBezTo>
                      <a:pt x="14753" y="0"/>
                      <a:pt x="15360" y="539"/>
                      <a:pt x="15360" y="1280"/>
                    </a:cubicBezTo>
                    <a:lnTo>
                      <a:pt x="15360" y="431690"/>
                    </a:lnTo>
                    <a:cubicBezTo>
                      <a:pt x="15360" y="432364"/>
                      <a:pt x="14821" y="432903"/>
                      <a:pt x="14080" y="432903"/>
                    </a:cubicBezTo>
                    <a:close/>
                  </a:path>
                </a:pathLst>
              </a:custGeom>
              <a:solidFill>
                <a:srgbClr val="4A4C4D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2DE3F315-FECF-47C0-8490-D6D5226F1A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14828" y="385879"/>
                <a:ext cx="73152" cy="73152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E3F2FBDB-D271-4C3D-8F19-A4D2E529244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819400" y="390451"/>
                <a:ext cx="64008" cy="64008"/>
              </a:xfrm>
              <a:prstGeom prst="ellipse">
                <a:avLst/>
              </a:prstGeom>
              <a:solidFill>
                <a:srgbClr val="070808"/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4D52FF23-B2E0-481D-829C-D69D7C23CE82}"/>
                  </a:ext>
                </a:extLst>
              </p:cNvPr>
              <p:cNvSpPr/>
              <p:nvPr/>
            </p:nvSpPr>
            <p:spPr>
              <a:xfrm>
                <a:off x="9835585" y="406636"/>
                <a:ext cx="31638" cy="31638"/>
              </a:xfrm>
              <a:prstGeom prst="ellipse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2BDCFB74-7BB5-43AD-B981-6CF072DA83F8}"/>
                  </a:ext>
                </a:extLst>
              </p:cNvPr>
              <p:cNvSpPr/>
              <p:nvPr/>
            </p:nvSpPr>
            <p:spPr>
              <a:xfrm>
                <a:off x="9843013" y="414064"/>
                <a:ext cx="16783" cy="16783"/>
              </a:xfrm>
              <a:prstGeom prst="ellipse">
                <a:avLst/>
              </a:prstGeom>
              <a:solidFill>
                <a:srgbClr val="081422"/>
              </a:solidFill>
              <a:ln w="6728" cap="flat">
                <a:noFill/>
                <a:prstDash val="solid"/>
                <a:miter/>
              </a:ln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Graphic 2">
                <a:extLst>
                  <a:ext uri="{FF2B5EF4-FFF2-40B4-BE49-F238E27FC236}">
                    <a16:creationId xmlns:a16="http://schemas.microsoft.com/office/drawing/2014/main" id="{287C5F22-0DAC-4A18-B125-A0498E467887}"/>
                  </a:ext>
                </a:extLst>
              </p:cNvPr>
              <p:cNvSpPr/>
              <p:nvPr/>
            </p:nvSpPr>
            <p:spPr>
              <a:xfrm flipH="1">
                <a:off x="8769273" y="781546"/>
                <a:ext cx="5842" cy="81663"/>
              </a:xfrm>
              <a:custGeom>
                <a:avLst/>
                <a:gdLst>
                  <a:gd name="connsiteX0" fmla="*/ 17650 w 18930"/>
                  <a:gd name="connsiteY0" fmla="*/ 390327 h 390326"/>
                  <a:gd name="connsiteX1" fmla="*/ 1886 w 18930"/>
                  <a:gd name="connsiteY1" fmla="*/ 390327 h 390326"/>
                  <a:gd name="connsiteX2" fmla="*/ 0 w 18930"/>
                  <a:gd name="connsiteY2" fmla="*/ 388440 h 390326"/>
                  <a:gd name="connsiteX3" fmla="*/ 0 w 18930"/>
                  <a:gd name="connsiteY3" fmla="*/ 1886 h 390326"/>
                  <a:gd name="connsiteX4" fmla="*/ 1886 w 18930"/>
                  <a:gd name="connsiteY4" fmla="*/ 0 h 390326"/>
                  <a:gd name="connsiteX5" fmla="*/ 17650 w 18930"/>
                  <a:gd name="connsiteY5" fmla="*/ 0 h 390326"/>
                  <a:gd name="connsiteX6" fmla="*/ 18930 w 18930"/>
                  <a:gd name="connsiteY6" fmla="*/ 1280 h 390326"/>
                  <a:gd name="connsiteX7" fmla="*/ 18930 w 18930"/>
                  <a:gd name="connsiteY7" fmla="*/ 389047 h 390326"/>
                  <a:gd name="connsiteX8" fmla="*/ 17650 w 18930"/>
                  <a:gd name="connsiteY8" fmla="*/ 390327 h 3903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930" h="390326">
                    <a:moveTo>
                      <a:pt x="17650" y="390327"/>
                    </a:moveTo>
                    <a:lnTo>
                      <a:pt x="1886" y="390327"/>
                    </a:lnTo>
                    <a:cubicBezTo>
                      <a:pt x="808" y="390327"/>
                      <a:pt x="0" y="389451"/>
                      <a:pt x="0" y="388440"/>
                    </a:cubicBezTo>
                    <a:lnTo>
                      <a:pt x="0" y="1886"/>
                    </a:lnTo>
                    <a:cubicBezTo>
                      <a:pt x="0" y="808"/>
                      <a:pt x="876" y="0"/>
                      <a:pt x="1886" y="0"/>
                    </a:cubicBezTo>
                    <a:lnTo>
                      <a:pt x="17650" y="0"/>
                    </a:lnTo>
                    <a:cubicBezTo>
                      <a:pt x="18324" y="0"/>
                      <a:pt x="18930" y="539"/>
                      <a:pt x="18930" y="1280"/>
                    </a:cubicBezTo>
                    <a:lnTo>
                      <a:pt x="18930" y="389047"/>
                    </a:lnTo>
                    <a:cubicBezTo>
                      <a:pt x="18930" y="389788"/>
                      <a:pt x="18324" y="390327"/>
                      <a:pt x="17650" y="390327"/>
                    </a:cubicBezTo>
                    <a:close/>
                  </a:path>
                </a:pathLst>
              </a:custGeom>
              <a:solidFill>
                <a:srgbClr val="FAFDFF"/>
              </a:solidFill>
              <a:ln w="6728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9" name="Group 9">
              <a:extLst>
                <a:ext uri="{FF2B5EF4-FFF2-40B4-BE49-F238E27FC236}">
                  <a16:creationId xmlns:a16="http://schemas.microsoft.com/office/drawing/2014/main" id="{EBAB314E-D11F-4014-92E6-D8DA559DBA55}"/>
                </a:ext>
              </a:extLst>
            </p:cNvPr>
            <p:cNvGrpSpPr/>
            <p:nvPr/>
          </p:nvGrpSpPr>
          <p:grpSpPr>
            <a:xfrm>
              <a:off x="7634132" y="4189206"/>
              <a:ext cx="2509360" cy="2548097"/>
              <a:chOff x="2722715" y="3919006"/>
              <a:chExt cx="2894312" cy="2938994"/>
            </a:xfrm>
          </p:grpSpPr>
          <p:sp>
            <p:nvSpPr>
              <p:cNvPr id="15" name="Freeform: Shape 15">
                <a:extLst>
                  <a:ext uri="{FF2B5EF4-FFF2-40B4-BE49-F238E27FC236}">
                    <a16:creationId xmlns:a16="http://schemas.microsoft.com/office/drawing/2014/main" id="{CCCADDBB-A2FA-4CA8-8C35-D7C97F1CF7D4}"/>
                  </a:ext>
                </a:extLst>
              </p:cNvPr>
              <p:cNvSpPr/>
              <p:nvPr/>
            </p:nvSpPr>
            <p:spPr>
              <a:xfrm>
                <a:off x="2722715" y="4413841"/>
                <a:ext cx="675640" cy="1302987"/>
              </a:xfrm>
              <a:custGeom>
                <a:avLst/>
                <a:gdLst>
                  <a:gd name="connsiteX0" fmla="*/ 659259 w 675640"/>
                  <a:gd name="connsiteY0" fmla="*/ 1016091 h 1302987"/>
                  <a:gd name="connsiteX1" fmla="*/ 673178 w 675640"/>
                  <a:gd name="connsiteY1" fmla="*/ 1079059 h 1302987"/>
                  <a:gd name="connsiteX2" fmla="*/ 665710 w 675640"/>
                  <a:gd name="connsiteY2" fmla="*/ 1212769 h 1302987"/>
                  <a:gd name="connsiteX3" fmla="*/ 589000 w 675640"/>
                  <a:gd name="connsiteY3" fmla="*/ 1294825 h 1302987"/>
                  <a:gd name="connsiteX4" fmla="*/ 473406 w 675640"/>
                  <a:gd name="connsiteY4" fmla="*/ 1285060 h 1302987"/>
                  <a:gd name="connsiteX5" fmla="*/ 432356 w 675640"/>
                  <a:gd name="connsiteY5" fmla="*/ 1235968 h 1302987"/>
                  <a:gd name="connsiteX6" fmla="*/ 400364 w 675640"/>
                  <a:gd name="connsiteY6" fmla="*/ 1048879 h 1302987"/>
                  <a:gd name="connsiteX7" fmla="*/ 400055 w 675640"/>
                  <a:gd name="connsiteY7" fmla="*/ 1032750 h 1302987"/>
                  <a:gd name="connsiteX8" fmla="*/ 659259 w 675640"/>
                  <a:gd name="connsiteY8" fmla="*/ 1016091 h 1302987"/>
                  <a:gd name="connsiteX9" fmla="*/ 206078 w 675640"/>
                  <a:gd name="connsiteY9" fmla="*/ 455522 h 1302987"/>
                  <a:gd name="connsiteX10" fmla="*/ 216507 w 675640"/>
                  <a:gd name="connsiteY10" fmla="*/ 542969 h 1302987"/>
                  <a:gd name="connsiteX11" fmla="*/ 216998 w 675640"/>
                  <a:gd name="connsiteY11" fmla="*/ 541680 h 1302987"/>
                  <a:gd name="connsiteX12" fmla="*/ 241817 w 675640"/>
                  <a:gd name="connsiteY12" fmla="*/ 875011 h 1302987"/>
                  <a:gd name="connsiteX13" fmla="*/ 210626 w 675640"/>
                  <a:gd name="connsiteY13" fmla="*/ 875626 h 1302987"/>
                  <a:gd name="connsiteX14" fmla="*/ 130871 w 675640"/>
                  <a:gd name="connsiteY14" fmla="*/ 797401 h 1302987"/>
                  <a:gd name="connsiteX15" fmla="*/ 128529 w 675640"/>
                  <a:gd name="connsiteY15" fmla="*/ 694444 h 1302987"/>
                  <a:gd name="connsiteX16" fmla="*/ 153407 w 675640"/>
                  <a:gd name="connsiteY16" fmla="*/ 597055 h 1302987"/>
                  <a:gd name="connsiteX17" fmla="*/ 191275 w 675640"/>
                  <a:gd name="connsiteY17" fmla="*/ 486763 h 1302987"/>
                  <a:gd name="connsiteX18" fmla="*/ 206078 w 675640"/>
                  <a:gd name="connsiteY18" fmla="*/ 455522 h 1302987"/>
                  <a:gd name="connsiteX19" fmla="*/ 174720 w 675640"/>
                  <a:gd name="connsiteY19" fmla="*/ 0 h 1302987"/>
                  <a:gd name="connsiteX20" fmla="*/ 193518 w 675640"/>
                  <a:gd name="connsiteY20" fmla="*/ 252468 h 1302987"/>
                  <a:gd name="connsiteX21" fmla="*/ 193099 w 675640"/>
                  <a:gd name="connsiteY21" fmla="*/ 256175 h 1302987"/>
                  <a:gd name="connsiteX22" fmla="*/ 195396 w 675640"/>
                  <a:gd name="connsiteY22" fmla="*/ 292099 h 1302987"/>
                  <a:gd name="connsiteX23" fmla="*/ 167426 w 675640"/>
                  <a:gd name="connsiteY23" fmla="*/ 335845 h 1302987"/>
                  <a:gd name="connsiteX24" fmla="*/ 99201 w 675640"/>
                  <a:gd name="connsiteY24" fmla="*/ 346759 h 1302987"/>
                  <a:gd name="connsiteX25" fmla="*/ 0 w 675640"/>
                  <a:gd name="connsiteY25" fmla="*/ 249414 h 1302987"/>
                  <a:gd name="connsiteX26" fmla="*/ 58504 w 675640"/>
                  <a:gd name="connsiteY26" fmla="*/ 118090 h 1302987"/>
                  <a:gd name="connsiteX27" fmla="*/ 157705 w 675640"/>
                  <a:gd name="connsiteY27" fmla="*/ 5809 h 13029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675640" h="1302987">
                    <a:moveTo>
                      <a:pt x="659259" y="1016091"/>
                    </a:moveTo>
                    <a:cubicBezTo>
                      <a:pt x="676801" y="1034075"/>
                      <a:pt x="671498" y="1058158"/>
                      <a:pt x="673178" y="1079059"/>
                    </a:cubicBezTo>
                    <a:cubicBezTo>
                      <a:pt x="676801" y="1123644"/>
                      <a:pt x="677950" y="1169201"/>
                      <a:pt x="665710" y="1212769"/>
                    </a:cubicBezTo>
                    <a:cubicBezTo>
                      <a:pt x="654618" y="1252228"/>
                      <a:pt x="630669" y="1280995"/>
                      <a:pt x="589000" y="1294825"/>
                    </a:cubicBezTo>
                    <a:cubicBezTo>
                      <a:pt x="548083" y="1308390"/>
                      <a:pt x="508977" y="1304988"/>
                      <a:pt x="473406" y="1285060"/>
                    </a:cubicBezTo>
                    <a:cubicBezTo>
                      <a:pt x="455908" y="1275250"/>
                      <a:pt x="442033" y="1256117"/>
                      <a:pt x="432356" y="1235968"/>
                    </a:cubicBezTo>
                    <a:cubicBezTo>
                      <a:pt x="403811" y="1176536"/>
                      <a:pt x="396741" y="1113701"/>
                      <a:pt x="400364" y="1048879"/>
                    </a:cubicBezTo>
                    <a:cubicBezTo>
                      <a:pt x="400629" y="1043487"/>
                      <a:pt x="400143" y="1038096"/>
                      <a:pt x="400055" y="1032750"/>
                    </a:cubicBezTo>
                    <a:cubicBezTo>
                      <a:pt x="486354" y="1025945"/>
                      <a:pt x="572607" y="1017727"/>
                      <a:pt x="659259" y="1016091"/>
                    </a:cubicBezTo>
                    <a:close/>
                    <a:moveTo>
                      <a:pt x="206078" y="455522"/>
                    </a:moveTo>
                    <a:cubicBezTo>
                      <a:pt x="213988" y="484464"/>
                      <a:pt x="209393" y="514557"/>
                      <a:pt x="216507" y="542969"/>
                    </a:cubicBezTo>
                    <a:lnTo>
                      <a:pt x="216998" y="541680"/>
                    </a:lnTo>
                    <a:lnTo>
                      <a:pt x="241817" y="875011"/>
                    </a:lnTo>
                    <a:lnTo>
                      <a:pt x="210626" y="875626"/>
                    </a:lnTo>
                    <a:cubicBezTo>
                      <a:pt x="176225" y="869099"/>
                      <a:pt x="148801" y="841377"/>
                      <a:pt x="130871" y="797401"/>
                    </a:cubicBezTo>
                    <a:cubicBezTo>
                      <a:pt x="117129" y="763729"/>
                      <a:pt x="119471" y="729396"/>
                      <a:pt x="128529" y="694444"/>
                    </a:cubicBezTo>
                    <a:cubicBezTo>
                      <a:pt x="136925" y="662010"/>
                      <a:pt x="141918" y="628781"/>
                      <a:pt x="153407" y="597055"/>
                    </a:cubicBezTo>
                    <a:cubicBezTo>
                      <a:pt x="166619" y="560512"/>
                      <a:pt x="178329" y="523394"/>
                      <a:pt x="191275" y="486763"/>
                    </a:cubicBezTo>
                    <a:cubicBezTo>
                      <a:pt x="194943" y="476423"/>
                      <a:pt x="194324" y="464050"/>
                      <a:pt x="206078" y="455522"/>
                    </a:cubicBezTo>
                    <a:close/>
                    <a:moveTo>
                      <a:pt x="174720" y="0"/>
                    </a:moveTo>
                    <a:lnTo>
                      <a:pt x="193518" y="252468"/>
                    </a:lnTo>
                    <a:lnTo>
                      <a:pt x="193099" y="256175"/>
                    </a:lnTo>
                    <a:cubicBezTo>
                      <a:pt x="193187" y="268194"/>
                      <a:pt x="194336" y="280213"/>
                      <a:pt x="195396" y="292099"/>
                    </a:cubicBezTo>
                    <a:cubicBezTo>
                      <a:pt x="198048" y="321749"/>
                      <a:pt x="195618" y="331205"/>
                      <a:pt x="167426" y="335845"/>
                    </a:cubicBezTo>
                    <a:cubicBezTo>
                      <a:pt x="144846" y="339601"/>
                      <a:pt x="123018" y="346671"/>
                      <a:pt x="99201" y="346759"/>
                    </a:cubicBezTo>
                    <a:cubicBezTo>
                      <a:pt x="45116" y="346981"/>
                      <a:pt x="45" y="305400"/>
                      <a:pt x="0" y="249414"/>
                    </a:cubicBezTo>
                    <a:cubicBezTo>
                      <a:pt x="-45" y="195727"/>
                      <a:pt x="27838" y="156223"/>
                      <a:pt x="58504" y="118090"/>
                    </a:cubicBezTo>
                    <a:cubicBezTo>
                      <a:pt x="89789" y="79248"/>
                      <a:pt x="124608" y="43236"/>
                      <a:pt x="157705" y="5809"/>
                    </a:cubicBezTo>
                    <a:close/>
                  </a:path>
                </a:pathLst>
              </a:custGeom>
              <a:solidFill>
                <a:srgbClr val="F0B88F"/>
              </a:solidFill>
              <a:ln w="4567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6" name="Graphic 106">
                <a:extLst>
                  <a:ext uri="{FF2B5EF4-FFF2-40B4-BE49-F238E27FC236}">
                    <a16:creationId xmlns:a16="http://schemas.microsoft.com/office/drawing/2014/main" id="{0FE8634F-6307-45C4-B4A0-B107AB02F73A}"/>
                  </a:ext>
                </a:extLst>
              </p:cNvPr>
              <p:cNvSpPr/>
              <p:nvPr/>
            </p:nvSpPr>
            <p:spPr>
              <a:xfrm>
                <a:off x="3850414" y="6073282"/>
                <a:ext cx="1766613" cy="784718"/>
              </a:xfrm>
              <a:custGeom>
                <a:avLst/>
                <a:gdLst>
                  <a:gd name="connsiteX0" fmla="*/ 135565 w 1826722"/>
                  <a:gd name="connsiteY0" fmla="*/ 811419 h 811418"/>
                  <a:gd name="connsiteX1" fmla="*/ 0 w 1826722"/>
                  <a:gd name="connsiteY1" fmla="*/ 325770 h 811418"/>
                  <a:gd name="connsiteX2" fmla="*/ 1617275 w 1826722"/>
                  <a:gd name="connsiteY2" fmla="*/ 1913 h 811418"/>
                  <a:gd name="connsiteX3" fmla="*/ 1639527 w 1826722"/>
                  <a:gd name="connsiteY3" fmla="*/ 16260 h 811418"/>
                  <a:gd name="connsiteX4" fmla="*/ 1826723 w 1826722"/>
                  <a:gd name="connsiteY4" fmla="*/ 811419 h 811418"/>
                  <a:gd name="connsiteX5" fmla="*/ 135565 w 1826722"/>
                  <a:gd name="connsiteY5" fmla="*/ 811419 h 8114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26722" h="811418">
                    <a:moveTo>
                      <a:pt x="135565" y="811419"/>
                    </a:moveTo>
                    <a:cubicBezTo>
                      <a:pt x="120853" y="758143"/>
                      <a:pt x="30522" y="434331"/>
                      <a:pt x="0" y="325770"/>
                    </a:cubicBezTo>
                    <a:cubicBezTo>
                      <a:pt x="-548" y="323805"/>
                      <a:pt x="1605076" y="6208"/>
                      <a:pt x="1617275" y="1913"/>
                    </a:cubicBezTo>
                    <a:cubicBezTo>
                      <a:pt x="1632582" y="-3524"/>
                      <a:pt x="1636466" y="3055"/>
                      <a:pt x="1639527" y="16260"/>
                    </a:cubicBezTo>
                    <a:cubicBezTo>
                      <a:pt x="1656798" y="91056"/>
                      <a:pt x="1803146" y="711173"/>
                      <a:pt x="1826723" y="811419"/>
                    </a:cubicBezTo>
                    <a:cubicBezTo>
                      <a:pt x="1262988" y="811419"/>
                      <a:pt x="699299" y="811419"/>
                      <a:pt x="135565" y="811419"/>
                    </a:cubicBezTo>
                    <a:close/>
                  </a:path>
                </a:pathLst>
              </a:custGeom>
              <a:solidFill>
                <a:srgbClr val="010101"/>
              </a:solidFill>
              <a:ln w="4567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7" name="Graphic 106">
                <a:extLst>
                  <a:ext uri="{FF2B5EF4-FFF2-40B4-BE49-F238E27FC236}">
                    <a16:creationId xmlns:a16="http://schemas.microsoft.com/office/drawing/2014/main" id="{C3542E79-F30E-45A3-9D4C-44B63C76D433}"/>
                  </a:ext>
                </a:extLst>
              </p:cNvPr>
              <p:cNvSpPr/>
              <p:nvPr/>
            </p:nvSpPr>
            <p:spPr>
              <a:xfrm>
                <a:off x="3859582" y="5960693"/>
                <a:ext cx="1346767" cy="420216"/>
              </a:xfrm>
              <a:custGeom>
                <a:avLst/>
                <a:gdLst>
                  <a:gd name="connsiteX0" fmla="*/ 1337899 w 1392591"/>
                  <a:gd name="connsiteY0" fmla="*/ 999 h 434514"/>
                  <a:gd name="connsiteX1" fmla="*/ 1359465 w 1392591"/>
                  <a:gd name="connsiteY1" fmla="*/ 15940 h 434514"/>
                  <a:gd name="connsiteX2" fmla="*/ 1392591 w 1392591"/>
                  <a:gd name="connsiteY2" fmla="*/ 159226 h 434514"/>
                  <a:gd name="connsiteX3" fmla="*/ 28444 w 1392591"/>
                  <a:gd name="connsiteY3" fmla="*/ 434514 h 434514"/>
                  <a:gd name="connsiteX4" fmla="*/ 983 w 1392591"/>
                  <a:gd name="connsiteY4" fmla="*/ 282318 h 434514"/>
                  <a:gd name="connsiteX5" fmla="*/ 14051 w 1392591"/>
                  <a:gd name="connsiteY5" fmla="*/ 261803 h 434514"/>
                  <a:gd name="connsiteX6" fmla="*/ 1337899 w 1392591"/>
                  <a:gd name="connsiteY6" fmla="*/ 999 h 434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92591" h="434514">
                    <a:moveTo>
                      <a:pt x="1337899" y="999"/>
                    </a:moveTo>
                    <a:cubicBezTo>
                      <a:pt x="1353526" y="-2337"/>
                      <a:pt x="1356496" y="2690"/>
                      <a:pt x="1359465" y="15940"/>
                    </a:cubicBezTo>
                    <a:cubicBezTo>
                      <a:pt x="1370249" y="63778"/>
                      <a:pt x="1377513" y="112393"/>
                      <a:pt x="1392591" y="159226"/>
                    </a:cubicBezTo>
                    <a:cubicBezTo>
                      <a:pt x="1272653" y="184676"/>
                      <a:pt x="150118" y="411120"/>
                      <a:pt x="28444" y="434514"/>
                    </a:cubicBezTo>
                    <a:cubicBezTo>
                      <a:pt x="20037" y="391382"/>
                      <a:pt x="14554" y="344914"/>
                      <a:pt x="983" y="282318"/>
                    </a:cubicBezTo>
                    <a:cubicBezTo>
                      <a:pt x="-2352" y="267011"/>
                      <a:pt x="2994" y="263585"/>
                      <a:pt x="14051" y="261803"/>
                    </a:cubicBezTo>
                    <a:cubicBezTo>
                      <a:pt x="59422" y="254355"/>
                      <a:pt x="1272927" y="14935"/>
                      <a:pt x="1337899" y="999"/>
                    </a:cubicBezTo>
                    <a:close/>
                  </a:path>
                </a:pathLst>
              </a:custGeom>
              <a:solidFill>
                <a:srgbClr val="FFFFFF"/>
              </a:solidFill>
              <a:ln w="4567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8" name="Graphic 106">
                <a:extLst>
                  <a:ext uri="{FF2B5EF4-FFF2-40B4-BE49-F238E27FC236}">
                    <a16:creationId xmlns:a16="http://schemas.microsoft.com/office/drawing/2014/main" id="{F8DE1086-DF97-4D62-9EAE-F16F0F5F4EF8}"/>
                  </a:ext>
                </a:extLst>
              </p:cNvPr>
              <p:cNvSpPr/>
              <p:nvPr/>
            </p:nvSpPr>
            <p:spPr>
              <a:xfrm>
                <a:off x="3275535" y="3919006"/>
                <a:ext cx="1688755" cy="2270439"/>
              </a:xfrm>
              <a:custGeom>
                <a:avLst/>
                <a:gdLst>
                  <a:gd name="connsiteX0" fmla="*/ 763404 w 1746215"/>
                  <a:gd name="connsiteY0" fmla="*/ 2347690 h 2347690"/>
                  <a:gd name="connsiteX1" fmla="*/ 537280 w 1746215"/>
                  <a:gd name="connsiteY1" fmla="*/ 2095796 h 2347690"/>
                  <a:gd name="connsiteX2" fmla="*/ 396598 w 1746215"/>
                  <a:gd name="connsiteY2" fmla="*/ 1766136 h 2347690"/>
                  <a:gd name="connsiteX3" fmla="*/ 379098 w 1746215"/>
                  <a:gd name="connsiteY3" fmla="*/ 1374291 h 2347690"/>
                  <a:gd name="connsiteX4" fmla="*/ 311612 w 1746215"/>
                  <a:gd name="connsiteY4" fmla="*/ 1064735 h 2347690"/>
                  <a:gd name="connsiteX5" fmla="*/ 140957 w 1746215"/>
                  <a:gd name="connsiteY5" fmla="*/ 816953 h 2347690"/>
                  <a:gd name="connsiteX6" fmla="*/ 31116 w 1746215"/>
                  <a:gd name="connsiteY6" fmla="*/ 709306 h 2347690"/>
                  <a:gd name="connsiteX7" fmla="*/ 19099 w 1746215"/>
                  <a:gd name="connsiteY7" fmla="*/ 533624 h 2347690"/>
                  <a:gd name="connsiteX8" fmla="*/ 166453 w 1746215"/>
                  <a:gd name="connsiteY8" fmla="*/ 436942 h 2347690"/>
                  <a:gd name="connsiteX9" fmla="*/ 335737 w 1746215"/>
                  <a:gd name="connsiteY9" fmla="*/ 478612 h 2347690"/>
                  <a:gd name="connsiteX10" fmla="*/ 599831 w 1746215"/>
                  <a:gd name="connsiteY10" fmla="*/ 590920 h 2347690"/>
                  <a:gd name="connsiteX11" fmla="*/ 754083 w 1746215"/>
                  <a:gd name="connsiteY11" fmla="*/ 736492 h 2347690"/>
                  <a:gd name="connsiteX12" fmla="*/ 813436 w 1746215"/>
                  <a:gd name="connsiteY12" fmla="*/ 890744 h 2347690"/>
                  <a:gd name="connsiteX13" fmla="*/ 868036 w 1746215"/>
                  <a:gd name="connsiteY13" fmla="*/ 1024939 h 2347690"/>
                  <a:gd name="connsiteX14" fmla="*/ 1080225 w 1746215"/>
                  <a:gd name="connsiteY14" fmla="*/ 910940 h 2347690"/>
                  <a:gd name="connsiteX15" fmla="*/ 1057791 w 1746215"/>
                  <a:gd name="connsiteY15" fmla="*/ 602160 h 2347690"/>
                  <a:gd name="connsiteX16" fmla="*/ 1034991 w 1746215"/>
                  <a:gd name="connsiteY16" fmla="*/ 299595 h 2347690"/>
                  <a:gd name="connsiteX17" fmla="*/ 1016075 w 1746215"/>
                  <a:gd name="connsiteY17" fmla="*/ 71780 h 2347690"/>
                  <a:gd name="connsiteX18" fmla="*/ 1014156 w 1746215"/>
                  <a:gd name="connsiteY18" fmla="*/ 13570 h 2347690"/>
                  <a:gd name="connsiteX19" fmla="*/ 1020690 w 1746215"/>
                  <a:gd name="connsiteY19" fmla="*/ 0 h 2347690"/>
                  <a:gd name="connsiteX20" fmla="*/ 1168089 w 1746215"/>
                  <a:gd name="connsiteY20" fmla="*/ 157222 h 2347690"/>
                  <a:gd name="connsiteX21" fmla="*/ 1381100 w 1746215"/>
                  <a:gd name="connsiteY21" fmla="*/ 516079 h 2347690"/>
                  <a:gd name="connsiteX22" fmla="*/ 1548465 w 1746215"/>
                  <a:gd name="connsiteY22" fmla="*/ 803338 h 2347690"/>
                  <a:gd name="connsiteX23" fmla="*/ 1591917 w 1746215"/>
                  <a:gd name="connsiteY23" fmla="*/ 1155020 h 2347690"/>
                  <a:gd name="connsiteX24" fmla="*/ 1626277 w 1746215"/>
                  <a:gd name="connsiteY24" fmla="*/ 1679644 h 2347690"/>
                  <a:gd name="connsiteX25" fmla="*/ 1653189 w 1746215"/>
                  <a:gd name="connsiteY25" fmla="*/ 1934462 h 2347690"/>
                  <a:gd name="connsiteX26" fmla="*/ 1746216 w 1746215"/>
                  <a:gd name="connsiteY26" fmla="*/ 2150900 h 2347690"/>
                  <a:gd name="connsiteX27" fmla="*/ 763404 w 1746215"/>
                  <a:gd name="connsiteY27" fmla="*/ 2347690 h 23476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746215" h="2347690">
                    <a:moveTo>
                      <a:pt x="763404" y="2347690"/>
                    </a:moveTo>
                    <a:cubicBezTo>
                      <a:pt x="669098" y="2286830"/>
                      <a:pt x="598734" y="2187909"/>
                      <a:pt x="537280" y="2095796"/>
                    </a:cubicBezTo>
                    <a:cubicBezTo>
                      <a:pt x="470708" y="1996007"/>
                      <a:pt x="414326" y="1885984"/>
                      <a:pt x="396598" y="1766136"/>
                    </a:cubicBezTo>
                    <a:cubicBezTo>
                      <a:pt x="377407" y="1636283"/>
                      <a:pt x="385129" y="1504967"/>
                      <a:pt x="379098" y="1374291"/>
                    </a:cubicBezTo>
                    <a:cubicBezTo>
                      <a:pt x="374072" y="1264816"/>
                      <a:pt x="353191" y="1165803"/>
                      <a:pt x="311612" y="1064735"/>
                    </a:cubicBezTo>
                    <a:cubicBezTo>
                      <a:pt x="272044" y="968602"/>
                      <a:pt x="203919" y="898375"/>
                      <a:pt x="140957" y="816953"/>
                    </a:cubicBezTo>
                    <a:cubicBezTo>
                      <a:pt x="122132" y="792646"/>
                      <a:pt x="42676" y="737634"/>
                      <a:pt x="31116" y="709306"/>
                    </a:cubicBezTo>
                    <a:cubicBezTo>
                      <a:pt x="-4294" y="658909"/>
                      <a:pt x="-11102" y="581280"/>
                      <a:pt x="19099" y="533624"/>
                    </a:cubicBezTo>
                    <a:cubicBezTo>
                      <a:pt x="53505" y="479343"/>
                      <a:pt x="105775" y="450284"/>
                      <a:pt x="166453" y="436942"/>
                    </a:cubicBezTo>
                    <a:cubicBezTo>
                      <a:pt x="212646" y="426799"/>
                      <a:pt x="292468" y="461250"/>
                      <a:pt x="335737" y="478612"/>
                    </a:cubicBezTo>
                    <a:cubicBezTo>
                      <a:pt x="403314" y="505798"/>
                      <a:pt x="532985" y="562181"/>
                      <a:pt x="599831" y="590920"/>
                    </a:cubicBezTo>
                    <a:cubicBezTo>
                      <a:pt x="668184" y="620300"/>
                      <a:pt x="719587" y="669646"/>
                      <a:pt x="754083" y="736492"/>
                    </a:cubicBezTo>
                    <a:cubicBezTo>
                      <a:pt x="779396" y="785610"/>
                      <a:pt x="797855" y="837788"/>
                      <a:pt x="813436" y="890744"/>
                    </a:cubicBezTo>
                    <a:cubicBezTo>
                      <a:pt x="820883" y="916057"/>
                      <a:pt x="848983" y="996382"/>
                      <a:pt x="868036" y="1024939"/>
                    </a:cubicBezTo>
                    <a:cubicBezTo>
                      <a:pt x="907285" y="1083834"/>
                      <a:pt x="1089912" y="1072411"/>
                      <a:pt x="1080225" y="910940"/>
                    </a:cubicBezTo>
                    <a:cubicBezTo>
                      <a:pt x="1074057" y="807952"/>
                      <a:pt x="1065421" y="705056"/>
                      <a:pt x="1057791" y="602160"/>
                    </a:cubicBezTo>
                    <a:cubicBezTo>
                      <a:pt x="1050343" y="501275"/>
                      <a:pt x="1042530" y="400435"/>
                      <a:pt x="1034991" y="299595"/>
                    </a:cubicBezTo>
                    <a:cubicBezTo>
                      <a:pt x="1029325" y="223611"/>
                      <a:pt x="1024985" y="147490"/>
                      <a:pt x="1016075" y="71780"/>
                    </a:cubicBezTo>
                    <a:cubicBezTo>
                      <a:pt x="1013791" y="52453"/>
                      <a:pt x="1015207" y="32989"/>
                      <a:pt x="1014156" y="13570"/>
                    </a:cubicBezTo>
                    <a:cubicBezTo>
                      <a:pt x="1013882" y="8224"/>
                      <a:pt x="1013516" y="2102"/>
                      <a:pt x="1020690" y="0"/>
                    </a:cubicBezTo>
                    <a:cubicBezTo>
                      <a:pt x="1074102" y="48432"/>
                      <a:pt x="1130119" y="94672"/>
                      <a:pt x="1168089" y="157222"/>
                    </a:cubicBezTo>
                    <a:cubicBezTo>
                      <a:pt x="1240235" y="276156"/>
                      <a:pt x="1309822" y="396597"/>
                      <a:pt x="1381100" y="516079"/>
                    </a:cubicBezTo>
                    <a:cubicBezTo>
                      <a:pt x="1437756" y="611070"/>
                      <a:pt x="1508121" y="699391"/>
                      <a:pt x="1548465" y="803338"/>
                    </a:cubicBezTo>
                    <a:cubicBezTo>
                      <a:pt x="1589907" y="910117"/>
                      <a:pt x="1583967" y="1041479"/>
                      <a:pt x="1591917" y="1155020"/>
                    </a:cubicBezTo>
                    <a:cubicBezTo>
                      <a:pt x="1604117" y="1329834"/>
                      <a:pt x="1612296" y="1504967"/>
                      <a:pt x="1626277" y="1679644"/>
                    </a:cubicBezTo>
                    <a:cubicBezTo>
                      <a:pt x="1632902" y="1762253"/>
                      <a:pt x="1632263" y="1854229"/>
                      <a:pt x="1653189" y="1934462"/>
                    </a:cubicBezTo>
                    <a:cubicBezTo>
                      <a:pt x="1672516" y="2008618"/>
                      <a:pt x="1709435" y="2083780"/>
                      <a:pt x="1746216" y="2150900"/>
                    </a:cubicBezTo>
                    <a:cubicBezTo>
                      <a:pt x="1633313" y="2178223"/>
                      <a:pt x="973491" y="2312600"/>
                      <a:pt x="763404" y="2347690"/>
                    </a:cubicBezTo>
                    <a:close/>
                  </a:path>
                </a:pathLst>
              </a:custGeom>
              <a:solidFill>
                <a:srgbClr val="F0B88F"/>
              </a:solidFill>
              <a:ln w="4567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grpSp>
          <p:nvGrpSpPr>
            <p:cNvPr id="10" name="Group 10">
              <a:extLst>
                <a:ext uri="{FF2B5EF4-FFF2-40B4-BE49-F238E27FC236}">
                  <a16:creationId xmlns:a16="http://schemas.microsoft.com/office/drawing/2014/main" id="{9EB48FEF-EF4B-4FC6-9345-867E7B42E903}"/>
                </a:ext>
              </a:extLst>
            </p:cNvPr>
            <p:cNvGrpSpPr/>
            <p:nvPr/>
          </p:nvGrpSpPr>
          <p:grpSpPr>
            <a:xfrm>
              <a:off x="7775474" y="3578235"/>
              <a:ext cx="1125003" cy="833822"/>
              <a:chOff x="2885741" y="3214306"/>
              <a:chExt cx="1297586" cy="961736"/>
            </a:xfrm>
          </p:grpSpPr>
          <p:sp>
            <p:nvSpPr>
              <p:cNvPr id="12" name="Graphic 106">
                <a:extLst>
                  <a:ext uri="{FF2B5EF4-FFF2-40B4-BE49-F238E27FC236}">
                    <a16:creationId xmlns:a16="http://schemas.microsoft.com/office/drawing/2014/main" id="{0F3EDED1-19E2-470B-B92B-F30CFDACC00C}"/>
                  </a:ext>
                </a:extLst>
              </p:cNvPr>
              <p:cNvSpPr/>
              <p:nvPr/>
            </p:nvSpPr>
            <p:spPr>
              <a:xfrm>
                <a:off x="3082085" y="3214306"/>
                <a:ext cx="961730" cy="961736"/>
              </a:xfrm>
              <a:custGeom>
                <a:avLst/>
                <a:gdLst>
                  <a:gd name="connsiteX0" fmla="*/ 970428 w 994453"/>
                  <a:gd name="connsiteY0" fmla="*/ 922909 h 994459"/>
                  <a:gd name="connsiteX1" fmla="*/ 99787 w 994453"/>
                  <a:gd name="connsiteY1" fmla="*/ 994370 h 994459"/>
                  <a:gd name="connsiteX2" fmla="*/ 71550 w 994453"/>
                  <a:gd name="connsiteY2" fmla="*/ 970428 h 994459"/>
                  <a:gd name="connsiteX3" fmla="*/ 90 w 994453"/>
                  <a:gd name="connsiteY3" fmla="*/ 99787 h 994459"/>
                  <a:gd name="connsiteX4" fmla="*/ 24032 w 994453"/>
                  <a:gd name="connsiteY4" fmla="*/ 71550 h 994459"/>
                  <a:gd name="connsiteX5" fmla="*/ 894672 w 994453"/>
                  <a:gd name="connsiteY5" fmla="*/ 90 h 994459"/>
                  <a:gd name="connsiteX6" fmla="*/ 922909 w 994453"/>
                  <a:gd name="connsiteY6" fmla="*/ 24032 h 994459"/>
                  <a:gd name="connsiteX7" fmla="*/ 994370 w 994453"/>
                  <a:gd name="connsiteY7" fmla="*/ 894672 h 994459"/>
                  <a:gd name="connsiteX8" fmla="*/ 970428 w 994453"/>
                  <a:gd name="connsiteY8" fmla="*/ 922909 h 994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94453" h="994459">
                    <a:moveTo>
                      <a:pt x="970428" y="922909"/>
                    </a:moveTo>
                    <a:lnTo>
                      <a:pt x="99787" y="994370"/>
                    </a:lnTo>
                    <a:cubicBezTo>
                      <a:pt x="85395" y="995558"/>
                      <a:pt x="72738" y="984820"/>
                      <a:pt x="71550" y="970428"/>
                    </a:cubicBezTo>
                    <a:lnTo>
                      <a:pt x="90" y="99787"/>
                    </a:lnTo>
                    <a:cubicBezTo>
                      <a:pt x="-1098" y="85395"/>
                      <a:pt x="9639" y="72738"/>
                      <a:pt x="24032" y="71550"/>
                    </a:cubicBezTo>
                    <a:lnTo>
                      <a:pt x="894672" y="90"/>
                    </a:lnTo>
                    <a:cubicBezTo>
                      <a:pt x="909065" y="-1098"/>
                      <a:pt x="921721" y="9639"/>
                      <a:pt x="922909" y="24032"/>
                    </a:cubicBezTo>
                    <a:lnTo>
                      <a:pt x="994370" y="894672"/>
                    </a:lnTo>
                    <a:cubicBezTo>
                      <a:pt x="995512" y="909110"/>
                      <a:pt x="984820" y="921767"/>
                      <a:pt x="970428" y="9229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4567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3" name="Freeform: Shape 13">
                <a:extLst>
                  <a:ext uri="{FF2B5EF4-FFF2-40B4-BE49-F238E27FC236}">
                    <a16:creationId xmlns:a16="http://schemas.microsoft.com/office/drawing/2014/main" id="{D64EE7A3-29E2-4787-9A8B-14479637C12F}"/>
                  </a:ext>
                </a:extLst>
              </p:cNvPr>
              <p:cNvSpPr/>
              <p:nvPr/>
            </p:nvSpPr>
            <p:spPr>
              <a:xfrm>
                <a:off x="3152862" y="3289600"/>
                <a:ext cx="821596" cy="822027"/>
              </a:xfrm>
              <a:custGeom>
                <a:avLst/>
                <a:gdLst>
                  <a:gd name="connsiteX0" fmla="*/ 335038 w 821596"/>
                  <a:gd name="connsiteY0" fmla="*/ 768552 h 822027"/>
                  <a:gd name="connsiteX1" fmla="*/ 335789 w 821596"/>
                  <a:gd name="connsiteY1" fmla="*/ 769126 h 822027"/>
                  <a:gd name="connsiteX2" fmla="*/ 338131 w 821596"/>
                  <a:gd name="connsiteY2" fmla="*/ 795419 h 822027"/>
                  <a:gd name="connsiteX3" fmla="*/ 335921 w 821596"/>
                  <a:gd name="connsiteY3" fmla="*/ 798070 h 822027"/>
                  <a:gd name="connsiteX4" fmla="*/ 310160 w 821596"/>
                  <a:gd name="connsiteY4" fmla="*/ 800368 h 822027"/>
                  <a:gd name="connsiteX5" fmla="*/ 306890 w 821596"/>
                  <a:gd name="connsiteY5" fmla="*/ 797628 h 822027"/>
                  <a:gd name="connsiteX6" fmla="*/ 304769 w 821596"/>
                  <a:gd name="connsiteY6" fmla="*/ 773679 h 822027"/>
                  <a:gd name="connsiteX7" fmla="*/ 306979 w 821596"/>
                  <a:gd name="connsiteY7" fmla="*/ 771027 h 822027"/>
                  <a:gd name="connsiteX8" fmla="*/ 727378 w 821596"/>
                  <a:gd name="connsiteY8" fmla="*/ 731789 h 822027"/>
                  <a:gd name="connsiteX9" fmla="*/ 730117 w 821596"/>
                  <a:gd name="connsiteY9" fmla="*/ 734042 h 822027"/>
                  <a:gd name="connsiteX10" fmla="*/ 732371 w 821596"/>
                  <a:gd name="connsiteY10" fmla="*/ 759671 h 822027"/>
                  <a:gd name="connsiteX11" fmla="*/ 730162 w 821596"/>
                  <a:gd name="connsiteY11" fmla="*/ 762322 h 822027"/>
                  <a:gd name="connsiteX12" fmla="*/ 705063 w 821596"/>
                  <a:gd name="connsiteY12" fmla="*/ 764532 h 822027"/>
                  <a:gd name="connsiteX13" fmla="*/ 701794 w 821596"/>
                  <a:gd name="connsiteY13" fmla="*/ 761792 h 822027"/>
                  <a:gd name="connsiteX14" fmla="*/ 699584 w 821596"/>
                  <a:gd name="connsiteY14" fmla="*/ 737003 h 822027"/>
                  <a:gd name="connsiteX15" fmla="*/ 702059 w 821596"/>
                  <a:gd name="connsiteY15" fmla="*/ 734042 h 822027"/>
                  <a:gd name="connsiteX16" fmla="*/ 481783 w 821596"/>
                  <a:gd name="connsiteY16" fmla="*/ 725337 h 822027"/>
                  <a:gd name="connsiteX17" fmla="*/ 484478 w 821596"/>
                  <a:gd name="connsiteY17" fmla="*/ 727546 h 822027"/>
                  <a:gd name="connsiteX18" fmla="*/ 487130 w 821596"/>
                  <a:gd name="connsiteY18" fmla="*/ 757638 h 822027"/>
                  <a:gd name="connsiteX19" fmla="*/ 487350 w 821596"/>
                  <a:gd name="connsiteY19" fmla="*/ 760112 h 822027"/>
                  <a:gd name="connsiteX20" fmla="*/ 489295 w 821596"/>
                  <a:gd name="connsiteY20" fmla="*/ 781986 h 822027"/>
                  <a:gd name="connsiteX21" fmla="*/ 487085 w 821596"/>
                  <a:gd name="connsiteY21" fmla="*/ 784637 h 822027"/>
                  <a:gd name="connsiteX22" fmla="*/ 401892 w 821596"/>
                  <a:gd name="connsiteY22" fmla="*/ 792193 h 822027"/>
                  <a:gd name="connsiteX23" fmla="*/ 398622 w 821596"/>
                  <a:gd name="connsiteY23" fmla="*/ 789453 h 822027"/>
                  <a:gd name="connsiteX24" fmla="*/ 396325 w 821596"/>
                  <a:gd name="connsiteY24" fmla="*/ 763515 h 822027"/>
                  <a:gd name="connsiteX25" fmla="*/ 396545 w 821596"/>
                  <a:gd name="connsiteY25" fmla="*/ 763249 h 822027"/>
                  <a:gd name="connsiteX26" fmla="*/ 456110 w 821596"/>
                  <a:gd name="connsiteY26" fmla="*/ 757948 h 822027"/>
                  <a:gd name="connsiteX27" fmla="*/ 453636 w 821596"/>
                  <a:gd name="connsiteY27" fmla="*/ 730286 h 822027"/>
                  <a:gd name="connsiteX28" fmla="*/ 455845 w 821596"/>
                  <a:gd name="connsiteY28" fmla="*/ 727635 h 822027"/>
                  <a:gd name="connsiteX29" fmla="*/ 816636 w 821596"/>
                  <a:gd name="connsiteY29" fmla="*/ 723879 h 822027"/>
                  <a:gd name="connsiteX30" fmla="*/ 819331 w 821596"/>
                  <a:gd name="connsiteY30" fmla="*/ 726132 h 822027"/>
                  <a:gd name="connsiteX31" fmla="*/ 821585 w 821596"/>
                  <a:gd name="connsiteY31" fmla="*/ 751761 h 822027"/>
                  <a:gd name="connsiteX32" fmla="*/ 819376 w 821596"/>
                  <a:gd name="connsiteY32" fmla="*/ 754412 h 822027"/>
                  <a:gd name="connsiteX33" fmla="*/ 794277 w 821596"/>
                  <a:gd name="connsiteY33" fmla="*/ 756622 h 822027"/>
                  <a:gd name="connsiteX34" fmla="*/ 791008 w 821596"/>
                  <a:gd name="connsiteY34" fmla="*/ 753882 h 822027"/>
                  <a:gd name="connsiteX35" fmla="*/ 788798 w 821596"/>
                  <a:gd name="connsiteY35" fmla="*/ 728784 h 822027"/>
                  <a:gd name="connsiteX36" fmla="*/ 791008 w 821596"/>
                  <a:gd name="connsiteY36" fmla="*/ 726132 h 822027"/>
                  <a:gd name="connsiteX37" fmla="*/ 384306 w 821596"/>
                  <a:gd name="connsiteY37" fmla="*/ 672445 h 822027"/>
                  <a:gd name="connsiteX38" fmla="*/ 388592 w 821596"/>
                  <a:gd name="connsiteY38" fmla="*/ 676024 h 822027"/>
                  <a:gd name="connsiteX39" fmla="*/ 390889 w 821596"/>
                  <a:gd name="connsiteY39" fmla="*/ 702050 h 822027"/>
                  <a:gd name="connsiteX40" fmla="*/ 418640 w 821596"/>
                  <a:gd name="connsiteY40" fmla="*/ 699576 h 822027"/>
                  <a:gd name="connsiteX41" fmla="*/ 421335 w 821596"/>
                  <a:gd name="connsiteY41" fmla="*/ 701829 h 822027"/>
                  <a:gd name="connsiteX42" fmla="*/ 423499 w 821596"/>
                  <a:gd name="connsiteY42" fmla="*/ 726177 h 822027"/>
                  <a:gd name="connsiteX43" fmla="*/ 421290 w 821596"/>
                  <a:gd name="connsiteY43" fmla="*/ 728828 h 822027"/>
                  <a:gd name="connsiteX44" fmla="*/ 393496 w 821596"/>
                  <a:gd name="connsiteY44" fmla="*/ 731302 h 822027"/>
                  <a:gd name="connsiteX45" fmla="*/ 396148 w 821596"/>
                  <a:gd name="connsiteY45" fmla="*/ 761085 h 822027"/>
                  <a:gd name="connsiteX46" fmla="*/ 394822 w 821596"/>
                  <a:gd name="connsiteY46" fmla="*/ 762676 h 822027"/>
                  <a:gd name="connsiteX47" fmla="*/ 337246 w 821596"/>
                  <a:gd name="connsiteY47" fmla="*/ 767801 h 822027"/>
                  <a:gd name="connsiteX48" fmla="*/ 335567 w 821596"/>
                  <a:gd name="connsiteY48" fmla="*/ 766387 h 822027"/>
                  <a:gd name="connsiteX49" fmla="*/ 332916 w 821596"/>
                  <a:gd name="connsiteY49" fmla="*/ 736649 h 822027"/>
                  <a:gd name="connsiteX50" fmla="*/ 304724 w 821596"/>
                  <a:gd name="connsiteY50" fmla="*/ 739168 h 822027"/>
                  <a:gd name="connsiteX51" fmla="*/ 301454 w 821596"/>
                  <a:gd name="connsiteY51" fmla="*/ 736428 h 822027"/>
                  <a:gd name="connsiteX52" fmla="*/ 299333 w 821596"/>
                  <a:gd name="connsiteY52" fmla="*/ 712656 h 822027"/>
                  <a:gd name="connsiteX53" fmla="*/ 301543 w 821596"/>
                  <a:gd name="connsiteY53" fmla="*/ 710004 h 822027"/>
                  <a:gd name="connsiteX54" fmla="*/ 330308 w 821596"/>
                  <a:gd name="connsiteY54" fmla="*/ 707441 h 822027"/>
                  <a:gd name="connsiteX55" fmla="*/ 328011 w 821596"/>
                  <a:gd name="connsiteY55" fmla="*/ 681370 h 822027"/>
                  <a:gd name="connsiteX56" fmla="*/ 331546 w 821596"/>
                  <a:gd name="connsiteY56" fmla="*/ 677128 h 822027"/>
                  <a:gd name="connsiteX57" fmla="*/ 201503 w 821596"/>
                  <a:gd name="connsiteY57" fmla="*/ 657862 h 822027"/>
                  <a:gd name="connsiteX58" fmla="*/ 203051 w 821596"/>
                  <a:gd name="connsiteY58" fmla="*/ 659143 h 822027"/>
                  <a:gd name="connsiteX59" fmla="*/ 210827 w 821596"/>
                  <a:gd name="connsiteY59" fmla="*/ 746901 h 822027"/>
                  <a:gd name="connsiteX60" fmla="*/ 209546 w 821596"/>
                  <a:gd name="connsiteY60" fmla="*/ 748447 h 822027"/>
                  <a:gd name="connsiteX61" fmla="*/ 121789 w 821596"/>
                  <a:gd name="connsiteY61" fmla="*/ 756223 h 822027"/>
                  <a:gd name="connsiteX62" fmla="*/ 120243 w 821596"/>
                  <a:gd name="connsiteY62" fmla="*/ 754942 h 822027"/>
                  <a:gd name="connsiteX63" fmla="*/ 112466 w 821596"/>
                  <a:gd name="connsiteY63" fmla="*/ 667186 h 822027"/>
                  <a:gd name="connsiteX64" fmla="*/ 113747 w 821596"/>
                  <a:gd name="connsiteY64" fmla="*/ 665639 h 822027"/>
                  <a:gd name="connsiteX65" fmla="*/ 229208 w 821596"/>
                  <a:gd name="connsiteY65" fmla="*/ 624721 h 822027"/>
                  <a:gd name="connsiteX66" fmla="*/ 80517 w 821596"/>
                  <a:gd name="connsiteY66" fmla="*/ 637934 h 822027"/>
                  <a:gd name="connsiteX67" fmla="*/ 79236 w 821596"/>
                  <a:gd name="connsiteY67" fmla="*/ 639480 h 822027"/>
                  <a:gd name="connsiteX68" fmla="*/ 92448 w 821596"/>
                  <a:gd name="connsiteY68" fmla="*/ 788171 h 822027"/>
                  <a:gd name="connsiteX69" fmla="*/ 93994 w 821596"/>
                  <a:gd name="connsiteY69" fmla="*/ 789452 h 822027"/>
                  <a:gd name="connsiteX70" fmla="*/ 242685 w 821596"/>
                  <a:gd name="connsiteY70" fmla="*/ 776240 h 822027"/>
                  <a:gd name="connsiteX71" fmla="*/ 243967 w 821596"/>
                  <a:gd name="connsiteY71" fmla="*/ 774694 h 822027"/>
                  <a:gd name="connsiteX72" fmla="*/ 230754 w 821596"/>
                  <a:gd name="connsiteY72" fmla="*/ 626003 h 822027"/>
                  <a:gd name="connsiteX73" fmla="*/ 229208 w 821596"/>
                  <a:gd name="connsiteY73" fmla="*/ 624721 h 822027"/>
                  <a:gd name="connsiteX74" fmla="*/ 256516 w 821596"/>
                  <a:gd name="connsiteY74" fmla="*/ 592111 h 822027"/>
                  <a:gd name="connsiteX75" fmla="*/ 258062 w 821596"/>
                  <a:gd name="connsiteY75" fmla="*/ 593393 h 822027"/>
                  <a:gd name="connsiteX76" fmla="*/ 276577 w 821596"/>
                  <a:gd name="connsiteY76" fmla="*/ 801958 h 822027"/>
                  <a:gd name="connsiteX77" fmla="*/ 275296 w 821596"/>
                  <a:gd name="connsiteY77" fmla="*/ 803504 h 822027"/>
                  <a:gd name="connsiteX78" fmla="*/ 66731 w 821596"/>
                  <a:gd name="connsiteY78" fmla="*/ 822018 h 822027"/>
                  <a:gd name="connsiteX79" fmla="*/ 65185 w 821596"/>
                  <a:gd name="connsiteY79" fmla="*/ 820737 h 822027"/>
                  <a:gd name="connsiteX80" fmla="*/ 46670 w 821596"/>
                  <a:gd name="connsiteY80" fmla="*/ 612172 h 822027"/>
                  <a:gd name="connsiteX81" fmla="*/ 47951 w 821596"/>
                  <a:gd name="connsiteY81" fmla="*/ 610626 h 822027"/>
                  <a:gd name="connsiteX82" fmla="*/ 618367 w 821596"/>
                  <a:gd name="connsiteY82" fmla="*/ 559943 h 822027"/>
                  <a:gd name="connsiteX83" fmla="*/ 620488 w 821596"/>
                  <a:gd name="connsiteY83" fmla="*/ 561887 h 822027"/>
                  <a:gd name="connsiteX84" fmla="*/ 622830 w 821596"/>
                  <a:gd name="connsiteY84" fmla="*/ 588046 h 822027"/>
                  <a:gd name="connsiteX85" fmla="*/ 620930 w 821596"/>
                  <a:gd name="connsiteY85" fmla="*/ 590256 h 822027"/>
                  <a:gd name="connsiteX86" fmla="*/ 594771 w 821596"/>
                  <a:gd name="connsiteY86" fmla="*/ 592554 h 822027"/>
                  <a:gd name="connsiteX87" fmla="*/ 592517 w 821596"/>
                  <a:gd name="connsiteY87" fmla="*/ 590742 h 822027"/>
                  <a:gd name="connsiteX88" fmla="*/ 590175 w 821596"/>
                  <a:gd name="connsiteY88" fmla="*/ 564317 h 822027"/>
                  <a:gd name="connsiteX89" fmla="*/ 591943 w 821596"/>
                  <a:gd name="connsiteY89" fmla="*/ 562286 h 822027"/>
                  <a:gd name="connsiteX90" fmla="*/ 618367 w 821596"/>
                  <a:gd name="connsiteY90" fmla="*/ 559943 h 822027"/>
                  <a:gd name="connsiteX91" fmla="*/ 314401 w 821596"/>
                  <a:gd name="connsiteY91" fmla="*/ 556187 h 822027"/>
                  <a:gd name="connsiteX92" fmla="*/ 317009 w 821596"/>
                  <a:gd name="connsiteY92" fmla="*/ 558396 h 822027"/>
                  <a:gd name="connsiteX93" fmla="*/ 321957 w 821596"/>
                  <a:gd name="connsiteY93" fmla="*/ 613984 h 822027"/>
                  <a:gd name="connsiteX94" fmla="*/ 319748 w 821596"/>
                  <a:gd name="connsiteY94" fmla="*/ 616635 h 822027"/>
                  <a:gd name="connsiteX95" fmla="*/ 294606 w 821596"/>
                  <a:gd name="connsiteY95" fmla="*/ 618889 h 822027"/>
                  <a:gd name="connsiteX96" fmla="*/ 291336 w 821596"/>
                  <a:gd name="connsiteY96" fmla="*/ 616149 h 822027"/>
                  <a:gd name="connsiteX97" fmla="*/ 286254 w 821596"/>
                  <a:gd name="connsiteY97" fmla="*/ 558705 h 822027"/>
                  <a:gd name="connsiteX98" fmla="*/ 375866 w 821596"/>
                  <a:gd name="connsiteY98" fmla="*/ 550752 h 822027"/>
                  <a:gd name="connsiteX99" fmla="*/ 376353 w 821596"/>
                  <a:gd name="connsiteY99" fmla="*/ 551149 h 822027"/>
                  <a:gd name="connsiteX100" fmla="*/ 378694 w 821596"/>
                  <a:gd name="connsiteY100" fmla="*/ 577662 h 822027"/>
                  <a:gd name="connsiteX101" fmla="*/ 376485 w 821596"/>
                  <a:gd name="connsiteY101" fmla="*/ 580313 h 822027"/>
                  <a:gd name="connsiteX102" fmla="*/ 352535 w 821596"/>
                  <a:gd name="connsiteY102" fmla="*/ 582434 h 822027"/>
                  <a:gd name="connsiteX103" fmla="*/ 349265 w 821596"/>
                  <a:gd name="connsiteY103" fmla="*/ 579695 h 822027"/>
                  <a:gd name="connsiteX104" fmla="*/ 347144 w 821596"/>
                  <a:gd name="connsiteY104" fmla="*/ 555745 h 822027"/>
                  <a:gd name="connsiteX105" fmla="*/ 349354 w 821596"/>
                  <a:gd name="connsiteY105" fmla="*/ 553094 h 822027"/>
                  <a:gd name="connsiteX106" fmla="*/ 645497 w 821596"/>
                  <a:gd name="connsiteY106" fmla="*/ 526759 h 822027"/>
                  <a:gd name="connsiteX107" fmla="*/ 559332 w 821596"/>
                  <a:gd name="connsiteY107" fmla="*/ 534404 h 822027"/>
                  <a:gd name="connsiteX108" fmla="*/ 556990 w 821596"/>
                  <a:gd name="connsiteY108" fmla="*/ 537232 h 822027"/>
                  <a:gd name="connsiteX109" fmla="*/ 564590 w 821596"/>
                  <a:gd name="connsiteY109" fmla="*/ 623132 h 822027"/>
                  <a:gd name="connsiteX110" fmla="*/ 567728 w 821596"/>
                  <a:gd name="connsiteY110" fmla="*/ 625739 h 822027"/>
                  <a:gd name="connsiteX111" fmla="*/ 653628 w 821596"/>
                  <a:gd name="connsiteY111" fmla="*/ 618096 h 822027"/>
                  <a:gd name="connsiteX112" fmla="*/ 655970 w 821596"/>
                  <a:gd name="connsiteY112" fmla="*/ 615267 h 822027"/>
                  <a:gd name="connsiteX113" fmla="*/ 648325 w 821596"/>
                  <a:gd name="connsiteY113" fmla="*/ 529101 h 822027"/>
                  <a:gd name="connsiteX114" fmla="*/ 645497 w 821596"/>
                  <a:gd name="connsiteY114" fmla="*/ 526759 h 822027"/>
                  <a:gd name="connsiteX115" fmla="*/ 432691 w 821596"/>
                  <a:gd name="connsiteY115" fmla="*/ 516286 h 822027"/>
                  <a:gd name="connsiteX116" fmla="*/ 432735 w 821596"/>
                  <a:gd name="connsiteY116" fmla="*/ 516330 h 822027"/>
                  <a:gd name="connsiteX117" fmla="*/ 433088 w 821596"/>
                  <a:gd name="connsiteY117" fmla="*/ 516286 h 822027"/>
                  <a:gd name="connsiteX118" fmla="*/ 435784 w 821596"/>
                  <a:gd name="connsiteY118" fmla="*/ 518539 h 822027"/>
                  <a:gd name="connsiteX119" fmla="*/ 438170 w 821596"/>
                  <a:gd name="connsiteY119" fmla="*/ 545184 h 822027"/>
                  <a:gd name="connsiteX120" fmla="*/ 465566 w 821596"/>
                  <a:gd name="connsiteY120" fmla="*/ 542754 h 822027"/>
                  <a:gd name="connsiteX121" fmla="*/ 468262 w 821596"/>
                  <a:gd name="connsiteY121" fmla="*/ 545007 h 822027"/>
                  <a:gd name="connsiteX122" fmla="*/ 473210 w 821596"/>
                  <a:gd name="connsiteY122" fmla="*/ 600595 h 822027"/>
                  <a:gd name="connsiteX123" fmla="*/ 470912 w 821596"/>
                  <a:gd name="connsiteY123" fmla="*/ 603291 h 822027"/>
                  <a:gd name="connsiteX124" fmla="*/ 441749 w 821596"/>
                  <a:gd name="connsiteY124" fmla="*/ 605898 h 822027"/>
                  <a:gd name="connsiteX125" fmla="*/ 442412 w 821596"/>
                  <a:gd name="connsiteY125" fmla="*/ 606472 h 822027"/>
                  <a:gd name="connsiteX126" fmla="*/ 444798 w 821596"/>
                  <a:gd name="connsiteY126" fmla="*/ 633117 h 822027"/>
                  <a:gd name="connsiteX127" fmla="*/ 442588 w 821596"/>
                  <a:gd name="connsiteY127" fmla="*/ 635768 h 822027"/>
                  <a:gd name="connsiteX128" fmla="*/ 357882 w 821596"/>
                  <a:gd name="connsiteY128" fmla="*/ 643281 h 822027"/>
                  <a:gd name="connsiteX129" fmla="*/ 354612 w 821596"/>
                  <a:gd name="connsiteY129" fmla="*/ 640541 h 822027"/>
                  <a:gd name="connsiteX130" fmla="*/ 352446 w 821596"/>
                  <a:gd name="connsiteY130" fmla="*/ 616282 h 822027"/>
                  <a:gd name="connsiteX131" fmla="*/ 354656 w 821596"/>
                  <a:gd name="connsiteY131" fmla="*/ 613631 h 822027"/>
                  <a:gd name="connsiteX132" fmla="*/ 412895 w 821596"/>
                  <a:gd name="connsiteY132" fmla="*/ 608460 h 822027"/>
                  <a:gd name="connsiteX133" fmla="*/ 407637 w 821596"/>
                  <a:gd name="connsiteY133" fmla="*/ 549249 h 822027"/>
                  <a:gd name="connsiteX134" fmla="*/ 408078 w 821596"/>
                  <a:gd name="connsiteY134" fmla="*/ 548189 h 822027"/>
                  <a:gd name="connsiteX135" fmla="*/ 376970 w 821596"/>
                  <a:gd name="connsiteY135" fmla="*/ 550929 h 822027"/>
                  <a:gd name="connsiteX136" fmla="*/ 376528 w 821596"/>
                  <a:gd name="connsiteY136" fmla="*/ 550531 h 822027"/>
                  <a:gd name="connsiteX137" fmla="*/ 374187 w 821596"/>
                  <a:gd name="connsiteY137" fmla="*/ 523974 h 822027"/>
                  <a:gd name="connsiteX138" fmla="*/ 376396 w 821596"/>
                  <a:gd name="connsiteY138" fmla="*/ 521323 h 822027"/>
                  <a:gd name="connsiteX139" fmla="*/ 431675 w 821596"/>
                  <a:gd name="connsiteY139" fmla="*/ 516418 h 822027"/>
                  <a:gd name="connsiteX140" fmla="*/ 432691 w 821596"/>
                  <a:gd name="connsiteY140" fmla="*/ 516286 h 822027"/>
                  <a:gd name="connsiteX141" fmla="*/ 156077 w 821596"/>
                  <a:gd name="connsiteY141" fmla="*/ 479302 h 822027"/>
                  <a:gd name="connsiteX142" fmla="*/ 156342 w 821596"/>
                  <a:gd name="connsiteY142" fmla="*/ 480628 h 822027"/>
                  <a:gd name="connsiteX143" fmla="*/ 158729 w 821596"/>
                  <a:gd name="connsiteY143" fmla="*/ 507582 h 822027"/>
                  <a:gd name="connsiteX144" fmla="*/ 158375 w 821596"/>
                  <a:gd name="connsiteY144" fmla="*/ 509217 h 822027"/>
                  <a:gd name="connsiteX145" fmla="*/ 155724 w 821596"/>
                  <a:gd name="connsiteY145" fmla="*/ 479346 h 822027"/>
                  <a:gd name="connsiteX146" fmla="*/ 128769 w 821596"/>
                  <a:gd name="connsiteY146" fmla="*/ 481732 h 822027"/>
                  <a:gd name="connsiteX147" fmla="*/ 127356 w 821596"/>
                  <a:gd name="connsiteY147" fmla="*/ 483411 h 822027"/>
                  <a:gd name="connsiteX148" fmla="*/ 129875 w 821596"/>
                  <a:gd name="connsiteY148" fmla="*/ 512045 h 822027"/>
                  <a:gd name="connsiteX149" fmla="*/ 158508 w 821596"/>
                  <a:gd name="connsiteY149" fmla="*/ 509526 h 822027"/>
                  <a:gd name="connsiteX150" fmla="*/ 159921 w 821596"/>
                  <a:gd name="connsiteY150" fmla="*/ 507847 h 822027"/>
                  <a:gd name="connsiteX151" fmla="*/ 157536 w 821596"/>
                  <a:gd name="connsiteY151" fmla="*/ 480672 h 822027"/>
                  <a:gd name="connsiteX152" fmla="*/ 156077 w 821596"/>
                  <a:gd name="connsiteY152" fmla="*/ 479302 h 822027"/>
                  <a:gd name="connsiteX153" fmla="*/ 491902 w 821596"/>
                  <a:gd name="connsiteY153" fmla="*/ 478771 h 822027"/>
                  <a:gd name="connsiteX154" fmla="*/ 491990 w 821596"/>
                  <a:gd name="connsiteY154" fmla="*/ 478816 h 822027"/>
                  <a:gd name="connsiteX155" fmla="*/ 494642 w 821596"/>
                  <a:gd name="connsiteY155" fmla="*/ 508862 h 822027"/>
                  <a:gd name="connsiteX156" fmla="*/ 492432 w 821596"/>
                  <a:gd name="connsiteY156" fmla="*/ 511514 h 822027"/>
                  <a:gd name="connsiteX157" fmla="*/ 467246 w 821596"/>
                  <a:gd name="connsiteY157" fmla="*/ 513724 h 822027"/>
                  <a:gd name="connsiteX158" fmla="*/ 463975 w 821596"/>
                  <a:gd name="connsiteY158" fmla="*/ 510984 h 822027"/>
                  <a:gd name="connsiteX159" fmla="*/ 461589 w 821596"/>
                  <a:gd name="connsiteY159" fmla="*/ 483897 h 822027"/>
                  <a:gd name="connsiteX160" fmla="*/ 463799 w 821596"/>
                  <a:gd name="connsiteY160" fmla="*/ 481246 h 822027"/>
                  <a:gd name="connsiteX161" fmla="*/ 641874 w 821596"/>
                  <a:gd name="connsiteY161" fmla="*/ 465339 h 822027"/>
                  <a:gd name="connsiteX162" fmla="*/ 644569 w 821596"/>
                  <a:gd name="connsiteY162" fmla="*/ 467592 h 822027"/>
                  <a:gd name="connsiteX163" fmla="*/ 647176 w 821596"/>
                  <a:gd name="connsiteY163" fmla="*/ 496756 h 822027"/>
                  <a:gd name="connsiteX164" fmla="*/ 674307 w 821596"/>
                  <a:gd name="connsiteY164" fmla="*/ 494370 h 822027"/>
                  <a:gd name="connsiteX165" fmla="*/ 677002 w 821596"/>
                  <a:gd name="connsiteY165" fmla="*/ 496623 h 822027"/>
                  <a:gd name="connsiteX166" fmla="*/ 682084 w 821596"/>
                  <a:gd name="connsiteY166" fmla="*/ 554067 h 822027"/>
                  <a:gd name="connsiteX167" fmla="*/ 710851 w 821596"/>
                  <a:gd name="connsiteY167" fmla="*/ 551504 h 822027"/>
                  <a:gd name="connsiteX168" fmla="*/ 708421 w 821596"/>
                  <a:gd name="connsiteY168" fmla="*/ 524064 h 822027"/>
                  <a:gd name="connsiteX169" fmla="*/ 710629 w 821596"/>
                  <a:gd name="connsiteY169" fmla="*/ 521413 h 822027"/>
                  <a:gd name="connsiteX170" fmla="*/ 740192 w 821596"/>
                  <a:gd name="connsiteY170" fmla="*/ 518806 h 822027"/>
                  <a:gd name="connsiteX171" fmla="*/ 737672 w 821596"/>
                  <a:gd name="connsiteY171" fmla="*/ 490437 h 822027"/>
                  <a:gd name="connsiteX172" fmla="*/ 739882 w 821596"/>
                  <a:gd name="connsiteY172" fmla="*/ 487786 h 822027"/>
                  <a:gd name="connsiteX173" fmla="*/ 764538 w 821596"/>
                  <a:gd name="connsiteY173" fmla="*/ 485621 h 822027"/>
                  <a:gd name="connsiteX174" fmla="*/ 767233 w 821596"/>
                  <a:gd name="connsiteY174" fmla="*/ 487874 h 822027"/>
                  <a:gd name="connsiteX175" fmla="*/ 769753 w 821596"/>
                  <a:gd name="connsiteY175" fmla="*/ 516110 h 822027"/>
                  <a:gd name="connsiteX176" fmla="*/ 769841 w 821596"/>
                  <a:gd name="connsiteY176" fmla="*/ 516022 h 822027"/>
                  <a:gd name="connsiteX177" fmla="*/ 797988 w 821596"/>
                  <a:gd name="connsiteY177" fmla="*/ 513548 h 822027"/>
                  <a:gd name="connsiteX178" fmla="*/ 800683 w 821596"/>
                  <a:gd name="connsiteY178" fmla="*/ 515801 h 822027"/>
                  <a:gd name="connsiteX179" fmla="*/ 810979 w 821596"/>
                  <a:gd name="connsiteY179" fmla="*/ 632058 h 822027"/>
                  <a:gd name="connsiteX180" fmla="*/ 808770 w 821596"/>
                  <a:gd name="connsiteY180" fmla="*/ 634709 h 822027"/>
                  <a:gd name="connsiteX181" fmla="*/ 783539 w 821596"/>
                  <a:gd name="connsiteY181" fmla="*/ 636964 h 822027"/>
                  <a:gd name="connsiteX182" fmla="*/ 780136 w 821596"/>
                  <a:gd name="connsiteY182" fmla="*/ 634091 h 822027"/>
                  <a:gd name="connsiteX183" fmla="*/ 777706 w 821596"/>
                  <a:gd name="connsiteY183" fmla="*/ 606474 h 822027"/>
                  <a:gd name="connsiteX184" fmla="*/ 751194 w 821596"/>
                  <a:gd name="connsiteY184" fmla="*/ 608815 h 822027"/>
                  <a:gd name="connsiteX185" fmla="*/ 747924 w 821596"/>
                  <a:gd name="connsiteY185" fmla="*/ 606076 h 822027"/>
                  <a:gd name="connsiteX186" fmla="*/ 742887 w 821596"/>
                  <a:gd name="connsiteY186" fmla="*/ 549295 h 822027"/>
                  <a:gd name="connsiteX187" fmla="*/ 711955 w 821596"/>
                  <a:gd name="connsiteY187" fmla="*/ 552035 h 822027"/>
                  <a:gd name="connsiteX188" fmla="*/ 714563 w 821596"/>
                  <a:gd name="connsiteY188" fmla="*/ 581287 h 822027"/>
                  <a:gd name="connsiteX189" fmla="*/ 713988 w 821596"/>
                  <a:gd name="connsiteY189" fmla="*/ 581949 h 822027"/>
                  <a:gd name="connsiteX190" fmla="*/ 684780 w 821596"/>
                  <a:gd name="connsiteY190" fmla="*/ 584557 h 822027"/>
                  <a:gd name="connsiteX191" fmla="*/ 687387 w 821596"/>
                  <a:gd name="connsiteY191" fmla="*/ 613853 h 822027"/>
                  <a:gd name="connsiteX192" fmla="*/ 715358 w 821596"/>
                  <a:gd name="connsiteY192" fmla="*/ 611378 h 822027"/>
                  <a:gd name="connsiteX193" fmla="*/ 718053 w 821596"/>
                  <a:gd name="connsiteY193" fmla="*/ 613632 h 822027"/>
                  <a:gd name="connsiteX194" fmla="*/ 720528 w 821596"/>
                  <a:gd name="connsiteY194" fmla="*/ 641691 h 822027"/>
                  <a:gd name="connsiteX195" fmla="*/ 777928 w 821596"/>
                  <a:gd name="connsiteY195" fmla="*/ 636698 h 822027"/>
                  <a:gd name="connsiteX196" fmla="*/ 780623 w 821596"/>
                  <a:gd name="connsiteY196" fmla="*/ 638952 h 822027"/>
                  <a:gd name="connsiteX197" fmla="*/ 783053 w 821596"/>
                  <a:gd name="connsiteY197" fmla="*/ 666525 h 822027"/>
                  <a:gd name="connsiteX198" fmla="*/ 811244 w 821596"/>
                  <a:gd name="connsiteY198" fmla="*/ 664006 h 822027"/>
                  <a:gd name="connsiteX199" fmla="*/ 813940 w 821596"/>
                  <a:gd name="connsiteY199" fmla="*/ 666260 h 822027"/>
                  <a:gd name="connsiteX200" fmla="*/ 816194 w 821596"/>
                  <a:gd name="connsiteY200" fmla="*/ 691888 h 822027"/>
                  <a:gd name="connsiteX201" fmla="*/ 813984 w 821596"/>
                  <a:gd name="connsiteY201" fmla="*/ 694540 h 822027"/>
                  <a:gd name="connsiteX202" fmla="*/ 758087 w 821596"/>
                  <a:gd name="connsiteY202" fmla="*/ 699488 h 822027"/>
                  <a:gd name="connsiteX203" fmla="*/ 754817 w 821596"/>
                  <a:gd name="connsiteY203" fmla="*/ 696749 h 822027"/>
                  <a:gd name="connsiteX204" fmla="*/ 752431 w 821596"/>
                  <a:gd name="connsiteY204" fmla="*/ 669750 h 822027"/>
                  <a:gd name="connsiteX205" fmla="*/ 692778 w 821596"/>
                  <a:gd name="connsiteY205" fmla="*/ 675053 h 822027"/>
                  <a:gd name="connsiteX206" fmla="*/ 698169 w 821596"/>
                  <a:gd name="connsiteY206" fmla="*/ 735811 h 822027"/>
                  <a:gd name="connsiteX207" fmla="*/ 637897 w 821596"/>
                  <a:gd name="connsiteY207" fmla="*/ 741158 h 822027"/>
                  <a:gd name="connsiteX208" fmla="*/ 637278 w 821596"/>
                  <a:gd name="connsiteY208" fmla="*/ 741908 h 822027"/>
                  <a:gd name="connsiteX209" fmla="*/ 639885 w 821596"/>
                  <a:gd name="connsiteY209" fmla="*/ 771028 h 822027"/>
                  <a:gd name="connsiteX210" fmla="*/ 551467 w 821596"/>
                  <a:gd name="connsiteY210" fmla="*/ 778894 h 822027"/>
                  <a:gd name="connsiteX211" fmla="*/ 548197 w 821596"/>
                  <a:gd name="connsiteY211" fmla="*/ 776154 h 822027"/>
                  <a:gd name="connsiteX212" fmla="*/ 543115 w 821596"/>
                  <a:gd name="connsiteY212" fmla="*/ 718754 h 822027"/>
                  <a:gd name="connsiteX213" fmla="*/ 572853 w 821596"/>
                  <a:gd name="connsiteY213" fmla="*/ 716103 h 822027"/>
                  <a:gd name="connsiteX214" fmla="*/ 575372 w 821596"/>
                  <a:gd name="connsiteY214" fmla="*/ 744515 h 822027"/>
                  <a:gd name="connsiteX215" fmla="*/ 578642 w 821596"/>
                  <a:gd name="connsiteY215" fmla="*/ 747255 h 822027"/>
                  <a:gd name="connsiteX216" fmla="*/ 634008 w 821596"/>
                  <a:gd name="connsiteY216" fmla="*/ 742350 h 822027"/>
                  <a:gd name="connsiteX217" fmla="*/ 636218 w 821596"/>
                  <a:gd name="connsiteY217" fmla="*/ 739699 h 822027"/>
                  <a:gd name="connsiteX218" fmla="*/ 633743 w 821596"/>
                  <a:gd name="connsiteY218" fmla="*/ 711905 h 822027"/>
                  <a:gd name="connsiteX219" fmla="*/ 662023 w 821596"/>
                  <a:gd name="connsiteY219" fmla="*/ 709387 h 822027"/>
                  <a:gd name="connsiteX220" fmla="*/ 664233 w 821596"/>
                  <a:gd name="connsiteY220" fmla="*/ 706735 h 822027"/>
                  <a:gd name="connsiteX221" fmla="*/ 661935 w 821596"/>
                  <a:gd name="connsiteY221" fmla="*/ 681062 h 822027"/>
                  <a:gd name="connsiteX222" fmla="*/ 659240 w 821596"/>
                  <a:gd name="connsiteY222" fmla="*/ 678809 h 822027"/>
                  <a:gd name="connsiteX223" fmla="*/ 631137 w 821596"/>
                  <a:gd name="connsiteY223" fmla="*/ 681283 h 822027"/>
                  <a:gd name="connsiteX224" fmla="*/ 628573 w 821596"/>
                  <a:gd name="connsiteY224" fmla="*/ 652296 h 822027"/>
                  <a:gd name="connsiteX225" fmla="*/ 625878 w 821596"/>
                  <a:gd name="connsiteY225" fmla="*/ 650043 h 822027"/>
                  <a:gd name="connsiteX226" fmla="*/ 600206 w 821596"/>
                  <a:gd name="connsiteY226" fmla="*/ 652340 h 822027"/>
                  <a:gd name="connsiteX227" fmla="*/ 597996 w 821596"/>
                  <a:gd name="connsiteY227" fmla="*/ 654991 h 822027"/>
                  <a:gd name="connsiteX228" fmla="*/ 600559 w 821596"/>
                  <a:gd name="connsiteY228" fmla="*/ 684022 h 822027"/>
                  <a:gd name="connsiteX229" fmla="*/ 570953 w 821596"/>
                  <a:gd name="connsiteY229" fmla="*/ 686630 h 822027"/>
                  <a:gd name="connsiteX230" fmla="*/ 568390 w 821596"/>
                  <a:gd name="connsiteY230" fmla="*/ 657643 h 822027"/>
                  <a:gd name="connsiteX231" fmla="*/ 565695 w 821596"/>
                  <a:gd name="connsiteY231" fmla="*/ 655390 h 822027"/>
                  <a:gd name="connsiteX232" fmla="*/ 540022 w 821596"/>
                  <a:gd name="connsiteY232" fmla="*/ 657687 h 822027"/>
                  <a:gd name="connsiteX233" fmla="*/ 537813 w 821596"/>
                  <a:gd name="connsiteY233" fmla="*/ 660338 h 822027"/>
                  <a:gd name="connsiteX234" fmla="*/ 542983 w 821596"/>
                  <a:gd name="connsiteY234" fmla="*/ 718666 h 822027"/>
                  <a:gd name="connsiteX235" fmla="*/ 516514 w 821596"/>
                  <a:gd name="connsiteY235" fmla="*/ 721008 h 822027"/>
                  <a:gd name="connsiteX236" fmla="*/ 513245 w 821596"/>
                  <a:gd name="connsiteY236" fmla="*/ 718268 h 822027"/>
                  <a:gd name="connsiteX237" fmla="*/ 508207 w 821596"/>
                  <a:gd name="connsiteY237" fmla="*/ 661355 h 822027"/>
                  <a:gd name="connsiteX238" fmla="*/ 479176 w 821596"/>
                  <a:gd name="connsiteY238" fmla="*/ 663918 h 822027"/>
                  <a:gd name="connsiteX239" fmla="*/ 478778 w 821596"/>
                  <a:gd name="connsiteY239" fmla="*/ 663564 h 822027"/>
                  <a:gd name="connsiteX240" fmla="*/ 481253 w 821596"/>
                  <a:gd name="connsiteY240" fmla="*/ 691446 h 822027"/>
                  <a:gd name="connsiteX241" fmla="*/ 479043 w 821596"/>
                  <a:gd name="connsiteY241" fmla="*/ 694098 h 822027"/>
                  <a:gd name="connsiteX242" fmla="*/ 453503 w 821596"/>
                  <a:gd name="connsiteY242" fmla="*/ 696351 h 822027"/>
                  <a:gd name="connsiteX243" fmla="*/ 450234 w 821596"/>
                  <a:gd name="connsiteY243" fmla="*/ 693611 h 822027"/>
                  <a:gd name="connsiteX244" fmla="*/ 445328 w 821596"/>
                  <a:gd name="connsiteY244" fmla="*/ 638510 h 822027"/>
                  <a:gd name="connsiteX245" fmla="*/ 447538 w 821596"/>
                  <a:gd name="connsiteY245" fmla="*/ 635858 h 822027"/>
                  <a:gd name="connsiteX246" fmla="*/ 476083 w 821596"/>
                  <a:gd name="connsiteY246" fmla="*/ 633340 h 822027"/>
                  <a:gd name="connsiteX247" fmla="*/ 473520 w 821596"/>
                  <a:gd name="connsiteY247" fmla="*/ 604309 h 822027"/>
                  <a:gd name="connsiteX248" fmla="*/ 474537 w 821596"/>
                  <a:gd name="connsiteY248" fmla="*/ 603115 h 822027"/>
                  <a:gd name="connsiteX249" fmla="*/ 532422 w 821596"/>
                  <a:gd name="connsiteY249" fmla="*/ 597990 h 822027"/>
                  <a:gd name="connsiteX250" fmla="*/ 529727 w 821596"/>
                  <a:gd name="connsiteY250" fmla="*/ 567766 h 822027"/>
                  <a:gd name="connsiteX251" fmla="*/ 503435 w 821596"/>
                  <a:gd name="connsiteY251" fmla="*/ 570107 h 822027"/>
                  <a:gd name="connsiteX252" fmla="*/ 500166 w 821596"/>
                  <a:gd name="connsiteY252" fmla="*/ 567367 h 822027"/>
                  <a:gd name="connsiteX253" fmla="*/ 497956 w 821596"/>
                  <a:gd name="connsiteY253" fmla="*/ 542269 h 822027"/>
                  <a:gd name="connsiteX254" fmla="*/ 500166 w 821596"/>
                  <a:gd name="connsiteY254" fmla="*/ 539618 h 822027"/>
                  <a:gd name="connsiteX255" fmla="*/ 527031 w 821596"/>
                  <a:gd name="connsiteY255" fmla="*/ 537232 h 822027"/>
                  <a:gd name="connsiteX256" fmla="*/ 524601 w 821596"/>
                  <a:gd name="connsiteY256" fmla="*/ 510056 h 822027"/>
                  <a:gd name="connsiteX257" fmla="*/ 526810 w 821596"/>
                  <a:gd name="connsiteY257" fmla="*/ 507405 h 822027"/>
                  <a:gd name="connsiteX258" fmla="*/ 584607 w 821596"/>
                  <a:gd name="connsiteY258" fmla="*/ 502280 h 822027"/>
                  <a:gd name="connsiteX259" fmla="*/ 582000 w 821596"/>
                  <a:gd name="connsiteY259" fmla="*/ 473116 h 822027"/>
                  <a:gd name="connsiteX260" fmla="*/ 584210 w 821596"/>
                  <a:gd name="connsiteY260" fmla="*/ 470464 h 822027"/>
                  <a:gd name="connsiteX261" fmla="*/ 731486 w 821596"/>
                  <a:gd name="connsiteY261" fmla="*/ 427381 h 822027"/>
                  <a:gd name="connsiteX262" fmla="*/ 732193 w 821596"/>
                  <a:gd name="connsiteY262" fmla="*/ 428000 h 822027"/>
                  <a:gd name="connsiteX263" fmla="*/ 734624 w 821596"/>
                  <a:gd name="connsiteY263" fmla="*/ 455440 h 822027"/>
                  <a:gd name="connsiteX264" fmla="*/ 732415 w 821596"/>
                  <a:gd name="connsiteY264" fmla="*/ 458091 h 822027"/>
                  <a:gd name="connsiteX265" fmla="*/ 675766 w 821596"/>
                  <a:gd name="connsiteY265" fmla="*/ 463128 h 822027"/>
                  <a:gd name="connsiteX266" fmla="*/ 672717 w 821596"/>
                  <a:gd name="connsiteY266" fmla="*/ 460566 h 822027"/>
                  <a:gd name="connsiteX267" fmla="*/ 670463 w 821596"/>
                  <a:gd name="connsiteY267" fmla="*/ 435246 h 822027"/>
                  <a:gd name="connsiteX268" fmla="*/ 672673 w 821596"/>
                  <a:gd name="connsiteY268" fmla="*/ 432595 h 822027"/>
                  <a:gd name="connsiteX269" fmla="*/ 454564 w 821596"/>
                  <a:gd name="connsiteY269" fmla="*/ 421372 h 822027"/>
                  <a:gd name="connsiteX270" fmla="*/ 457259 w 821596"/>
                  <a:gd name="connsiteY270" fmla="*/ 423625 h 822027"/>
                  <a:gd name="connsiteX271" fmla="*/ 459424 w 821596"/>
                  <a:gd name="connsiteY271" fmla="*/ 448150 h 822027"/>
                  <a:gd name="connsiteX272" fmla="*/ 457214 w 821596"/>
                  <a:gd name="connsiteY272" fmla="*/ 450801 h 822027"/>
                  <a:gd name="connsiteX273" fmla="*/ 432072 w 821596"/>
                  <a:gd name="connsiteY273" fmla="*/ 453011 h 822027"/>
                  <a:gd name="connsiteX274" fmla="*/ 428802 w 821596"/>
                  <a:gd name="connsiteY274" fmla="*/ 450271 h 822027"/>
                  <a:gd name="connsiteX275" fmla="*/ 426681 w 821596"/>
                  <a:gd name="connsiteY275" fmla="*/ 426320 h 822027"/>
                  <a:gd name="connsiteX276" fmla="*/ 428891 w 821596"/>
                  <a:gd name="connsiteY276" fmla="*/ 423670 h 822027"/>
                  <a:gd name="connsiteX277" fmla="*/ 118343 w 821596"/>
                  <a:gd name="connsiteY277" fmla="*/ 389998 h 822027"/>
                  <a:gd name="connsiteX278" fmla="*/ 120022 w 821596"/>
                  <a:gd name="connsiteY278" fmla="*/ 391412 h 822027"/>
                  <a:gd name="connsiteX279" fmla="*/ 122541 w 821596"/>
                  <a:gd name="connsiteY279" fmla="*/ 419781 h 822027"/>
                  <a:gd name="connsiteX280" fmla="*/ 121126 w 821596"/>
                  <a:gd name="connsiteY280" fmla="*/ 421460 h 822027"/>
                  <a:gd name="connsiteX281" fmla="*/ 92758 w 821596"/>
                  <a:gd name="connsiteY281" fmla="*/ 423978 h 822027"/>
                  <a:gd name="connsiteX282" fmla="*/ 91079 w 821596"/>
                  <a:gd name="connsiteY282" fmla="*/ 422564 h 822027"/>
                  <a:gd name="connsiteX283" fmla="*/ 88560 w 821596"/>
                  <a:gd name="connsiteY283" fmla="*/ 394196 h 822027"/>
                  <a:gd name="connsiteX284" fmla="*/ 89974 w 821596"/>
                  <a:gd name="connsiteY284" fmla="*/ 392517 h 822027"/>
                  <a:gd name="connsiteX285" fmla="*/ 389608 w 821596"/>
                  <a:gd name="connsiteY285" fmla="*/ 367022 h 822027"/>
                  <a:gd name="connsiteX286" fmla="*/ 391331 w 821596"/>
                  <a:gd name="connsiteY286" fmla="*/ 368436 h 822027"/>
                  <a:gd name="connsiteX287" fmla="*/ 396369 w 821596"/>
                  <a:gd name="connsiteY287" fmla="*/ 424995 h 822027"/>
                  <a:gd name="connsiteX288" fmla="*/ 394955 w 821596"/>
                  <a:gd name="connsiteY288" fmla="*/ 426674 h 822027"/>
                  <a:gd name="connsiteX289" fmla="*/ 366631 w 821596"/>
                  <a:gd name="connsiteY289" fmla="*/ 429193 h 822027"/>
                  <a:gd name="connsiteX290" fmla="*/ 369414 w 821596"/>
                  <a:gd name="connsiteY290" fmla="*/ 460345 h 822027"/>
                  <a:gd name="connsiteX291" fmla="*/ 369414 w 821596"/>
                  <a:gd name="connsiteY291" fmla="*/ 460390 h 822027"/>
                  <a:gd name="connsiteX292" fmla="*/ 396412 w 821596"/>
                  <a:gd name="connsiteY292" fmla="*/ 458003 h 822027"/>
                  <a:gd name="connsiteX293" fmla="*/ 398092 w 821596"/>
                  <a:gd name="connsiteY293" fmla="*/ 459417 h 822027"/>
                  <a:gd name="connsiteX294" fmla="*/ 400478 w 821596"/>
                  <a:gd name="connsiteY294" fmla="*/ 486239 h 822027"/>
                  <a:gd name="connsiteX295" fmla="*/ 399064 w 821596"/>
                  <a:gd name="connsiteY295" fmla="*/ 487963 h 822027"/>
                  <a:gd name="connsiteX296" fmla="*/ 312193 w 821596"/>
                  <a:gd name="connsiteY296" fmla="*/ 495651 h 822027"/>
                  <a:gd name="connsiteX297" fmla="*/ 310514 w 821596"/>
                  <a:gd name="connsiteY297" fmla="*/ 494237 h 822027"/>
                  <a:gd name="connsiteX298" fmla="*/ 307862 w 821596"/>
                  <a:gd name="connsiteY298" fmla="*/ 465824 h 822027"/>
                  <a:gd name="connsiteX299" fmla="*/ 338749 w 821596"/>
                  <a:gd name="connsiteY299" fmla="*/ 463085 h 822027"/>
                  <a:gd name="connsiteX300" fmla="*/ 335965 w 821596"/>
                  <a:gd name="connsiteY300" fmla="*/ 431756 h 822027"/>
                  <a:gd name="connsiteX301" fmla="*/ 337378 w 821596"/>
                  <a:gd name="connsiteY301" fmla="*/ 430077 h 822027"/>
                  <a:gd name="connsiteX302" fmla="*/ 364863 w 821596"/>
                  <a:gd name="connsiteY302" fmla="*/ 427647 h 822027"/>
                  <a:gd name="connsiteX303" fmla="*/ 365747 w 821596"/>
                  <a:gd name="connsiteY303" fmla="*/ 427868 h 822027"/>
                  <a:gd name="connsiteX304" fmla="*/ 360709 w 821596"/>
                  <a:gd name="connsiteY304" fmla="*/ 371131 h 822027"/>
                  <a:gd name="connsiteX305" fmla="*/ 362124 w 821596"/>
                  <a:gd name="connsiteY305" fmla="*/ 369452 h 822027"/>
                  <a:gd name="connsiteX306" fmla="*/ 784380 w 821596"/>
                  <a:gd name="connsiteY306" fmla="*/ 362072 h 822027"/>
                  <a:gd name="connsiteX307" fmla="*/ 787076 w 821596"/>
                  <a:gd name="connsiteY307" fmla="*/ 364325 h 822027"/>
                  <a:gd name="connsiteX308" fmla="*/ 794632 w 821596"/>
                  <a:gd name="connsiteY308" fmla="*/ 449431 h 822027"/>
                  <a:gd name="connsiteX309" fmla="*/ 792422 w 821596"/>
                  <a:gd name="connsiteY309" fmla="*/ 452081 h 822027"/>
                  <a:gd name="connsiteX310" fmla="*/ 764274 w 821596"/>
                  <a:gd name="connsiteY310" fmla="*/ 454556 h 822027"/>
                  <a:gd name="connsiteX311" fmla="*/ 761667 w 821596"/>
                  <a:gd name="connsiteY311" fmla="*/ 425127 h 822027"/>
                  <a:gd name="connsiteX312" fmla="*/ 732195 w 821596"/>
                  <a:gd name="connsiteY312" fmla="*/ 427735 h 822027"/>
                  <a:gd name="connsiteX313" fmla="*/ 729720 w 821596"/>
                  <a:gd name="connsiteY313" fmla="*/ 399631 h 822027"/>
                  <a:gd name="connsiteX314" fmla="*/ 731930 w 821596"/>
                  <a:gd name="connsiteY314" fmla="*/ 396980 h 822027"/>
                  <a:gd name="connsiteX315" fmla="*/ 758972 w 821596"/>
                  <a:gd name="connsiteY315" fmla="*/ 394593 h 822027"/>
                  <a:gd name="connsiteX316" fmla="*/ 756541 w 821596"/>
                  <a:gd name="connsiteY316" fmla="*/ 366977 h 822027"/>
                  <a:gd name="connsiteX317" fmla="*/ 758751 w 821596"/>
                  <a:gd name="connsiteY317" fmla="*/ 364325 h 822027"/>
                  <a:gd name="connsiteX318" fmla="*/ 567861 w 821596"/>
                  <a:gd name="connsiteY318" fmla="*/ 321286 h 822027"/>
                  <a:gd name="connsiteX319" fmla="*/ 510858 w 821596"/>
                  <a:gd name="connsiteY319" fmla="*/ 326324 h 822027"/>
                  <a:gd name="connsiteX320" fmla="*/ 508650 w 821596"/>
                  <a:gd name="connsiteY320" fmla="*/ 328975 h 822027"/>
                  <a:gd name="connsiteX321" fmla="*/ 511035 w 821596"/>
                  <a:gd name="connsiteY321" fmla="*/ 355885 h 822027"/>
                  <a:gd name="connsiteX322" fmla="*/ 511300 w 821596"/>
                  <a:gd name="connsiteY322" fmla="*/ 356107 h 822027"/>
                  <a:gd name="connsiteX323" fmla="*/ 484082 w 821596"/>
                  <a:gd name="connsiteY323" fmla="*/ 358536 h 822027"/>
                  <a:gd name="connsiteX324" fmla="*/ 481872 w 821596"/>
                  <a:gd name="connsiteY324" fmla="*/ 361188 h 822027"/>
                  <a:gd name="connsiteX325" fmla="*/ 484258 w 821596"/>
                  <a:gd name="connsiteY325" fmla="*/ 388009 h 822027"/>
                  <a:gd name="connsiteX326" fmla="*/ 484479 w 821596"/>
                  <a:gd name="connsiteY326" fmla="*/ 388186 h 822027"/>
                  <a:gd name="connsiteX327" fmla="*/ 542718 w 821596"/>
                  <a:gd name="connsiteY327" fmla="*/ 383016 h 822027"/>
                  <a:gd name="connsiteX328" fmla="*/ 544927 w 821596"/>
                  <a:gd name="connsiteY328" fmla="*/ 380365 h 822027"/>
                  <a:gd name="connsiteX329" fmla="*/ 542541 w 821596"/>
                  <a:gd name="connsiteY329" fmla="*/ 353587 h 822027"/>
                  <a:gd name="connsiteX330" fmla="*/ 542364 w 821596"/>
                  <a:gd name="connsiteY330" fmla="*/ 353410 h 822027"/>
                  <a:gd name="connsiteX331" fmla="*/ 570556 w 821596"/>
                  <a:gd name="connsiteY331" fmla="*/ 350892 h 822027"/>
                  <a:gd name="connsiteX332" fmla="*/ 572765 w 821596"/>
                  <a:gd name="connsiteY332" fmla="*/ 348241 h 822027"/>
                  <a:gd name="connsiteX333" fmla="*/ 570556 w 821596"/>
                  <a:gd name="connsiteY333" fmla="*/ 323540 h 822027"/>
                  <a:gd name="connsiteX334" fmla="*/ 567861 w 821596"/>
                  <a:gd name="connsiteY334" fmla="*/ 321286 h 822027"/>
                  <a:gd name="connsiteX335" fmla="*/ 233538 w 821596"/>
                  <a:gd name="connsiteY335" fmla="*/ 319873 h 822027"/>
                  <a:gd name="connsiteX336" fmla="*/ 204286 w 821596"/>
                  <a:gd name="connsiteY336" fmla="*/ 322480 h 822027"/>
                  <a:gd name="connsiteX337" fmla="*/ 206893 w 821596"/>
                  <a:gd name="connsiteY337" fmla="*/ 351733 h 822027"/>
                  <a:gd name="connsiteX338" fmla="*/ 208572 w 821596"/>
                  <a:gd name="connsiteY338" fmla="*/ 353147 h 822027"/>
                  <a:gd name="connsiteX339" fmla="*/ 236233 w 821596"/>
                  <a:gd name="connsiteY339" fmla="*/ 350672 h 822027"/>
                  <a:gd name="connsiteX340" fmla="*/ 237648 w 821596"/>
                  <a:gd name="connsiteY340" fmla="*/ 348949 h 822027"/>
                  <a:gd name="connsiteX341" fmla="*/ 235217 w 821596"/>
                  <a:gd name="connsiteY341" fmla="*/ 321287 h 822027"/>
                  <a:gd name="connsiteX342" fmla="*/ 233538 w 821596"/>
                  <a:gd name="connsiteY342" fmla="*/ 319873 h 822027"/>
                  <a:gd name="connsiteX343" fmla="*/ 49233 w 821596"/>
                  <a:gd name="connsiteY343" fmla="*/ 306042 h 822027"/>
                  <a:gd name="connsiteX344" fmla="*/ 50912 w 821596"/>
                  <a:gd name="connsiteY344" fmla="*/ 307456 h 822027"/>
                  <a:gd name="connsiteX345" fmla="*/ 53298 w 821596"/>
                  <a:gd name="connsiteY345" fmla="*/ 334456 h 822027"/>
                  <a:gd name="connsiteX346" fmla="*/ 51884 w 821596"/>
                  <a:gd name="connsiteY346" fmla="*/ 336135 h 822027"/>
                  <a:gd name="connsiteX347" fmla="*/ 24885 w 821596"/>
                  <a:gd name="connsiteY347" fmla="*/ 338520 h 822027"/>
                  <a:gd name="connsiteX348" fmla="*/ 23207 w 821596"/>
                  <a:gd name="connsiteY348" fmla="*/ 337106 h 822027"/>
                  <a:gd name="connsiteX349" fmla="*/ 20820 w 821596"/>
                  <a:gd name="connsiteY349" fmla="*/ 310108 h 822027"/>
                  <a:gd name="connsiteX350" fmla="*/ 22234 w 821596"/>
                  <a:gd name="connsiteY350" fmla="*/ 308429 h 822027"/>
                  <a:gd name="connsiteX351" fmla="*/ 109416 w 821596"/>
                  <a:gd name="connsiteY351" fmla="*/ 299635 h 822027"/>
                  <a:gd name="connsiteX352" fmla="*/ 112067 w 821596"/>
                  <a:gd name="connsiteY352" fmla="*/ 301845 h 822027"/>
                  <a:gd name="connsiteX353" fmla="*/ 117104 w 821596"/>
                  <a:gd name="connsiteY353" fmla="*/ 358625 h 822027"/>
                  <a:gd name="connsiteX354" fmla="*/ 114895 w 821596"/>
                  <a:gd name="connsiteY354" fmla="*/ 361277 h 822027"/>
                  <a:gd name="connsiteX355" fmla="*/ 88206 w 821596"/>
                  <a:gd name="connsiteY355" fmla="*/ 363663 h 822027"/>
                  <a:gd name="connsiteX356" fmla="*/ 85555 w 821596"/>
                  <a:gd name="connsiteY356" fmla="*/ 361454 h 822027"/>
                  <a:gd name="connsiteX357" fmla="*/ 80517 w 821596"/>
                  <a:gd name="connsiteY357" fmla="*/ 304672 h 822027"/>
                  <a:gd name="connsiteX358" fmla="*/ 82727 w 821596"/>
                  <a:gd name="connsiteY358" fmla="*/ 302021 h 822027"/>
                  <a:gd name="connsiteX359" fmla="*/ 260228 w 821596"/>
                  <a:gd name="connsiteY359" fmla="*/ 286468 h 822027"/>
                  <a:gd name="connsiteX360" fmla="*/ 262878 w 821596"/>
                  <a:gd name="connsiteY360" fmla="*/ 288678 h 822027"/>
                  <a:gd name="connsiteX361" fmla="*/ 268048 w 821596"/>
                  <a:gd name="connsiteY361" fmla="*/ 346696 h 822027"/>
                  <a:gd name="connsiteX362" fmla="*/ 295621 w 821596"/>
                  <a:gd name="connsiteY362" fmla="*/ 344265 h 822027"/>
                  <a:gd name="connsiteX363" fmla="*/ 298273 w 821596"/>
                  <a:gd name="connsiteY363" fmla="*/ 346474 h 822027"/>
                  <a:gd name="connsiteX364" fmla="*/ 308834 w 821596"/>
                  <a:gd name="connsiteY364" fmla="*/ 465427 h 822027"/>
                  <a:gd name="connsiteX365" fmla="*/ 278079 w 821596"/>
                  <a:gd name="connsiteY365" fmla="*/ 468167 h 822027"/>
                  <a:gd name="connsiteX366" fmla="*/ 280730 w 821596"/>
                  <a:gd name="connsiteY366" fmla="*/ 497905 h 822027"/>
                  <a:gd name="connsiteX367" fmla="*/ 220636 w 821596"/>
                  <a:gd name="connsiteY367" fmla="*/ 503252 h 822027"/>
                  <a:gd name="connsiteX368" fmla="*/ 219222 w 821596"/>
                  <a:gd name="connsiteY368" fmla="*/ 504975 h 822027"/>
                  <a:gd name="connsiteX369" fmla="*/ 221740 w 821596"/>
                  <a:gd name="connsiteY369" fmla="*/ 533255 h 822027"/>
                  <a:gd name="connsiteX370" fmla="*/ 223419 w 821596"/>
                  <a:gd name="connsiteY370" fmla="*/ 534669 h 822027"/>
                  <a:gd name="connsiteX371" fmla="*/ 283647 w 821596"/>
                  <a:gd name="connsiteY371" fmla="*/ 529322 h 822027"/>
                  <a:gd name="connsiteX372" fmla="*/ 280907 w 821596"/>
                  <a:gd name="connsiteY372" fmla="*/ 498347 h 822027"/>
                  <a:gd name="connsiteX373" fmla="*/ 311529 w 821596"/>
                  <a:gd name="connsiteY373" fmla="*/ 495651 h 822027"/>
                  <a:gd name="connsiteX374" fmla="*/ 314136 w 821596"/>
                  <a:gd name="connsiteY374" fmla="*/ 524859 h 822027"/>
                  <a:gd name="connsiteX375" fmla="*/ 311926 w 821596"/>
                  <a:gd name="connsiteY375" fmla="*/ 527510 h 822027"/>
                  <a:gd name="connsiteX376" fmla="*/ 283735 w 821596"/>
                  <a:gd name="connsiteY376" fmla="*/ 530029 h 822027"/>
                  <a:gd name="connsiteX377" fmla="*/ 286077 w 821596"/>
                  <a:gd name="connsiteY377" fmla="*/ 556630 h 822027"/>
                  <a:gd name="connsiteX378" fmla="*/ 283867 w 821596"/>
                  <a:gd name="connsiteY378" fmla="*/ 559282 h 822027"/>
                  <a:gd name="connsiteX379" fmla="*/ 137696 w 821596"/>
                  <a:gd name="connsiteY379" fmla="*/ 572096 h 822027"/>
                  <a:gd name="connsiteX380" fmla="*/ 135044 w 821596"/>
                  <a:gd name="connsiteY380" fmla="*/ 569887 h 822027"/>
                  <a:gd name="connsiteX381" fmla="*/ 130051 w 821596"/>
                  <a:gd name="connsiteY381" fmla="*/ 513415 h 822027"/>
                  <a:gd name="connsiteX382" fmla="*/ 102081 w 821596"/>
                  <a:gd name="connsiteY382" fmla="*/ 515889 h 822027"/>
                  <a:gd name="connsiteX383" fmla="*/ 100357 w 821596"/>
                  <a:gd name="connsiteY383" fmla="*/ 515359 h 822027"/>
                  <a:gd name="connsiteX384" fmla="*/ 100579 w 821596"/>
                  <a:gd name="connsiteY384" fmla="*/ 516154 h 822027"/>
                  <a:gd name="connsiteX385" fmla="*/ 102964 w 821596"/>
                  <a:gd name="connsiteY385" fmla="*/ 542844 h 822027"/>
                  <a:gd name="connsiteX386" fmla="*/ 100755 w 821596"/>
                  <a:gd name="connsiteY386" fmla="*/ 545495 h 822027"/>
                  <a:gd name="connsiteX387" fmla="*/ 43975 w 821596"/>
                  <a:gd name="connsiteY387" fmla="*/ 550532 h 822027"/>
                  <a:gd name="connsiteX388" fmla="*/ 41323 w 821596"/>
                  <a:gd name="connsiteY388" fmla="*/ 548322 h 822027"/>
                  <a:gd name="connsiteX389" fmla="*/ 38937 w 821596"/>
                  <a:gd name="connsiteY389" fmla="*/ 521633 h 822027"/>
                  <a:gd name="connsiteX390" fmla="*/ 41146 w 821596"/>
                  <a:gd name="connsiteY390" fmla="*/ 518983 h 822027"/>
                  <a:gd name="connsiteX391" fmla="*/ 97927 w 821596"/>
                  <a:gd name="connsiteY391" fmla="*/ 513945 h 822027"/>
                  <a:gd name="connsiteX392" fmla="*/ 99650 w 821596"/>
                  <a:gd name="connsiteY392" fmla="*/ 514475 h 822027"/>
                  <a:gd name="connsiteX393" fmla="*/ 99430 w 821596"/>
                  <a:gd name="connsiteY393" fmla="*/ 513680 h 822027"/>
                  <a:gd name="connsiteX394" fmla="*/ 96822 w 821596"/>
                  <a:gd name="connsiteY394" fmla="*/ 484472 h 822027"/>
                  <a:gd name="connsiteX395" fmla="*/ 38495 w 821596"/>
                  <a:gd name="connsiteY395" fmla="*/ 489642 h 822027"/>
                  <a:gd name="connsiteX396" fmla="*/ 35843 w 821596"/>
                  <a:gd name="connsiteY396" fmla="*/ 487432 h 822027"/>
                  <a:gd name="connsiteX397" fmla="*/ 33457 w 821596"/>
                  <a:gd name="connsiteY397" fmla="*/ 460743 h 822027"/>
                  <a:gd name="connsiteX398" fmla="*/ 35667 w 821596"/>
                  <a:gd name="connsiteY398" fmla="*/ 458091 h 822027"/>
                  <a:gd name="connsiteX399" fmla="*/ 124395 w 821596"/>
                  <a:gd name="connsiteY399" fmla="*/ 450226 h 822027"/>
                  <a:gd name="connsiteX400" fmla="*/ 122053 w 821596"/>
                  <a:gd name="connsiteY400" fmla="*/ 423714 h 822027"/>
                  <a:gd name="connsiteX401" fmla="*/ 124263 w 821596"/>
                  <a:gd name="connsiteY401" fmla="*/ 421063 h 822027"/>
                  <a:gd name="connsiteX402" fmla="*/ 151040 w 821596"/>
                  <a:gd name="connsiteY402" fmla="*/ 418676 h 822027"/>
                  <a:gd name="connsiteX403" fmla="*/ 148477 w 821596"/>
                  <a:gd name="connsiteY403" fmla="*/ 389690 h 822027"/>
                  <a:gd name="connsiteX404" fmla="*/ 150687 w 821596"/>
                  <a:gd name="connsiteY404" fmla="*/ 387039 h 822027"/>
                  <a:gd name="connsiteX405" fmla="*/ 179007 w 821596"/>
                  <a:gd name="connsiteY405" fmla="*/ 384524 h 822027"/>
                  <a:gd name="connsiteX406" fmla="*/ 179011 w 821596"/>
                  <a:gd name="connsiteY406" fmla="*/ 384564 h 822027"/>
                  <a:gd name="connsiteX407" fmla="*/ 179059 w 821596"/>
                  <a:gd name="connsiteY407" fmla="*/ 384560 h 822027"/>
                  <a:gd name="connsiteX408" fmla="*/ 181706 w 821596"/>
                  <a:gd name="connsiteY408" fmla="*/ 414390 h 822027"/>
                  <a:gd name="connsiteX409" fmla="*/ 183385 w 821596"/>
                  <a:gd name="connsiteY409" fmla="*/ 415804 h 822027"/>
                  <a:gd name="connsiteX410" fmla="*/ 241271 w 821596"/>
                  <a:gd name="connsiteY410" fmla="*/ 410679 h 822027"/>
                  <a:gd name="connsiteX411" fmla="*/ 243878 w 821596"/>
                  <a:gd name="connsiteY411" fmla="*/ 439975 h 822027"/>
                  <a:gd name="connsiteX412" fmla="*/ 215244 w 821596"/>
                  <a:gd name="connsiteY412" fmla="*/ 442494 h 822027"/>
                  <a:gd name="connsiteX413" fmla="*/ 213830 w 821596"/>
                  <a:gd name="connsiteY413" fmla="*/ 444173 h 822027"/>
                  <a:gd name="connsiteX414" fmla="*/ 216217 w 821596"/>
                  <a:gd name="connsiteY414" fmla="*/ 471216 h 822027"/>
                  <a:gd name="connsiteX415" fmla="*/ 217940 w 821596"/>
                  <a:gd name="connsiteY415" fmla="*/ 472630 h 822027"/>
                  <a:gd name="connsiteX416" fmla="*/ 244982 w 821596"/>
                  <a:gd name="connsiteY416" fmla="*/ 470243 h 822027"/>
                  <a:gd name="connsiteX417" fmla="*/ 246397 w 821596"/>
                  <a:gd name="connsiteY417" fmla="*/ 468564 h 822027"/>
                  <a:gd name="connsiteX418" fmla="*/ 243878 w 821596"/>
                  <a:gd name="connsiteY418" fmla="*/ 440152 h 822027"/>
                  <a:gd name="connsiteX419" fmla="*/ 272909 w 821596"/>
                  <a:gd name="connsiteY419" fmla="*/ 437589 h 822027"/>
                  <a:gd name="connsiteX420" fmla="*/ 274323 w 821596"/>
                  <a:gd name="connsiteY420" fmla="*/ 435910 h 822027"/>
                  <a:gd name="connsiteX421" fmla="*/ 271540 w 821596"/>
                  <a:gd name="connsiteY421" fmla="*/ 404669 h 822027"/>
                  <a:gd name="connsiteX422" fmla="*/ 271495 w 821596"/>
                  <a:gd name="connsiteY422" fmla="*/ 404537 h 822027"/>
                  <a:gd name="connsiteX423" fmla="*/ 269153 w 821596"/>
                  <a:gd name="connsiteY423" fmla="*/ 378113 h 822027"/>
                  <a:gd name="connsiteX424" fmla="*/ 267474 w 821596"/>
                  <a:gd name="connsiteY424" fmla="*/ 376699 h 822027"/>
                  <a:gd name="connsiteX425" fmla="*/ 179059 w 821596"/>
                  <a:gd name="connsiteY425" fmla="*/ 384560 h 822027"/>
                  <a:gd name="connsiteX426" fmla="*/ 179055 w 821596"/>
                  <a:gd name="connsiteY426" fmla="*/ 384520 h 822027"/>
                  <a:gd name="connsiteX427" fmla="*/ 179007 w 821596"/>
                  <a:gd name="connsiteY427" fmla="*/ 384524 h 822027"/>
                  <a:gd name="connsiteX428" fmla="*/ 176581 w 821596"/>
                  <a:gd name="connsiteY428" fmla="*/ 357256 h 822027"/>
                  <a:gd name="connsiteX429" fmla="*/ 176758 w 821596"/>
                  <a:gd name="connsiteY429" fmla="*/ 356152 h 822027"/>
                  <a:gd name="connsiteX430" fmla="*/ 148124 w 821596"/>
                  <a:gd name="connsiteY430" fmla="*/ 358715 h 822027"/>
                  <a:gd name="connsiteX431" fmla="*/ 145472 w 821596"/>
                  <a:gd name="connsiteY431" fmla="*/ 356505 h 822027"/>
                  <a:gd name="connsiteX432" fmla="*/ 143086 w 821596"/>
                  <a:gd name="connsiteY432" fmla="*/ 329816 h 822027"/>
                  <a:gd name="connsiteX433" fmla="*/ 145296 w 821596"/>
                  <a:gd name="connsiteY433" fmla="*/ 327164 h 822027"/>
                  <a:gd name="connsiteX434" fmla="*/ 204153 w 821596"/>
                  <a:gd name="connsiteY434" fmla="*/ 321950 h 822027"/>
                  <a:gd name="connsiteX435" fmla="*/ 201679 w 821596"/>
                  <a:gd name="connsiteY435" fmla="*/ 294113 h 822027"/>
                  <a:gd name="connsiteX436" fmla="*/ 203888 w 821596"/>
                  <a:gd name="connsiteY436" fmla="*/ 291461 h 822027"/>
                  <a:gd name="connsiteX437" fmla="*/ 688271 w 821596"/>
                  <a:gd name="connsiteY437" fmla="*/ 280148 h 822027"/>
                  <a:gd name="connsiteX438" fmla="*/ 690879 w 821596"/>
                  <a:gd name="connsiteY438" fmla="*/ 309931 h 822027"/>
                  <a:gd name="connsiteX439" fmla="*/ 721456 w 821596"/>
                  <a:gd name="connsiteY439" fmla="*/ 307236 h 822027"/>
                  <a:gd name="connsiteX440" fmla="*/ 724107 w 821596"/>
                  <a:gd name="connsiteY440" fmla="*/ 336974 h 822027"/>
                  <a:gd name="connsiteX441" fmla="*/ 693529 w 821596"/>
                  <a:gd name="connsiteY441" fmla="*/ 339669 h 822027"/>
                  <a:gd name="connsiteX442" fmla="*/ 695960 w 821596"/>
                  <a:gd name="connsiteY442" fmla="*/ 366932 h 822027"/>
                  <a:gd name="connsiteX443" fmla="*/ 693751 w 821596"/>
                  <a:gd name="connsiteY443" fmla="*/ 369583 h 822027"/>
                  <a:gd name="connsiteX444" fmla="*/ 668122 w 821596"/>
                  <a:gd name="connsiteY444" fmla="*/ 371837 h 822027"/>
                  <a:gd name="connsiteX445" fmla="*/ 665426 w 821596"/>
                  <a:gd name="connsiteY445" fmla="*/ 369583 h 822027"/>
                  <a:gd name="connsiteX446" fmla="*/ 657958 w 821596"/>
                  <a:gd name="connsiteY446" fmla="*/ 285274 h 822027"/>
                  <a:gd name="connsiteX447" fmla="*/ 660168 w 821596"/>
                  <a:gd name="connsiteY447" fmla="*/ 282623 h 822027"/>
                  <a:gd name="connsiteX448" fmla="*/ 411614 w 821596"/>
                  <a:gd name="connsiteY448" fmla="*/ 273785 h 822027"/>
                  <a:gd name="connsiteX449" fmla="*/ 414309 w 821596"/>
                  <a:gd name="connsiteY449" fmla="*/ 276038 h 822027"/>
                  <a:gd name="connsiteX450" fmla="*/ 416607 w 821596"/>
                  <a:gd name="connsiteY450" fmla="*/ 301844 h 822027"/>
                  <a:gd name="connsiteX451" fmla="*/ 414398 w 821596"/>
                  <a:gd name="connsiteY451" fmla="*/ 304495 h 822027"/>
                  <a:gd name="connsiteX452" fmla="*/ 386118 w 821596"/>
                  <a:gd name="connsiteY452" fmla="*/ 307014 h 822027"/>
                  <a:gd name="connsiteX453" fmla="*/ 388548 w 821596"/>
                  <a:gd name="connsiteY453" fmla="*/ 334543 h 822027"/>
                  <a:gd name="connsiteX454" fmla="*/ 386339 w 821596"/>
                  <a:gd name="connsiteY454" fmla="*/ 337194 h 822027"/>
                  <a:gd name="connsiteX455" fmla="*/ 361064 w 821596"/>
                  <a:gd name="connsiteY455" fmla="*/ 339448 h 822027"/>
                  <a:gd name="connsiteX456" fmla="*/ 357793 w 821596"/>
                  <a:gd name="connsiteY456" fmla="*/ 336708 h 822027"/>
                  <a:gd name="connsiteX457" fmla="*/ 355320 w 821596"/>
                  <a:gd name="connsiteY457" fmla="*/ 309003 h 822027"/>
                  <a:gd name="connsiteX458" fmla="*/ 386030 w 821596"/>
                  <a:gd name="connsiteY458" fmla="*/ 306263 h 822027"/>
                  <a:gd name="connsiteX459" fmla="*/ 383599 w 821596"/>
                  <a:gd name="connsiteY459" fmla="*/ 278734 h 822027"/>
                  <a:gd name="connsiteX460" fmla="*/ 385809 w 821596"/>
                  <a:gd name="connsiteY460" fmla="*/ 276083 h 822027"/>
                  <a:gd name="connsiteX461" fmla="*/ 713193 w 821596"/>
                  <a:gd name="connsiteY461" fmla="*/ 247140 h 822027"/>
                  <a:gd name="connsiteX462" fmla="*/ 715756 w 821596"/>
                  <a:gd name="connsiteY462" fmla="*/ 249394 h 822027"/>
                  <a:gd name="connsiteX463" fmla="*/ 718231 w 821596"/>
                  <a:gd name="connsiteY463" fmla="*/ 277055 h 822027"/>
                  <a:gd name="connsiteX464" fmla="*/ 688183 w 821596"/>
                  <a:gd name="connsiteY464" fmla="*/ 279707 h 822027"/>
                  <a:gd name="connsiteX465" fmla="*/ 685753 w 821596"/>
                  <a:gd name="connsiteY465" fmla="*/ 252089 h 822027"/>
                  <a:gd name="connsiteX466" fmla="*/ 688006 w 821596"/>
                  <a:gd name="connsiteY466" fmla="*/ 249394 h 822027"/>
                  <a:gd name="connsiteX467" fmla="*/ 773686 w 821596"/>
                  <a:gd name="connsiteY467" fmla="*/ 241572 h 822027"/>
                  <a:gd name="connsiteX468" fmla="*/ 776382 w 821596"/>
                  <a:gd name="connsiteY468" fmla="*/ 243826 h 822027"/>
                  <a:gd name="connsiteX469" fmla="*/ 783893 w 821596"/>
                  <a:gd name="connsiteY469" fmla="*/ 328932 h 822027"/>
                  <a:gd name="connsiteX470" fmla="*/ 781684 w 821596"/>
                  <a:gd name="connsiteY470" fmla="*/ 331582 h 822027"/>
                  <a:gd name="connsiteX471" fmla="*/ 753581 w 821596"/>
                  <a:gd name="connsiteY471" fmla="*/ 334057 h 822027"/>
                  <a:gd name="connsiteX472" fmla="*/ 750973 w 821596"/>
                  <a:gd name="connsiteY472" fmla="*/ 304584 h 822027"/>
                  <a:gd name="connsiteX473" fmla="*/ 721500 w 821596"/>
                  <a:gd name="connsiteY473" fmla="*/ 307191 h 822027"/>
                  <a:gd name="connsiteX474" fmla="*/ 718849 w 821596"/>
                  <a:gd name="connsiteY474" fmla="*/ 277144 h 822027"/>
                  <a:gd name="connsiteX475" fmla="*/ 748323 w 821596"/>
                  <a:gd name="connsiteY475" fmla="*/ 274536 h 822027"/>
                  <a:gd name="connsiteX476" fmla="*/ 745848 w 821596"/>
                  <a:gd name="connsiteY476" fmla="*/ 246478 h 822027"/>
                  <a:gd name="connsiteX477" fmla="*/ 748058 w 821596"/>
                  <a:gd name="connsiteY477" fmla="*/ 243826 h 822027"/>
                  <a:gd name="connsiteX478" fmla="*/ 344847 w 821596"/>
                  <a:gd name="connsiteY478" fmla="*/ 219036 h 822027"/>
                  <a:gd name="connsiteX479" fmla="*/ 347542 w 821596"/>
                  <a:gd name="connsiteY479" fmla="*/ 221246 h 822027"/>
                  <a:gd name="connsiteX480" fmla="*/ 355320 w 821596"/>
                  <a:gd name="connsiteY480" fmla="*/ 309003 h 822027"/>
                  <a:gd name="connsiteX481" fmla="*/ 355143 w 821596"/>
                  <a:gd name="connsiteY481" fmla="*/ 309223 h 822027"/>
                  <a:gd name="connsiteX482" fmla="*/ 327967 w 821596"/>
                  <a:gd name="connsiteY482" fmla="*/ 311653 h 822027"/>
                  <a:gd name="connsiteX483" fmla="*/ 324697 w 821596"/>
                  <a:gd name="connsiteY483" fmla="*/ 308914 h 822027"/>
                  <a:gd name="connsiteX484" fmla="*/ 317141 w 821596"/>
                  <a:gd name="connsiteY484" fmla="*/ 223942 h 822027"/>
                  <a:gd name="connsiteX485" fmla="*/ 319351 w 821596"/>
                  <a:gd name="connsiteY485" fmla="*/ 221290 h 822027"/>
                  <a:gd name="connsiteX486" fmla="*/ 525927 w 821596"/>
                  <a:gd name="connsiteY486" fmla="*/ 201007 h 822027"/>
                  <a:gd name="connsiteX487" fmla="*/ 529196 w 821596"/>
                  <a:gd name="connsiteY487" fmla="*/ 203747 h 822027"/>
                  <a:gd name="connsiteX488" fmla="*/ 531539 w 821596"/>
                  <a:gd name="connsiteY488" fmla="*/ 230083 h 822027"/>
                  <a:gd name="connsiteX489" fmla="*/ 529329 w 821596"/>
                  <a:gd name="connsiteY489" fmla="*/ 232734 h 822027"/>
                  <a:gd name="connsiteX490" fmla="*/ 501491 w 821596"/>
                  <a:gd name="connsiteY490" fmla="*/ 235209 h 822027"/>
                  <a:gd name="connsiteX491" fmla="*/ 504186 w 821596"/>
                  <a:gd name="connsiteY491" fmla="*/ 265654 h 822027"/>
                  <a:gd name="connsiteX492" fmla="*/ 531981 w 821596"/>
                  <a:gd name="connsiteY492" fmla="*/ 263180 h 822027"/>
                  <a:gd name="connsiteX493" fmla="*/ 534676 w 821596"/>
                  <a:gd name="connsiteY493" fmla="*/ 265434 h 822027"/>
                  <a:gd name="connsiteX494" fmla="*/ 537194 w 821596"/>
                  <a:gd name="connsiteY494" fmla="*/ 293581 h 822027"/>
                  <a:gd name="connsiteX495" fmla="*/ 596935 w 821596"/>
                  <a:gd name="connsiteY495" fmla="*/ 288278 h 822027"/>
                  <a:gd name="connsiteX496" fmla="*/ 594417 w 821596"/>
                  <a:gd name="connsiteY496" fmla="*/ 259910 h 822027"/>
                  <a:gd name="connsiteX497" fmla="*/ 596626 w 821596"/>
                  <a:gd name="connsiteY497" fmla="*/ 257259 h 822027"/>
                  <a:gd name="connsiteX498" fmla="*/ 622299 w 821596"/>
                  <a:gd name="connsiteY498" fmla="*/ 254961 h 822027"/>
                  <a:gd name="connsiteX499" fmla="*/ 624995 w 821596"/>
                  <a:gd name="connsiteY499" fmla="*/ 257214 h 822027"/>
                  <a:gd name="connsiteX500" fmla="*/ 629943 w 821596"/>
                  <a:gd name="connsiteY500" fmla="*/ 312846 h 822027"/>
                  <a:gd name="connsiteX501" fmla="*/ 627734 w 821596"/>
                  <a:gd name="connsiteY501" fmla="*/ 315498 h 822027"/>
                  <a:gd name="connsiteX502" fmla="*/ 600515 w 821596"/>
                  <a:gd name="connsiteY502" fmla="*/ 317929 h 822027"/>
                  <a:gd name="connsiteX503" fmla="*/ 603166 w 821596"/>
                  <a:gd name="connsiteY503" fmla="*/ 347932 h 822027"/>
                  <a:gd name="connsiteX504" fmla="*/ 631269 w 821596"/>
                  <a:gd name="connsiteY504" fmla="*/ 345457 h 822027"/>
                  <a:gd name="connsiteX505" fmla="*/ 633964 w 821596"/>
                  <a:gd name="connsiteY505" fmla="*/ 347710 h 822027"/>
                  <a:gd name="connsiteX506" fmla="*/ 636130 w 821596"/>
                  <a:gd name="connsiteY506" fmla="*/ 372235 h 822027"/>
                  <a:gd name="connsiteX507" fmla="*/ 633920 w 821596"/>
                  <a:gd name="connsiteY507" fmla="*/ 374886 h 822027"/>
                  <a:gd name="connsiteX508" fmla="*/ 605773 w 821596"/>
                  <a:gd name="connsiteY508" fmla="*/ 377405 h 822027"/>
                  <a:gd name="connsiteX509" fmla="*/ 608469 w 821596"/>
                  <a:gd name="connsiteY509" fmla="*/ 407761 h 822027"/>
                  <a:gd name="connsiteX510" fmla="*/ 636572 w 821596"/>
                  <a:gd name="connsiteY510" fmla="*/ 405287 h 822027"/>
                  <a:gd name="connsiteX511" fmla="*/ 639267 w 821596"/>
                  <a:gd name="connsiteY511" fmla="*/ 407541 h 822027"/>
                  <a:gd name="connsiteX512" fmla="*/ 641520 w 821596"/>
                  <a:gd name="connsiteY512" fmla="*/ 432816 h 822027"/>
                  <a:gd name="connsiteX513" fmla="*/ 639311 w 821596"/>
                  <a:gd name="connsiteY513" fmla="*/ 435467 h 822027"/>
                  <a:gd name="connsiteX514" fmla="*/ 583989 w 821596"/>
                  <a:gd name="connsiteY514" fmla="*/ 440372 h 822027"/>
                  <a:gd name="connsiteX515" fmla="*/ 580719 w 821596"/>
                  <a:gd name="connsiteY515" fmla="*/ 437632 h 822027"/>
                  <a:gd name="connsiteX516" fmla="*/ 578332 w 821596"/>
                  <a:gd name="connsiteY516" fmla="*/ 410943 h 822027"/>
                  <a:gd name="connsiteX517" fmla="*/ 578774 w 821596"/>
                  <a:gd name="connsiteY517" fmla="*/ 410413 h 822027"/>
                  <a:gd name="connsiteX518" fmla="*/ 547799 w 821596"/>
                  <a:gd name="connsiteY518" fmla="*/ 413152 h 822027"/>
                  <a:gd name="connsiteX519" fmla="*/ 552439 w 821596"/>
                  <a:gd name="connsiteY519" fmla="*/ 465382 h 822027"/>
                  <a:gd name="connsiteX520" fmla="*/ 544618 w 821596"/>
                  <a:gd name="connsiteY520" fmla="*/ 474706 h 822027"/>
                  <a:gd name="connsiteX521" fmla="*/ 495349 w 821596"/>
                  <a:gd name="connsiteY521" fmla="*/ 479080 h 822027"/>
                  <a:gd name="connsiteX522" fmla="*/ 492079 w 821596"/>
                  <a:gd name="connsiteY522" fmla="*/ 476340 h 822027"/>
                  <a:gd name="connsiteX523" fmla="*/ 484302 w 821596"/>
                  <a:gd name="connsiteY523" fmla="*/ 388938 h 822027"/>
                  <a:gd name="connsiteX524" fmla="*/ 456375 w 821596"/>
                  <a:gd name="connsiteY524" fmla="*/ 391412 h 822027"/>
                  <a:gd name="connsiteX525" fmla="*/ 453106 w 821596"/>
                  <a:gd name="connsiteY525" fmla="*/ 388673 h 822027"/>
                  <a:gd name="connsiteX526" fmla="*/ 448289 w 821596"/>
                  <a:gd name="connsiteY526" fmla="*/ 333968 h 822027"/>
                  <a:gd name="connsiteX527" fmla="*/ 450499 w 821596"/>
                  <a:gd name="connsiteY527" fmla="*/ 331317 h 822027"/>
                  <a:gd name="connsiteX528" fmla="*/ 478999 w 821596"/>
                  <a:gd name="connsiteY528" fmla="*/ 328799 h 822027"/>
                  <a:gd name="connsiteX529" fmla="*/ 475377 w 821596"/>
                  <a:gd name="connsiteY529" fmla="*/ 288190 h 822027"/>
                  <a:gd name="connsiteX530" fmla="*/ 473829 w 821596"/>
                  <a:gd name="connsiteY530" fmla="*/ 270824 h 822027"/>
                  <a:gd name="connsiteX531" fmla="*/ 470825 w 821596"/>
                  <a:gd name="connsiteY531" fmla="*/ 237021 h 822027"/>
                  <a:gd name="connsiteX532" fmla="*/ 501093 w 821596"/>
                  <a:gd name="connsiteY532" fmla="*/ 234325 h 822027"/>
                  <a:gd name="connsiteX533" fmla="*/ 498574 w 821596"/>
                  <a:gd name="connsiteY533" fmla="*/ 205868 h 822027"/>
                  <a:gd name="connsiteX534" fmla="*/ 500784 w 821596"/>
                  <a:gd name="connsiteY534" fmla="*/ 203217 h 822027"/>
                  <a:gd name="connsiteX535" fmla="*/ 282233 w 821596"/>
                  <a:gd name="connsiteY535" fmla="*/ 193586 h 822027"/>
                  <a:gd name="connsiteX536" fmla="*/ 284928 w 821596"/>
                  <a:gd name="connsiteY536" fmla="*/ 195795 h 822027"/>
                  <a:gd name="connsiteX537" fmla="*/ 289833 w 821596"/>
                  <a:gd name="connsiteY537" fmla="*/ 251074 h 822027"/>
                  <a:gd name="connsiteX538" fmla="*/ 287623 w 821596"/>
                  <a:gd name="connsiteY538" fmla="*/ 253724 h 822027"/>
                  <a:gd name="connsiteX539" fmla="*/ 262349 w 821596"/>
                  <a:gd name="connsiteY539" fmla="*/ 255978 h 822027"/>
                  <a:gd name="connsiteX540" fmla="*/ 259079 w 821596"/>
                  <a:gd name="connsiteY540" fmla="*/ 253238 h 822027"/>
                  <a:gd name="connsiteX541" fmla="*/ 254218 w 821596"/>
                  <a:gd name="connsiteY541" fmla="*/ 198534 h 822027"/>
                  <a:gd name="connsiteX542" fmla="*/ 256428 w 821596"/>
                  <a:gd name="connsiteY542" fmla="*/ 195883 h 822027"/>
                  <a:gd name="connsiteX543" fmla="*/ 461015 w 821596"/>
                  <a:gd name="connsiteY543" fmla="*/ 146481 h 822027"/>
                  <a:gd name="connsiteX544" fmla="*/ 462738 w 821596"/>
                  <a:gd name="connsiteY544" fmla="*/ 147894 h 822027"/>
                  <a:gd name="connsiteX545" fmla="*/ 470648 w 821596"/>
                  <a:gd name="connsiteY545" fmla="*/ 237065 h 822027"/>
                  <a:gd name="connsiteX546" fmla="*/ 442324 w 821596"/>
                  <a:gd name="connsiteY546" fmla="*/ 239583 h 822027"/>
                  <a:gd name="connsiteX547" fmla="*/ 440600 w 821596"/>
                  <a:gd name="connsiteY547" fmla="*/ 238169 h 822027"/>
                  <a:gd name="connsiteX548" fmla="*/ 432780 w 821596"/>
                  <a:gd name="connsiteY548" fmla="*/ 150192 h 822027"/>
                  <a:gd name="connsiteX549" fmla="*/ 433839 w 821596"/>
                  <a:gd name="connsiteY549" fmla="*/ 148911 h 822027"/>
                  <a:gd name="connsiteX550" fmla="*/ 151880 w 821596"/>
                  <a:gd name="connsiteY550" fmla="*/ 114136 h 822027"/>
                  <a:gd name="connsiteX551" fmla="*/ 154576 w 821596"/>
                  <a:gd name="connsiteY551" fmla="*/ 116345 h 822027"/>
                  <a:gd name="connsiteX552" fmla="*/ 162176 w 821596"/>
                  <a:gd name="connsiteY552" fmla="*/ 202245 h 822027"/>
                  <a:gd name="connsiteX553" fmla="*/ 160055 w 821596"/>
                  <a:gd name="connsiteY553" fmla="*/ 204720 h 822027"/>
                  <a:gd name="connsiteX554" fmla="*/ 116972 w 821596"/>
                  <a:gd name="connsiteY554" fmla="*/ 208520 h 822027"/>
                  <a:gd name="connsiteX555" fmla="*/ 74685 w 821596"/>
                  <a:gd name="connsiteY555" fmla="*/ 212320 h 822027"/>
                  <a:gd name="connsiteX556" fmla="*/ 71548 w 821596"/>
                  <a:gd name="connsiteY556" fmla="*/ 209758 h 822027"/>
                  <a:gd name="connsiteX557" fmla="*/ 63992 w 821596"/>
                  <a:gd name="connsiteY557" fmla="*/ 124387 h 822027"/>
                  <a:gd name="connsiteX558" fmla="*/ 66245 w 821596"/>
                  <a:gd name="connsiteY558" fmla="*/ 121735 h 822027"/>
                  <a:gd name="connsiteX559" fmla="*/ 151880 w 821596"/>
                  <a:gd name="connsiteY559" fmla="*/ 114136 h 822027"/>
                  <a:gd name="connsiteX560" fmla="*/ 424074 w 821596"/>
                  <a:gd name="connsiteY560" fmla="*/ 88639 h 822027"/>
                  <a:gd name="connsiteX561" fmla="*/ 426769 w 821596"/>
                  <a:gd name="connsiteY561" fmla="*/ 90893 h 822027"/>
                  <a:gd name="connsiteX562" fmla="*/ 431984 w 821596"/>
                  <a:gd name="connsiteY562" fmla="*/ 149574 h 822027"/>
                  <a:gd name="connsiteX563" fmla="*/ 403350 w 821596"/>
                  <a:gd name="connsiteY563" fmla="*/ 152137 h 822027"/>
                  <a:gd name="connsiteX564" fmla="*/ 411216 w 821596"/>
                  <a:gd name="connsiteY564" fmla="*/ 240777 h 822027"/>
                  <a:gd name="connsiteX565" fmla="*/ 409802 w 821596"/>
                  <a:gd name="connsiteY565" fmla="*/ 242456 h 822027"/>
                  <a:gd name="connsiteX566" fmla="*/ 383024 w 821596"/>
                  <a:gd name="connsiteY566" fmla="*/ 244842 h 822027"/>
                  <a:gd name="connsiteX567" fmla="*/ 381301 w 821596"/>
                  <a:gd name="connsiteY567" fmla="*/ 243385 h 822027"/>
                  <a:gd name="connsiteX568" fmla="*/ 378694 w 821596"/>
                  <a:gd name="connsiteY568" fmla="*/ 214088 h 822027"/>
                  <a:gd name="connsiteX569" fmla="*/ 347365 w 821596"/>
                  <a:gd name="connsiteY569" fmla="*/ 216872 h 822027"/>
                  <a:gd name="connsiteX570" fmla="*/ 345686 w 821596"/>
                  <a:gd name="connsiteY570" fmla="*/ 215458 h 822027"/>
                  <a:gd name="connsiteX571" fmla="*/ 343255 w 821596"/>
                  <a:gd name="connsiteY571" fmla="*/ 187973 h 822027"/>
                  <a:gd name="connsiteX572" fmla="*/ 344670 w 821596"/>
                  <a:gd name="connsiteY572" fmla="*/ 186250 h 822027"/>
                  <a:gd name="connsiteX573" fmla="*/ 375955 w 821596"/>
                  <a:gd name="connsiteY573" fmla="*/ 183466 h 822027"/>
                  <a:gd name="connsiteX574" fmla="*/ 373392 w 821596"/>
                  <a:gd name="connsiteY574" fmla="*/ 154744 h 822027"/>
                  <a:gd name="connsiteX575" fmla="*/ 344626 w 821596"/>
                  <a:gd name="connsiteY575" fmla="*/ 157307 h 822027"/>
                  <a:gd name="connsiteX576" fmla="*/ 341356 w 821596"/>
                  <a:gd name="connsiteY576" fmla="*/ 154567 h 822027"/>
                  <a:gd name="connsiteX577" fmla="*/ 336186 w 821596"/>
                  <a:gd name="connsiteY577" fmla="*/ 96417 h 822027"/>
                  <a:gd name="connsiteX578" fmla="*/ 178967 w 821596"/>
                  <a:gd name="connsiteY578" fmla="*/ 80952 h 822027"/>
                  <a:gd name="connsiteX579" fmla="*/ 33369 w 821596"/>
                  <a:gd name="connsiteY579" fmla="*/ 93899 h 822027"/>
                  <a:gd name="connsiteX580" fmla="*/ 30850 w 821596"/>
                  <a:gd name="connsiteY580" fmla="*/ 97124 h 822027"/>
                  <a:gd name="connsiteX581" fmla="*/ 43753 w 821596"/>
                  <a:gd name="connsiteY581" fmla="*/ 242766 h 822027"/>
                  <a:gd name="connsiteX582" fmla="*/ 46979 w 821596"/>
                  <a:gd name="connsiteY582" fmla="*/ 245506 h 822027"/>
                  <a:gd name="connsiteX583" fmla="*/ 192577 w 821596"/>
                  <a:gd name="connsiteY583" fmla="*/ 232559 h 822027"/>
                  <a:gd name="connsiteX584" fmla="*/ 195361 w 821596"/>
                  <a:gd name="connsiteY584" fmla="*/ 229377 h 822027"/>
                  <a:gd name="connsiteX585" fmla="*/ 188865 w 821596"/>
                  <a:gd name="connsiteY585" fmla="*/ 156689 h 822027"/>
                  <a:gd name="connsiteX586" fmla="*/ 182458 w 821596"/>
                  <a:gd name="connsiteY586" fmla="*/ 84000 h 822027"/>
                  <a:gd name="connsiteX587" fmla="*/ 178967 w 821596"/>
                  <a:gd name="connsiteY587" fmla="*/ 80952 h 822027"/>
                  <a:gd name="connsiteX588" fmla="*/ 695518 w 821596"/>
                  <a:gd name="connsiteY588" fmla="*/ 65883 h 822027"/>
                  <a:gd name="connsiteX589" fmla="*/ 698213 w 821596"/>
                  <a:gd name="connsiteY589" fmla="*/ 68092 h 822027"/>
                  <a:gd name="connsiteX590" fmla="*/ 705813 w 821596"/>
                  <a:gd name="connsiteY590" fmla="*/ 153992 h 822027"/>
                  <a:gd name="connsiteX591" fmla="*/ 703692 w 821596"/>
                  <a:gd name="connsiteY591" fmla="*/ 156467 h 822027"/>
                  <a:gd name="connsiteX592" fmla="*/ 660609 w 821596"/>
                  <a:gd name="connsiteY592" fmla="*/ 160267 h 822027"/>
                  <a:gd name="connsiteX593" fmla="*/ 618322 w 821596"/>
                  <a:gd name="connsiteY593" fmla="*/ 164067 h 822027"/>
                  <a:gd name="connsiteX594" fmla="*/ 615185 w 821596"/>
                  <a:gd name="connsiteY594" fmla="*/ 161505 h 822027"/>
                  <a:gd name="connsiteX595" fmla="*/ 607629 w 821596"/>
                  <a:gd name="connsiteY595" fmla="*/ 76134 h 822027"/>
                  <a:gd name="connsiteX596" fmla="*/ 609882 w 821596"/>
                  <a:gd name="connsiteY596" fmla="*/ 73482 h 822027"/>
                  <a:gd name="connsiteX597" fmla="*/ 695518 w 821596"/>
                  <a:gd name="connsiteY597" fmla="*/ 65883 h 822027"/>
                  <a:gd name="connsiteX598" fmla="*/ 515897 w 821596"/>
                  <a:gd name="connsiteY598" fmla="*/ 51964 h 822027"/>
                  <a:gd name="connsiteX599" fmla="*/ 517620 w 821596"/>
                  <a:gd name="connsiteY599" fmla="*/ 53377 h 822027"/>
                  <a:gd name="connsiteX600" fmla="*/ 522570 w 821596"/>
                  <a:gd name="connsiteY600" fmla="*/ 109185 h 822027"/>
                  <a:gd name="connsiteX601" fmla="*/ 521155 w 821596"/>
                  <a:gd name="connsiteY601" fmla="*/ 110865 h 822027"/>
                  <a:gd name="connsiteX602" fmla="*/ 499106 w 821596"/>
                  <a:gd name="connsiteY602" fmla="*/ 112809 h 822027"/>
                  <a:gd name="connsiteX603" fmla="*/ 494378 w 821596"/>
                  <a:gd name="connsiteY603" fmla="*/ 113251 h 822027"/>
                  <a:gd name="connsiteX604" fmla="*/ 461458 w 821596"/>
                  <a:gd name="connsiteY604" fmla="*/ 116168 h 822027"/>
                  <a:gd name="connsiteX605" fmla="*/ 459779 w 821596"/>
                  <a:gd name="connsiteY605" fmla="*/ 114798 h 822027"/>
                  <a:gd name="connsiteX606" fmla="*/ 457349 w 821596"/>
                  <a:gd name="connsiteY606" fmla="*/ 87313 h 822027"/>
                  <a:gd name="connsiteX607" fmla="*/ 458762 w 821596"/>
                  <a:gd name="connsiteY607" fmla="*/ 85589 h 822027"/>
                  <a:gd name="connsiteX608" fmla="*/ 490047 w 821596"/>
                  <a:gd name="connsiteY608" fmla="*/ 82806 h 822027"/>
                  <a:gd name="connsiteX609" fmla="*/ 487661 w 821596"/>
                  <a:gd name="connsiteY609" fmla="*/ 56028 h 822027"/>
                  <a:gd name="connsiteX610" fmla="*/ 489075 w 821596"/>
                  <a:gd name="connsiteY610" fmla="*/ 54349 h 822027"/>
                  <a:gd name="connsiteX611" fmla="*/ 209854 w 821596"/>
                  <a:gd name="connsiteY611" fmla="*/ 48253 h 822027"/>
                  <a:gd name="connsiteX612" fmla="*/ 211400 w 821596"/>
                  <a:gd name="connsiteY612" fmla="*/ 49534 h 822027"/>
                  <a:gd name="connsiteX613" fmla="*/ 229915 w 821596"/>
                  <a:gd name="connsiteY613" fmla="*/ 258099 h 822027"/>
                  <a:gd name="connsiteX614" fmla="*/ 228634 w 821596"/>
                  <a:gd name="connsiteY614" fmla="*/ 259646 h 822027"/>
                  <a:gd name="connsiteX615" fmla="*/ 20069 w 821596"/>
                  <a:gd name="connsiteY615" fmla="*/ 278160 h 822027"/>
                  <a:gd name="connsiteX616" fmla="*/ 18523 w 821596"/>
                  <a:gd name="connsiteY616" fmla="*/ 276879 h 822027"/>
                  <a:gd name="connsiteX617" fmla="*/ 8 w 821596"/>
                  <a:gd name="connsiteY617" fmla="*/ 68314 h 822027"/>
                  <a:gd name="connsiteX618" fmla="*/ 1289 w 821596"/>
                  <a:gd name="connsiteY618" fmla="*/ 66768 h 822027"/>
                  <a:gd name="connsiteX619" fmla="*/ 328453 w 821596"/>
                  <a:gd name="connsiteY619" fmla="*/ 37779 h 822027"/>
                  <a:gd name="connsiteX620" fmla="*/ 331149 w 821596"/>
                  <a:gd name="connsiteY620" fmla="*/ 40033 h 822027"/>
                  <a:gd name="connsiteX621" fmla="*/ 336142 w 821596"/>
                  <a:gd name="connsiteY621" fmla="*/ 96151 h 822027"/>
                  <a:gd name="connsiteX622" fmla="*/ 306139 w 821596"/>
                  <a:gd name="connsiteY622" fmla="*/ 98802 h 822027"/>
                  <a:gd name="connsiteX623" fmla="*/ 311486 w 821596"/>
                  <a:gd name="connsiteY623" fmla="*/ 159074 h 822027"/>
                  <a:gd name="connsiteX624" fmla="*/ 310071 w 821596"/>
                  <a:gd name="connsiteY624" fmla="*/ 160753 h 822027"/>
                  <a:gd name="connsiteX625" fmla="*/ 283294 w 821596"/>
                  <a:gd name="connsiteY625" fmla="*/ 163139 h 822027"/>
                  <a:gd name="connsiteX626" fmla="*/ 281570 w 821596"/>
                  <a:gd name="connsiteY626" fmla="*/ 161681 h 822027"/>
                  <a:gd name="connsiteX627" fmla="*/ 278963 w 821596"/>
                  <a:gd name="connsiteY627" fmla="*/ 132385 h 822027"/>
                  <a:gd name="connsiteX628" fmla="*/ 249932 w 821596"/>
                  <a:gd name="connsiteY628" fmla="*/ 134947 h 822027"/>
                  <a:gd name="connsiteX629" fmla="*/ 248253 w 821596"/>
                  <a:gd name="connsiteY629" fmla="*/ 133622 h 822027"/>
                  <a:gd name="connsiteX630" fmla="*/ 245823 w 821596"/>
                  <a:gd name="connsiteY630" fmla="*/ 106138 h 822027"/>
                  <a:gd name="connsiteX631" fmla="*/ 247237 w 821596"/>
                  <a:gd name="connsiteY631" fmla="*/ 104414 h 822027"/>
                  <a:gd name="connsiteX632" fmla="*/ 276223 w 821596"/>
                  <a:gd name="connsiteY632" fmla="*/ 101851 h 822027"/>
                  <a:gd name="connsiteX633" fmla="*/ 273705 w 821596"/>
                  <a:gd name="connsiteY633" fmla="*/ 73527 h 822027"/>
                  <a:gd name="connsiteX634" fmla="*/ 244674 w 821596"/>
                  <a:gd name="connsiteY634" fmla="*/ 76090 h 822027"/>
                  <a:gd name="connsiteX635" fmla="*/ 242995 w 821596"/>
                  <a:gd name="connsiteY635" fmla="*/ 74676 h 822027"/>
                  <a:gd name="connsiteX636" fmla="*/ 240565 w 821596"/>
                  <a:gd name="connsiteY636" fmla="*/ 47191 h 822027"/>
                  <a:gd name="connsiteX637" fmla="*/ 241978 w 821596"/>
                  <a:gd name="connsiteY637" fmla="*/ 45468 h 822027"/>
                  <a:gd name="connsiteX638" fmla="*/ 290629 w 821596"/>
                  <a:gd name="connsiteY638" fmla="*/ 41138 h 822027"/>
                  <a:gd name="connsiteX639" fmla="*/ 304283 w 821596"/>
                  <a:gd name="connsiteY639" fmla="*/ 39945 h 822027"/>
                  <a:gd name="connsiteX640" fmla="*/ 722561 w 821596"/>
                  <a:gd name="connsiteY640" fmla="*/ 32698 h 822027"/>
                  <a:gd name="connsiteX641" fmla="*/ 576963 w 821596"/>
                  <a:gd name="connsiteY641" fmla="*/ 45646 h 822027"/>
                  <a:gd name="connsiteX642" fmla="*/ 574445 w 821596"/>
                  <a:gd name="connsiteY642" fmla="*/ 48871 h 822027"/>
                  <a:gd name="connsiteX643" fmla="*/ 587348 w 821596"/>
                  <a:gd name="connsiteY643" fmla="*/ 194513 h 822027"/>
                  <a:gd name="connsiteX644" fmla="*/ 590573 w 821596"/>
                  <a:gd name="connsiteY644" fmla="*/ 197253 h 822027"/>
                  <a:gd name="connsiteX645" fmla="*/ 736171 w 821596"/>
                  <a:gd name="connsiteY645" fmla="*/ 184306 h 822027"/>
                  <a:gd name="connsiteX646" fmla="*/ 738955 w 821596"/>
                  <a:gd name="connsiteY646" fmla="*/ 181124 h 822027"/>
                  <a:gd name="connsiteX647" fmla="*/ 732460 w 821596"/>
                  <a:gd name="connsiteY647" fmla="*/ 108436 h 822027"/>
                  <a:gd name="connsiteX648" fmla="*/ 726052 w 821596"/>
                  <a:gd name="connsiteY648" fmla="*/ 35748 h 822027"/>
                  <a:gd name="connsiteX649" fmla="*/ 722561 w 821596"/>
                  <a:gd name="connsiteY649" fmla="*/ 32698 h 822027"/>
                  <a:gd name="connsiteX650" fmla="*/ 388901 w 821596"/>
                  <a:gd name="connsiteY650" fmla="*/ 31505 h 822027"/>
                  <a:gd name="connsiteX651" fmla="*/ 392746 w 821596"/>
                  <a:gd name="connsiteY651" fmla="*/ 34731 h 822027"/>
                  <a:gd name="connsiteX652" fmla="*/ 394866 w 821596"/>
                  <a:gd name="connsiteY652" fmla="*/ 58592 h 822027"/>
                  <a:gd name="connsiteX653" fmla="*/ 391951 w 821596"/>
                  <a:gd name="connsiteY653" fmla="*/ 62083 h 822027"/>
                  <a:gd name="connsiteX654" fmla="*/ 368090 w 821596"/>
                  <a:gd name="connsiteY654" fmla="*/ 64203 h 822027"/>
                  <a:gd name="connsiteX655" fmla="*/ 364246 w 821596"/>
                  <a:gd name="connsiteY655" fmla="*/ 60978 h 822027"/>
                  <a:gd name="connsiteX656" fmla="*/ 362168 w 821596"/>
                  <a:gd name="connsiteY656" fmla="*/ 37470 h 822027"/>
                  <a:gd name="connsiteX657" fmla="*/ 365395 w 821596"/>
                  <a:gd name="connsiteY657" fmla="*/ 33582 h 822027"/>
                  <a:gd name="connsiteX658" fmla="*/ 753493 w 821596"/>
                  <a:gd name="connsiteY658" fmla="*/ 0 h 822027"/>
                  <a:gd name="connsiteX659" fmla="*/ 754155 w 821596"/>
                  <a:gd name="connsiteY659" fmla="*/ 132 h 822027"/>
                  <a:gd name="connsiteX660" fmla="*/ 754862 w 821596"/>
                  <a:gd name="connsiteY660" fmla="*/ 707 h 822027"/>
                  <a:gd name="connsiteX661" fmla="*/ 754862 w 821596"/>
                  <a:gd name="connsiteY661" fmla="*/ 751 h 822027"/>
                  <a:gd name="connsiteX662" fmla="*/ 755039 w 821596"/>
                  <a:gd name="connsiteY662" fmla="*/ 1326 h 822027"/>
                  <a:gd name="connsiteX663" fmla="*/ 773553 w 821596"/>
                  <a:gd name="connsiteY663" fmla="*/ 209891 h 822027"/>
                  <a:gd name="connsiteX664" fmla="*/ 772272 w 821596"/>
                  <a:gd name="connsiteY664" fmla="*/ 211437 h 822027"/>
                  <a:gd name="connsiteX665" fmla="*/ 563707 w 821596"/>
                  <a:gd name="connsiteY665" fmla="*/ 229951 h 822027"/>
                  <a:gd name="connsiteX666" fmla="*/ 562558 w 821596"/>
                  <a:gd name="connsiteY666" fmla="*/ 229510 h 822027"/>
                  <a:gd name="connsiteX667" fmla="*/ 562514 w 821596"/>
                  <a:gd name="connsiteY667" fmla="*/ 229421 h 822027"/>
                  <a:gd name="connsiteX668" fmla="*/ 562161 w 821596"/>
                  <a:gd name="connsiteY668" fmla="*/ 228626 h 822027"/>
                  <a:gd name="connsiteX669" fmla="*/ 543646 w 821596"/>
                  <a:gd name="connsiteY669" fmla="*/ 20061 h 822027"/>
                  <a:gd name="connsiteX670" fmla="*/ 544927 w 821596"/>
                  <a:gd name="connsiteY670" fmla="*/ 18515 h 82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  <a:cxn ang="0">
                    <a:pos x="connsiteX470" y="connsiteY470"/>
                  </a:cxn>
                  <a:cxn ang="0">
                    <a:pos x="connsiteX471" y="connsiteY471"/>
                  </a:cxn>
                  <a:cxn ang="0">
                    <a:pos x="connsiteX472" y="connsiteY472"/>
                  </a:cxn>
                  <a:cxn ang="0">
                    <a:pos x="connsiteX473" y="connsiteY473"/>
                  </a:cxn>
                  <a:cxn ang="0">
                    <a:pos x="connsiteX474" y="connsiteY474"/>
                  </a:cxn>
                  <a:cxn ang="0">
                    <a:pos x="connsiteX475" y="connsiteY475"/>
                  </a:cxn>
                  <a:cxn ang="0">
                    <a:pos x="connsiteX476" y="connsiteY476"/>
                  </a:cxn>
                  <a:cxn ang="0">
                    <a:pos x="connsiteX477" y="connsiteY477"/>
                  </a:cxn>
                  <a:cxn ang="0">
                    <a:pos x="connsiteX478" y="connsiteY478"/>
                  </a:cxn>
                  <a:cxn ang="0">
                    <a:pos x="connsiteX479" y="connsiteY479"/>
                  </a:cxn>
                  <a:cxn ang="0">
                    <a:pos x="connsiteX480" y="connsiteY480"/>
                  </a:cxn>
                  <a:cxn ang="0">
                    <a:pos x="connsiteX481" y="connsiteY481"/>
                  </a:cxn>
                  <a:cxn ang="0">
                    <a:pos x="connsiteX482" y="connsiteY482"/>
                  </a:cxn>
                  <a:cxn ang="0">
                    <a:pos x="connsiteX483" y="connsiteY483"/>
                  </a:cxn>
                  <a:cxn ang="0">
                    <a:pos x="connsiteX484" y="connsiteY484"/>
                  </a:cxn>
                  <a:cxn ang="0">
                    <a:pos x="connsiteX485" y="connsiteY485"/>
                  </a:cxn>
                  <a:cxn ang="0">
                    <a:pos x="connsiteX486" y="connsiteY486"/>
                  </a:cxn>
                  <a:cxn ang="0">
                    <a:pos x="connsiteX487" y="connsiteY487"/>
                  </a:cxn>
                  <a:cxn ang="0">
                    <a:pos x="connsiteX488" y="connsiteY488"/>
                  </a:cxn>
                  <a:cxn ang="0">
                    <a:pos x="connsiteX489" y="connsiteY489"/>
                  </a:cxn>
                  <a:cxn ang="0">
                    <a:pos x="connsiteX490" y="connsiteY490"/>
                  </a:cxn>
                  <a:cxn ang="0">
                    <a:pos x="connsiteX491" y="connsiteY491"/>
                  </a:cxn>
                  <a:cxn ang="0">
                    <a:pos x="connsiteX492" y="connsiteY492"/>
                  </a:cxn>
                  <a:cxn ang="0">
                    <a:pos x="connsiteX493" y="connsiteY493"/>
                  </a:cxn>
                  <a:cxn ang="0">
                    <a:pos x="connsiteX494" y="connsiteY494"/>
                  </a:cxn>
                  <a:cxn ang="0">
                    <a:pos x="connsiteX495" y="connsiteY495"/>
                  </a:cxn>
                  <a:cxn ang="0">
                    <a:pos x="connsiteX496" y="connsiteY496"/>
                  </a:cxn>
                  <a:cxn ang="0">
                    <a:pos x="connsiteX497" y="connsiteY497"/>
                  </a:cxn>
                  <a:cxn ang="0">
                    <a:pos x="connsiteX498" y="connsiteY498"/>
                  </a:cxn>
                  <a:cxn ang="0">
                    <a:pos x="connsiteX499" y="connsiteY499"/>
                  </a:cxn>
                  <a:cxn ang="0">
                    <a:pos x="connsiteX500" y="connsiteY500"/>
                  </a:cxn>
                  <a:cxn ang="0">
                    <a:pos x="connsiteX501" y="connsiteY501"/>
                  </a:cxn>
                  <a:cxn ang="0">
                    <a:pos x="connsiteX502" y="connsiteY502"/>
                  </a:cxn>
                  <a:cxn ang="0">
                    <a:pos x="connsiteX503" y="connsiteY503"/>
                  </a:cxn>
                  <a:cxn ang="0">
                    <a:pos x="connsiteX504" y="connsiteY504"/>
                  </a:cxn>
                  <a:cxn ang="0">
                    <a:pos x="connsiteX505" y="connsiteY505"/>
                  </a:cxn>
                  <a:cxn ang="0">
                    <a:pos x="connsiteX506" y="connsiteY506"/>
                  </a:cxn>
                  <a:cxn ang="0">
                    <a:pos x="connsiteX507" y="connsiteY507"/>
                  </a:cxn>
                  <a:cxn ang="0">
                    <a:pos x="connsiteX508" y="connsiteY508"/>
                  </a:cxn>
                  <a:cxn ang="0">
                    <a:pos x="connsiteX509" y="connsiteY509"/>
                  </a:cxn>
                  <a:cxn ang="0">
                    <a:pos x="connsiteX510" y="connsiteY510"/>
                  </a:cxn>
                  <a:cxn ang="0">
                    <a:pos x="connsiteX511" y="connsiteY511"/>
                  </a:cxn>
                  <a:cxn ang="0">
                    <a:pos x="connsiteX512" y="connsiteY512"/>
                  </a:cxn>
                  <a:cxn ang="0">
                    <a:pos x="connsiteX513" y="connsiteY513"/>
                  </a:cxn>
                  <a:cxn ang="0">
                    <a:pos x="connsiteX514" y="connsiteY514"/>
                  </a:cxn>
                  <a:cxn ang="0">
                    <a:pos x="connsiteX515" y="connsiteY515"/>
                  </a:cxn>
                  <a:cxn ang="0">
                    <a:pos x="connsiteX516" y="connsiteY516"/>
                  </a:cxn>
                  <a:cxn ang="0">
                    <a:pos x="connsiteX517" y="connsiteY517"/>
                  </a:cxn>
                  <a:cxn ang="0">
                    <a:pos x="connsiteX518" y="connsiteY518"/>
                  </a:cxn>
                  <a:cxn ang="0">
                    <a:pos x="connsiteX519" y="connsiteY519"/>
                  </a:cxn>
                  <a:cxn ang="0">
                    <a:pos x="connsiteX520" y="connsiteY520"/>
                  </a:cxn>
                  <a:cxn ang="0">
                    <a:pos x="connsiteX521" y="connsiteY521"/>
                  </a:cxn>
                  <a:cxn ang="0">
                    <a:pos x="connsiteX522" y="connsiteY522"/>
                  </a:cxn>
                  <a:cxn ang="0">
                    <a:pos x="connsiteX523" y="connsiteY523"/>
                  </a:cxn>
                  <a:cxn ang="0">
                    <a:pos x="connsiteX524" y="connsiteY524"/>
                  </a:cxn>
                  <a:cxn ang="0">
                    <a:pos x="connsiteX525" y="connsiteY525"/>
                  </a:cxn>
                  <a:cxn ang="0">
                    <a:pos x="connsiteX526" y="connsiteY526"/>
                  </a:cxn>
                  <a:cxn ang="0">
                    <a:pos x="connsiteX527" y="connsiteY527"/>
                  </a:cxn>
                  <a:cxn ang="0">
                    <a:pos x="connsiteX528" y="connsiteY528"/>
                  </a:cxn>
                  <a:cxn ang="0">
                    <a:pos x="connsiteX529" y="connsiteY529"/>
                  </a:cxn>
                  <a:cxn ang="0">
                    <a:pos x="connsiteX530" y="connsiteY530"/>
                  </a:cxn>
                  <a:cxn ang="0">
                    <a:pos x="connsiteX531" y="connsiteY531"/>
                  </a:cxn>
                  <a:cxn ang="0">
                    <a:pos x="connsiteX532" y="connsiteY532"/>
                  </a:cxn>
                  <a:cxn ang="0">
                    <a:pos x="connsiteX533" y="connsiteY533"/>
                  </a:cxn>
                  <a:cxn ang="0">
                    <a:pos x="connsiteX534" y="connsiteY534"/>
                  </a:cxn>
                  <a:cxn ang="0">
                    <a:pos x="connsiteX535" y="connsiteY535"/>
                  </a:cxn>
                  <a:cxn ang="0">
                    <a:pos x="connsiteX536" y="connsiteY536"/>
                  </a:cxn>
                  <a:cxn ang="0">
                    <a:pos x="connsiteX537" y="connsiteY537"/>
                  </a:cxn>
                  <a:cxn ang="0">
                    <a:pos x="connsiteX538" y="connsiteY538"/>
                  </a:cxn>
                  <a:cxn ang="0">
                    <a:pos x="connsiteX539" y="connsiteY539"/>
                  </a:cxn>
                  <a:cxn ang="0">
                    <a:pos x="connsiteX540" y="connsiteY540"/>
                  </a:cxn>
                  <a:cxn ang="0">
                    <a:pos x="connsiteX541" y="connsiteY541"/>
                  </a:cxn>
                  <a:cxn ang="0">
                    <a:pos x="connsiteX542" y="connsiteY542"/>
                  </a:cxn>
                  <a:cxn ang="0">
                    <a:pos x="connsiteX543" y="connsiteY543"/>
                  </a:cxn>
                  <a:cxn ang="0">
                    <a:pos x="connsiteX544" y="connsiteY544"/>
                  </a:cxn>
                  <a:cxn ang="0">
                    <a:pos x="connsiteX545" y="connsiteY545"/>
                  </a:cxn>
                  <a:cxn ang="0">
                    <a:pos x="connsiteX546" y="connsiteY546"/>
                  </a:cxn>
                  <a:cxn ang="0">
                    <a:pos x="connsiteX547" y="connsiteY547"/>
                  </a:cxn>
                  <a:cxn ang="0">
                    <a:pos x="connsiteX548" y="connsiteY548"/>
                  </a:cxn>
                  <a:cxn ang="0">
                    <a:pos x="connsiteX549" y="connsiteY549"/>
                  </a:cxn>
                  <a:cxn ang="0">
                    <a:pos x="connsiteX550" y="connsiteY550"/>
                  </a:cxn>
                  <a:cxn ang="0">
                    <a:pos x="connsiteX551" y="connsiteY551"/>
                  </a:cxn>
                  <a:cxn ang="0">
                    <a:pos x="connsiteX552" y="connsiteY552"/>
                  </a:cxn>
                  <a:cxn ang="0">
                    <a:pos x="connsiteX553" y="connsiteY553"/>
                  </a:cxn>
                  <a:cxn ang="0">
                    <a:pos x="connsiteX554" y="connsiteY554"/>
                  </a:cxn>
                  <a:cxn ang="0">
                    <a:pos x="connsiteX555" y="connsiteY555"/>
                  </a:cxn>
                  <a:cxn ang="0">
                    <a:pos x="connsiteX556" y="connsiteY556"/>
                  </a:cxn>
                  <a:cxn ang="0">
                    <a:pos x="connsiteX557" y="connsiteY557"/>
                  </a:cxn>
                  <a:cxn ang="0">
                    <a:pos x="connsiteX558" y="connsiteY558"/>
                  </a:cxn>
                  <a:cxn ang="0">
                    <a:pos x="connsiteX559" y="connsiteY559"/>
                  </a:cxn>
                  <a:cxn ang="0">
                    <a:pos x="connsiteX560" y="connsiteY560"/>
                  </a:cxn>
                  <a:cxn ang="0">
                    <a:pos x="connsiteX561" y="connsiteY561"/>
                  </a:cxn>
                  <a:cxn ang="0">
                    <a:pos x="connsiteX562" y="connsiteY562"/>
                  </a:cxn>
                  <a:cxn ang="0">
                    <a:pos x="connsiteX563" y="connsiteY563"/>
                  </a:cxn>
                  <a:cxn ang="0">
                    <a:pos x="connsiteX564" y="connsiteY564"/>
                  </a:cxn>
                  <a:cxn ang="0">
                    <a:pos x="connsiteX565" y="connsiteY565"/>
                  </a:cxn>
                  <a:cxn ang="0">
                    <a:pos x="connsiteX566" y="connsiteY566"/>
                  </a:cxn>
                  <a:cxn ang="0">
                    <a:pos x="connsiteX567" y="connsiteY567"/>
                  </a:cxn>
                  <a:cxn ang="0">
                    <a:pos x="connsiteX568" y="connsiteY568"/>
                  </a:cxn>
                  <a:cxn ang="0">
                    <a:pos x="connsiteX569" y="connsiteY569"/>
                  </a:cxn>
                  <a:cxn ang="0">
                    <a:pos x="connsiteX570" y="connsiteY570"/>
                  </a:cxn>
                  <a:cxn ang="0">
                    <a:pos x="connsiteX571" y="connsiteY571"/>
                  </a:cxn>
                  <a:cxn ang="0">
                    <a:pos x="connsiteX572" y="connsiteY572"/>
                  </a:cxn>
                  <a:cxn ang="0">
                    <a:pos x="connsiteX573" y="connsiteY573"/>
                  </a:cxn>
                  <a:cxn ang="0">
                    <a:pos x="connsiteX574" y="connsiteY574"/>
                  </a:cxn>
                  <a:cxn ang="0">
                    <a:pos x="connsiteX575" y="connsiteY575"/>
                  </a:cxn>
                  <a:cxn ang="0">
                    <a:pos x="connsiteX576" y="connsiteY576"/>
                  </a:cxn>
                  <a:cxn ang="0">
                    <a:pos x="connsiteX577" y="connsiteY577"/>
                  </a:cxn>
                  <a:cxn ang="0">
                    <a:pos x="connsiteX578" y="connsiteY578"/>
                  </a:cxn>
                  <a:cxn ang="0">
                    <a:pos x="connsiteX579" y="connsiteY579"/>
                  </a:cxn>
                  <a:cxn ang="0">
                    <a:pos x="connsiteX580" y="connsiteY580"/>
                  </a:cxn>
                  <a:cxn ang="0">
                    <a:pos x="connsiteX581" y="connsiteY581"/>
                  </a:cxn>
                  <a:cxn ang="0">
                    <a:pos x="connsiteX582" y="connsiteY582"/>
                  </a:cxn>
                  <a:cxn ang="0">
                    <a:pos x="connsiteX583" y="connsiteY583"/>
                  </a:cxn>
                  <a:cxn ang="0">
                    <a:pos x="connsiteX584" y="connsiteY584"/>
                  </a:cxn>
                  <a:cxn ang="0">
                    <a:pos x="connsiteX585" y="connsiteY585"/>
                  </a:cxn>
                  <a:cxn ang="0">
                    <a:pos x="connsiteX586" y="connsiteY586"/>
                  </a:cxn>
                  <a:cxn ang="0">
                    <a:pos x="connsiteX587" y="connsiteY587"/>
                  </a:cxn>
                  <a:cxn ang="0">
                    <a:pos x="connsiteX588" y="connsiteY588"/>
                  </a:cxn>
                  <a:cxn ang="0">
                    <a:pos x="connsiteX589" y="connsiteY589"/>
                  </a:cxn>
                  <a:cxn ang="0">
                    <a:pos x="connsiteX590" y="connsiteY590"/>
                  </a:cxn>
                  <a:cxn ang="0">
                    <a:pos x="connsiteX591" y="connsiteY591"/>
                  </a:cxn>
                  <a:cxn ang="0">
                    <a:pos x="connsiteX592" y="connsiteY592"/>
                  </a:cxn>
                  <a:cxn ang="0">
                    <a:pos x="connsiteX593" y="connsiteY593"/>
                  </a:cxn>
                  <a:cxn ang="0">
                    <a:pos x="connsiteX594" y="connsiteY594"/>
                  </a:cxn>
                  <a:cxn ang="0">
                    <a:pos x="connsiteX595" y="connsiteY595"/>
                  </a:cxn>
                  <a:cxn ang="0">
                    <a:pos x="connsiteX596" y="connsiteY596"/>
                  </a:cxn>
                  <a:cxn ang="0">
                    <a:pos x="connsiteX597" y="connsiteY597"/>
                  </a:cxn>
                  <a:cxn ang="0">
                    <a:pos x="connsiteX598" y="connsiteY598"/>
                  </a:cxn>
                  <a:cxn ang="0">
                    <a:pos x="connsiteX599" y="connsiteY599"/>
                  </a:cxn>
                  <a:cxn ang="0">
                    <a:pos x="connsiteX600" y="connsiteY600"/>
                  </a:cxn>
                  <a:cxn ang="0">
                    <a:pos x="connsiteX601" y="connsiteY601"/>
                  </a:cxn>
                  <a:cxn ang="0">
                    <a:pos x="connsiteX602" y="connsiteY602"/>
                  </a:cxn>
                  <a:cxn ang="0">
                    <a:pos x="connsiteX603" y="connsiteY603"/>
                  </a:cxn>
                  <a:cxn ang="0">
                    <a:pos x="connsiteX604" y="connsiteY604"/>
                  </a:cxn>
                  <a:cxn ang="0">
                    <a:pos x="connsiteX605" y="connsiteY605"/>
                  </a:cxn>
                  <a:cxn ang="0">
                    <a:pos x="connsiteX606" y="connsiteY606"/>
                  </a:cxn>
                  <a:cxn ang="0">
                    <a:pos x="connsiteX607" y="connsiteY607"/>
                  </a:cxn>
                  <a:cxn ang="0">
                    <a:pos x="connsiteX608" y="connsiteY608"/>
                  </a:cxn>
                  <a:cxn ang="0">
                    <a:pos x="connsiteX609" y="connsiteY609"/>
                  </a:cxn>
                  <a:cxn ang="0">
                    <a:pos x="connsiteX610" y="connsiteY610"/>
                  </a:cxn>
                  <a:cxn ang="0">
                    <a:pos x="connsiteX611" y="connsiteY611"/>
                  </a:cxn>
                  <a:cxn ang="0">
                    <a:pos x="connsiteX612" y="connsiteY612"/>
                  </a:cxn>
                  <a:cxn ang="0">
                    <a:pos x="connsiteX613" y="connsiteY613"/>
                  </a:cxn>
                  <a:cxn ang="0">
                    <a:pos x="connsiteX614" y="connsiteY614"/>
                  </a:cxn>
                  <a:cxn ang="0">
                    <a:pos x="connsiteX615" y="connsiteY615"/>
                  </a:cxn>
                  <a:cxn ang="0">
                    <a:pos x="connsiteX616" y="connsiteY616"/>
                  </a:cxn>
                  <a:cxn ang="0">
                    <a:pos x="connsiteX617" y="connsiteY617"/>
                  </a:cxn>
                  <a:cxn ang="0">
                    <a:pos x="connsiteX618" y="connsiteY618"/>
                  </a:cxn>
                  <a:cxn ang="0">
                    <a:pos x="connsiteX619" y="connsiteY619"/>
                  </a:cxn>
                  <a:cxn ang="0">
                    <a:pos x="connsiteX620" y="connsiteY620"/>
                  </a:cxn>
                  <a:cxn ang="0">
                    <a:pos x="connsiteX621" y="connsiteY621"/>
                  </a:cxn>
                  <a:cxn ang="0">
                    <a:pos x="connsiteX622" y="connsiteY622"/>
                  </a:cxn>
                  <a:cxn ang="0">
                    <a:pos x="connsiteX623" y="connsiteY623"/>
                  </a:cxn>
                  <a:cxn ang="0">
                    <a:pos x="connsiteX624" y="connsiteY624"/>
                  </a:cxn>
                  <a:cxn ang="0">
                    <a:pos x="connsiteX625" y="connsiteY625"/>
                  </a:cxn>
                  <a:cxn ang="0">
                    <a:pos x="connsiteX626" y="connsiteY626"/>
                  </a:cxn>
                  <a:cxn ang="0">
                    <a:pos x="connsiteX627" y="connsiteY627"/>
                  </a:cxn>
                  <a:cxn ang="0">
                    <a:pos x="connsiteX628" y="connsiteY628"/>
                  </a:cxn>
                  <a:cxn ang="0">
                    <a:pos x="connsiteX629" y="connsiteY629"/>
                  </a:cxn>
                  <a:cxn ang="0">
                    <a:pos x="connsiteX630" y="connsiteY630"/>
                  </a:cxn>
                  <a:cxn ang="0">
                    <a:pos x="connsiteX631" y="connsiteY631"/>
                  </a:cxn>
                  <a:cxn ang="0">
                    <a:pos x="connsiteX632" y="connsiteY632"/>
                  </a:cxn>
                  <a:cxn ang="0">
                    <a:pos x="connsiteX633" y="connsiteY633"/>
                  </a:cxn>
                  <a:cxn ang="0">
                    <a:pos x="connsiteX634" y="connsiteY634"/>
                  </a:cxn>
                  <a:cxn ang="0">
                    <a:pos x="connsiteX635" y="connsiteY635"/>
                  </a:cxn>
                  <a:cxn ang="0">
                    <a:pos x="connsiteX636" y="connsiteY636"/>
                  </a:cxn>
                  <a:cxn ang="0">
                    <a:pos x="connsiteX637" y="connsiteY637"/>
                  </a:cxn>
                  <a:cxn ang="0">
                    <a:pos x="connsiteX638" y="connsiteY638"/>
                  </a:cxn>
                  <a:cxn ang="0">
                    <a:pos x="connsiteX639" y="connsiteY639"/>
                  </a:cxn>
                  <a:cxn ang="0">
                    <a:pos x="connsiteX640" y="connsiteY640"/>
                  </a:cxn>
                  <a:cxn ang="0">
                    <a:pos x="connsiteX641" y="connsiteY641"/>
                  </a:cxn>
                  <a:cxn ang="0">
                    <a:pos x="connsiteX642" y="connsiteY642"/>
                  </a:cxn>
                  <a:cxn ang="0">
                    <a:pos x="connsiteX643" y="connsiteY643"/>
                  </a:cxn>
                  <a:cxn ang="0">
                    <a:pos x="connsiteX644" y="connsiteY644"/>
                  </a:cxn>
                  <a:cxn ang="0">
                    <a:pos x="connsiteX645" y="connsiteY645"/>
                  </a:cxn>
                  <a:cxn ang="0">
                    <a:pos x="connsiteX646" y="connsiteY646"/>
                  </a:cxn>
                  <a:cxn ang="0">
                    <a:pos x="connsiteX647" y="connsiteY647"/>
                  </a:cxn>
                  <a:cxn ang="0">
                    <a:pos x="connsiteX648" y="connsiteY648"/>
                  </a:cxn>
                  <a:cxn ang="0">
                    <a:pos x="connsiteX649" y="connsiteY649"/>
                  </a:cxn>
                  <a:cxn ang="0">
                    <a:pos x="connsiteX650" y="connsiteY650"/>
                  </a:cxn>
                  <a:cxn ang="0">
                    <a:pos x="connsiteX651" y="connsiteY651"/>
                  </a:cxn>
                  <a:cxn ang="0">
                    <a:pos x="connsiteX652" y="connsiteY652"/>
                  </a:cxn>
                  <a:cxn ang="0">
                    <a:pos x="connsiteX653" y="connsiteY653"/>
                  </a:cxn>
                  <a:cxn ang="0">
                    <a:pos x="connsiteX654" y="connsiteY654"/>
                  </a:cxn>
                  <a:cxn ang="0">
                    <a:pos x="connsiteX655" y="connsiteY655"/>
                  </a:cxn>
                  <a:cxn ang="0">
                    <a:pos x="connsiteX656" y="connsiteY656"/>
                  </a:cxn>
                  <a:cxn ang="0">
                    <a:pos x="connsiteX657" y="connsiteY657"/>
                  </a:cxn>
                  <a:cxn ang="0">
                    <a:pos x="connsiteX658" y="connsiteY658"/>
                  </a:cxn>
                  <a:cxn ang="0">
                    <a:pos x="connsiteX659" y="connsiteY659"/>
                  </a:cxn>
                  <a:cxn ang="0">
                    <a:pos x="connsiteX660" y="connsiteY660"/>
                  </a:cxn>
                  <a:cxn ang="0">
                    <a:pos x="connsiteX661" y="connsiteY661"/>
                  </a:cxn>
                  <a:cxn ang="0">
                    <a:pos x="connsiteX662" y="connsiteY662"/>
                  </a:cxn>
                  <a:cxn ang="0">
                    <a:pos x="connsiteX663" y="connsiteY663"/>
                  </a:cxn>
                  <a:cxn ang="0">
                    <a:pos x="connsiteX664" y="connsiteY664"/>
                  </a:cxn>
                  <a:cxn ang="0">
                    <a:pos x="connsiteX665" y="connsiteY665"/>
                  </a:cxn>
                  <a:cxn ang="0">
                    <a:pos x="connsiteX666" y="connsiteY666"/>
                  </a:cxn>
                  <a:cxn ang="0">
                    <a:pos x="connsiteX667" y="connsiteY667"/>
                  </a:cxn>
                  <a:cxn ang="0">
                    <a:pos x="connsiteX668" y="connsiteY668"/>
                  </a:cxn>
                  <a:cxn ang="0">
                    <a:pos x="connsiteX669" y="connsiteY669"/>
                  </a:cxn>
                  <a:cxn ang="0">
                    <a:pos x="connsiteX670" y="connsiteY670"/>
                  </a:cxn>
                </a:cxnLst>
                <a:rect l="l" t="t" r="r" b="b"/>
                <a:pathLst>
                  <a:path w="821596" h="822027">
                    <a:moveTo>
                      <a:pt x="335038" y="768552"/>
                    </a:moveTo>
                    <a:cubicBezTo>
                      <a:pt x="335436" y="768508"/>
                      <a:pt x="335789" y="768818"/>
                      <a:pt x="335789" y="769126"/>
                    </a:cubicBezTo>
                    <a:lnTo>
                      <a:pt x="338131" y="795419"/>
                    </a:lnTo>
                    <a:cubicBezTo>
                      <a:pt x="338264" y="796744"/>
                      <a:pt x="337247" y="797937"/>
                      <a:pt x="335921" y="798070"/>
                    </a:cubicBezTo>
                    <a:lnTo>
                      <a:pt x="310160" y="800368"/>
                    </a:lnTo>
                    <a:cubicBezTo>
                      <a:pt x="308526" y="800545"/>
                      <a:pt x="307023" y="799307"/>
                      <a:pt x="306890" y="797628"/>
                    </a:cubicBezTo>
                    <a:lnTo>
                      <a:pt x="304769" y="773679"/>
                    </a:lnTo>
                    <a:cubicBezTo>
                      <a:pt x="304637" y="772353"/>
                      <a:pt x="305653" y="771159"/>
                      <a:pt x="306979" y="771027"/>
                    </a:cubicBezTo>
                    <a:close/>
                    <a:moveTo>
                      <a:pt x="727378" y="731789"/>
                    </a:moveTo>
                    <a:cubicBezTo>
                      <a:pt x="728748" y="731656"/>
                      <a:pt x="729941" y="732673"/>
                      <a:pt x="730117" y="734042"/>
                    </a:cubicBezTo>
                    <a:lnTo>
                      <a:pt x="732371" y="759671"/>
                    </a:lnTo>
                    <a:cubicBezTo>
                      <a:pt x="732504" y="760997"/>
                      <a:pt x="731488" y="762189"/>
                      <a:pt x="730162" y="762322"/>
                    </a:cubicBezTo>
                    <a:lnTo>
                      <a:pt x="705063" y="764532"/>
                    </a:lnTo>
                    <a:cubicBezTo>
                      <a:pt x="703428" y="764709"/>
                      <a:pt x="701926" y="763471"/>
                      <a:pt x="701794" y="761792"/>
                    </a:cubicBezTo>
                    <a:lnTo>
                      <a:pt x="699584" y="737003"/>
                    </a:lnTo>
                    <a:cubicBezTo>
                      <a:pt x="699451" y="735500"/>
                      <a:pt x="700556" y="734175"/>
                      <a:pt x="702059" y="734042"/>
                    </a:cubicBezTo>
                    <a:close/>
                    <a:moveTo>
                      <a:pt x="481783" y="725337"/>
                    </a:moveTo>
                    <a:cubicBezTo>
                      <a:pt x="483152" y="725248"/>
                      <a:pt x="484346" y="726221"/>
                      <a:pt x="484478" y="727546"/>
                    </a:cubicBezTo>
                    <a:lnTo>
                      <a:pt x="487130" y="757638"/>
                    </a:lnTo>
                    <a:lnTo>
                      <a:pt x="487350" y="760112"/>
                    </a:lnTo>
                    <a:lnTo>
                      <a:pt x="489295" y="781986"/>
                    </a:lnTo>
                    <a:cubicBezTo>
                      <a:pt x="489428" y="783311"/>
                      <a:pt x="488411" y="784504"/>
                      <a:pt x="487085" y="784637"/>
                    </a:cubicBezTo>
                    <a:lnTo>
                      <a:pt x="401892" y="792193"/>
                    </a:lnTo>
                    <a:cubicBezTo>
                      <a:pt x="400258" y="792370"/>
                      <a:pt x="398755" y="791133"/>
                      <a:pt x="398622" y="789453"/>
                    </a:cubicBezTo>
                    <a:lnTo>
                      <a:pt x="396325" y="763515"/>
                    </a:lnTo>
                    <a:cubicBezTo>
                      <a:pt x="396280" y="763383"/>
                      <a:pt x="396413" y="763249"/>
                      <a:pt x="396545" y="763249"/>
                    </a:cubicBezTo>
                    <a:lnTo>
                      <a:pt x="456110" y="757948"/>
                    </a:lnTo>
                    <a:lnTo>
                      <a:pt x="453636" y="730286"/>
                    </a:lnTo>
                    <a:cubicBezTo>
                      <a:pt x="453503" y="728960"/>
                      <a:pt x="454519" y="727767"/>
                      <a:pt x="455845" y="727635"/>
                    </a:cubicBezTo>
                    <a:close/>
                    <a:moveTo>
                      <a:pt x="816636" y="723879"/>
                    </a:moveTo>
                    <a:cubicBezTo>
                      <a:pt x="818006" y="723746"/>
                      <a:pt x="819199" y="724763"/>
                      <a:pt x="819331" y="726132"/>
                    </a:cubicBezTo>
                    <a:lnTo>
                      <a:pt x="821585" y="751761"/>
                    </a:lnTo>
                    <a:cubicBezTo>
                      <a:pt x="821718" y="753087"/>
                      <a:pt x="820702" y="754279"/>
                      <a:pt x="819376" y="754412"/>
                    </a:cubicBezTo>
                    <a:lnTo>
                      <a:pt x="794277" y="756622"/>
                    </a:lnTo>
                    <a:cubicBezTo>
                      <a:pt x="792642" y="756799"/>
                      <a:pt x="791140" y="755561"/>
                      <a:pt x="791008" y="753882"/>
                    </a:cubicBezTo>
                    <a:lnTo>
                      <a:pt x="788798" y="728784"/>
                    </a:lnTo>
                    <a:cubicBezTo>
                      <a:pt x="788665" y="727458"/>
                      <a:pt x="789682" y="726265"/>
                      <a:pt x="791008" y="726132"/>
                    </a:cubicBezTo>
                    <a:close/>
                    <a:moveTo>
                      <a:pt x="384306" y="672445"/>
                    </a:moveTo>
                    <a:cubicBezTo>
                      <a:pt x="386470" y="672268"/>
                      <a:pt x="388415" y="673859"/>
                      <a:pt x="388592" y="676024"/>
                    </a:cubicBezTo>
                    <a:lnTo>
                      <a:pt x="390889" y="702050"/>
                    </a:lnTo>
                    <a:lnTo>
                      <a:pt x="418640" y="699576"/>
                    </a:lnTo>
                    <a:cubicBezTo>
                      <a:pt x="420009" y="699443"/>
                      <a:pt x="421202" y="700460"/>
                      <a:pt x="421335" y="701829"/>
                    </a:cubicBezTo>
                    <a:lnTo>
                      <a:pt x="423499" y="726177"/>
                    </a:lnTo>
                    <a:cubicBezTo>
                      <a:pt x="423633" y="727502"/>
                      <a:pt x="422616" y="728695"/>
                      <a:pt x="421290" y="728828"/>
                    </a:cubicBezTo>
                    <a:lnTo>
                      <a:pt x="393496" y="731302"/>
                    </a:lnTo>
                    <a:lnTo>
                      <a:pt x="396148" y="761085"/>
                    </a:lnTo>
                    <a:cubicBezTo>
                      <a:pt x="396236" y="761880"/>
                      <a:pt x="395617" y="762587"/>
                      <a:pt x="394822" y="762676"/>
                    </a:cubicBezTo>
                    <a:lnTo>
                      <a:pt x="337246" y="767801"/>
                    </a:lnTo>
                    <a:cubicBezTo>
                      <a:pt x="336407" y="767889"/>
                      <a:pt x="335655" y="767271"/>
                      <a:pt x="335567" y="766387"/>
                    </a:cubicBezTo>
                    <a:lnTo>
                      <a:pt x="332916" y="736649"/>
                    </a:lnTo>
                    <a:lnTo>
                      <a:pt x="304724" y="739168"/>
                    </a:lnTo>
                    <a:cubicBezTo>
                      <a:pt x="303090" y="739345"/>
                      <a:pt x="301587" y="738108"/>
                      <a:pt x="301454" y="736428"/>
                    </a:cubicBezTo>
                    <a:lnTo>
                      <a:pt x="299333" y="712656"/>
                    </a:lnTo>
                    <a:cubicBezTo>
                      <a:pt x="299201" y="711330"/>
                      <a:pt x="300217" y="710136"/>
                      <a:pt x="301543" y="710004"/>
                    </a:cubicBezTo>
                    <a:lnTo>
                      <a:pt x="330308" y="707441"/>
                    </a:lnTo>
                    <a:lnTo>
                      <a:pt x="328011" y="681370"/>
                    </a:lnTo>
                    <a:cubicBezTo>
                      <a:pt x="327835" y="679206"/>
                      <a:pt x="329381" y="677305"/>
                      <a:pt x="331546" y="677128"/>
                    </a:cubicBezTo>
                    <a:close/>
                    <a:moveTo>
                      <a:pt x="201503" y="657862"/>
                    </a:moveTo>
                    <a:cubicBezTo>
                      <a:pt x="202255" y="657819"/>
                      <a:pt x="202962" y="658393"/>
                      <a:pt x="203051" y="659143"/>
                    </a:cubicBezTo>
                    <a:lnTo>
                      <a:pt x="210827" y="746901"/>
                    </a:lnTo>
                    <a:cubicBezTo>
                      <a:pt x="210915" y="747696"/>
                      <a:pt x="210341" y="748358"/>
                      <a:pt x="209546" y="748447"/>
                    </a:cubicBezTo>
                    <a:lnTo>
                      <a:pt x="121789" y="756223"/>
                    </a:lnTo>
                    <a:cubicBezTo>
                      <a:pt x="120994" y="756312"/>
                      <a:pt x="120331" y="755738"/>
                      <a:pt x="120243" y="754942"/>
                    </a:cubicBezTo>
                    <a:lnTo>
                      <a:pt x="112466" y="667186"/>
                    </a:lnTo>
                    <a:cubicBezTo>
                      <a:pt x="112378" y="666391"/>
                      <a:pt x="112952" y="665727"/>
                      <a:pt x="113747" y="665639"/>
                    </a:cubicBezTo>
                    <a:close/>
                    <a:moveTo>
                      <a:pt x="229208" y="624721"/>
                    </a:moveTo>
                    <a:lnTo>
                      <a:pt x="80517" y="637934"/>
                    </a:lnTo>
                    <a:cubicBezTo>
                      <a:pt x="79722" y="638022"/>
                      <a:pt x="79148" y="638685"/>
                      <a:pt x="79236" y="639480"/>
                    </a:cubicBezTo>
                    <a:lnTo>
                      <a:pt x="92448" y="788171"/>
                    </a:lnTo>
                    <a:cubicBezTo>
                      <a:pt x="92536" y="788966"/>
                      <a:pt x="93199" y="789540"/>
                      <a:pt x="93994" y="789452"/>
                    </a:cubicBezTo>
                    <a:lnTo>
                      <a:pt x="242685" y="776240"/>
                    </a:lnTo>
                    <a:cubicBezTo>
                      <a:pt x="243481" y="776152"/>
                      <a:pt x="244056" y="775490"/>
                      <a:pt x="243967" y="774694"/>
                    </a:cubicBezTo>
                    <a:lnTo>
                      <a:pt x="230754" y="626003"/>
                    </a:lnTo>
                    <a:cubicBezTo>
                      <a:pt x="230666" y="625208"/>
                      <a:pt x="230004" y="624633"/>
                      <a:pt x="229208" y="624721"/>
                    </a:cubicBezTo>
                    <a:close/>
                    <a:moveTo>
                      <a:pt x="256516" y="592111"/>
                    </a:moveTo>
                    <a:cubicBezTo>
                      <a:pt x="257312" y="592068"/>
                      <a:pt x="258019" y="592642"/>
                      <a:pt x="258062" y="593393"/>
                    </a:cubicBezTo>
                    <a:lnTo>
                      <a:pt x="276577" y="801958"/>
                    </a:lnTo>
                    <a:cubicBezTo>
                      <a:pt x="276665" y="802753"/>
                      <a:pt x="276091" y="803415"/>
                      <a:pt x="275296" y="803504"/>
                    </a:cubicBezTo>
                    <a:lnTo>
                      <a:pt x="66731" y="822018"/>
                    </a:lnTo>
                    <a:cubicBezTo>
                      <a:pt x="65935" y="822107"/>
                      <a:pt x="65273" y="821533"/>
                      <a:pt x="65185" y="820737"/>
                    </a:cubicBezTo>
                    <a:lnTo>
                      <a:pt x="46670" y="612172"/>
                    </a:lnTo>
                    <a:cubicBezTo>
                      <a:pt x="46582" y="611378"/>
                      <a:pt x="47156" y="610714"/>
                      <a:pt x="47951" y="610626"/>
                    </a:cubicBezTo>
                    <a:close/>
                    <a:moveTo>
                      <a:pt x="618367" y="559943"/>
                    </a:moveTo>
                    <a:cubicBezTo>
                      <a:pt x="620090" y="559766"/>
                      <a:pt x="620400" y="560429"/>
                      <a:pt x="620488" y="561887"/>
                    </a:cubicBezTo>
                    <a:cubicBezTo>
                      <a:pt x="620797" y="566262"/>
                      <a:pt x="622299" y="583717"/>
                      <a:pt x="622830" y="588046"/>
                    </a:cubicBezTo>
                    <a:cubicBezTo>
                      <a:pt x="623006" y="589682"/>
                      <a:pt x="622476" y="590124"/>
                      <a:pt x="620930" y="590256"/>
                    </a:cubicBezTo>
                    <a:cubicBezTo>
                      <a:pt x="612225" y="590919"/>
                      <a:pt x="603476" y="591715"/>
                      <a:pt x="594771" y="592554"/>
                    </a:cubicBezTo>
                    <a:cubicBezTo>
                      <a:pt x="593269" y="592687"/>
                      <a:pt x="592650" y="592422"/>
                      <a:pt x="592517" y="590742"/>
                    </a:cubicBezTo>
                    <a:cubicBezTo>
                      <a:pt x="591810" y="581949"/>
                      <a:pt x="591015" y="573111"/>
                      <a:pt x="590175" y="564317"/>
                    </a:cubicBezTo>
                    <a:cubicBezTo>
                      <a:pt x="590043" y="562815"/>
                      <a:pt x="590485" y="562418"/>
                      <a:pt x="591943" y="562286"/>
                    </a:cubicBezTo>
                    <a:cubicBezTo>
                      <a:pt x="600736" y="561578"/>
                      <a:pt x="609573" y="560827"/>
                      <a:pt x="618367" y="559943"/>
                    </a:cubicBezTo>
                    <a:close/>
                    <a:moveTo>
                      <a:pt x="314401" y="556187"/>
                    </a:moveTo>
                    <a:cubicBezTo>
                      <a:pt x="315771" y="556098"/>
                      <a:pt x="316964" y="557071"/>
                      <a:pt x="317009" y="558396"/>
                    </a:cubicBezTo>
                    <a:lnTo>
                      <a:pt x="321957" y="613984"/>
                    </a:lnTo>
                    <a:cubicBezTo>
                      <a:pt x="322091" y="615309"/>
                      <a:pt x="321073" y="616503"/>
                      <a:pt x="319748" y="616635"/>
                    </a:cubicBezTo>
                    <a:lnTo>
                      <a:pt x="294606" y="618889"/>
                    </a:lnTo>
                    <a:cubicBezTo>
                      <a:pt x="292970" y="619066"/>
                      <a:pt x="291468" y="617829"/>
                      <a:pt x="291336" y="616149"/>
                    </a:cubicBezTo>
                    <a:lnTo>
                      <a:pt x="286254" y="558705"/>
                    </a:lnTo>
                    <a:close/>
                    <a:moveTo>
                      <a:pt x="375866" y="550752"/>
                    </a:moveTo>
                    <a:cubicBezTo>
                      <a:pt x="376131" y="550707"/>
                      <a:pt x="376308" y="550884"/>
                      <a:pt x="376353" y="551149"/>
                    </a:cubicBezTo>
                    <a:lnTo>
                      <a:pt x="378694" y="577662"/>
                    </a:lnTo>
                    <a:cubicBezTo>
                      <a:pt x="378827" y="578988"/>
                      <a:pt x="377811" y="580180"/>
                      <a:pt x="376485" y="580313"/>
                    </a:cubicBezTo>
                    <a:lnTo>
                      <a:pt x="352535" y="582434"/>
                    </a:lnTo>
                    <a:cubicBezTo>
                      <a:pt x="350901" y="582611"/>
                      <a:pt x="349398" y="581374"/>
                      <a:pt x="349265" y="579695"/>
                    </a:cubicBezTo>
                    <a:lnTo>
                      <a:pt x="347144" y="555745"/>
                    </a:lnTo>
                    <a:cubicBezTo>
                      <a:pt x="347012" y="554419"/>
                      <a:pt x="348028" y="553227"/>
                      <a:pt x="349354" y="553094"/>
                    </a:cubicBezTo>
                    <a:close/>
                    <a:moveTo>
                      <a:pt x="645497" y="526759"/>
                    </a:moveTo>
                    <a:cubicBezTo>
                      <a:pt x="616776" y="529366"/>
                      <a:pt x="588054" y="531929"/>
                      <a:pt x="559332" y="534404"/>
                    </a:cubicBezTo>
                    <a:cubicBezTo>
                      <a:pt x="557255" y="534581"/>
                      <a:pt x="556813" y="535199"/>
                      <a:pt x="556990" y="537232"/>
                    </a:cubicBezTo>
                    <a:cubicBezTo>
                      <a:pt x="558359" y="551593"/>
                      <a:pt x="563441" y="608860"/>
                      <a:pt x="564590" y="623132"/>
                    </a:cubicBezTo>
                    <a:cubicBezTo>
                      <a:pt x="564811" y="625474"/>
                      <a:pt x="565474" y="625961"/>
                      <a:pt x="567728" y="625739"/>
                    </a:cubicBezTo>
                    <a:cubicBezTo>
                      <a:pt x="596361" y="623089"/>
                      <a:pt x="624994" y="620569"/>
                      <a:pt x="653628" y="618096"/>
                    </a:cubicBezTo>
                    <a:cubicBezTo>
                      <a:pt x="655705" y="617919"/>
                      <a:pt x="656146" y="617300"/>
                      <a:pt x="655970" y="615267"/>
                    </a:cubicBezTo>
                    <a:cubicBezTo>
                      <a:pt x="653318" y="586545"/>
                      <a:pt x="650800" y="557823"/>
                      <a:pt x="648325" y="529101"/>
                    </a:cubicBezTo>
                    <a:cubicBezTo>
                      <a:pt x="648148" y="527024"/>
                      <a:pt x="647530" y="526583"/>
                      <a:pt x="645497" y="526759"/>
                    </a:cubicBezTo>
                    <a:close/>
                    <a:moveTo>
                      <a:pt x="432691" y="516286"/>
                    </a:moveTo>
                    <a:cubicBezTo>
                      <a:pt x="432735" y="516286"/>
                      <a:pt x="432735" y="516330"/>
                      <a:pt x="432735" y="516330"/>
                    </a:cubicBezTo>
                    <a:lnTo>
                      <a:pt x="433088" y="516286"/>
                    </a:lnTo>
                    <a:cubicBezTo>
                      <a:pt x="434458" y="516153"/>
                      <a:pt x="435651" y="517170"/>
                      <a:pt x="435784" y="518539"/>
                    </a:cubicBezTo>
                    <a:lnTo>
                      <a:pt x="438170" y="545184"/>
                    </a:lnTo>
                    <a:lnTo>
                      <a:pt x="465566" y="542754"/>
                    </a:lnTo>
                    <a:cubicBezTo>
                      <a:pt x="466936" y="542622"/>
                      <a:pt x="468129" y="543638"/>
                      <a:pt x="468262" y="545007"/>
                    </a:cubicBezTo>
                    <a:lnTo>
                      <a:pt x="473210" y="600595"/>
                    </a:lnTo>
                    <a:cubicBezTo>
                      <a:pt x="473343" y="601965"/>
                      <a:pt x="472327" y="603158"/>
                      <a:pt x="470912" y="603291"/>
                    </a:cubicBezTo>
                    <a:lnTo>
                      <a:pt x="441749" y="605898"/>
                    </a:lnTo>
                    <a:cubicBezTo>
                      <a:pt x="442103" y="605898"/>
                      <a:pt x="442368" y="606119"/>
                      <a:pt x="442412" y="606472"/>
                    </a:cubicBezTo>
                    <a:lnTo>
                      <a:pt x="444798" y="633117"/>
                    </a:lnTo>
                    <a:cubicBezTo>
                      <a:pt x="444931" y="634443"/>
                      <a:pt x="443914" y="635636"/>
                      <a:pt x="442588" y="635768"/>
                    </a:cubicBezTo>
                    <a:lnTo>
                      <a:pt x="357882" y="643281"/>
                    </a:lnTo>
                    <a:cubicBezTo>
                      <a:pt x="356246" y="643458"/>
                      <a:pt x="354744" y="642220"/>
                      <a:pt x="354612" y="640541"/>
                    </a:cubicBezTo>
                    <a:lnTo>
                      <a:pt x="352446" y="616282"/>
                    </a:lnTo>
                    <a:cubicBezTo>
                      <a:pt x="352314" y="614956"/>
                      <a:pt x="353330" y="613763"/>
                      <a:pt x="354656" y="613631"/>
                    </a:cubicBezTo>
                    <a:lnTo>
                      <a:pt x="412895" y="608460"/>
                    </a:lnTo>
                    <a:lnTo>
                      <a:pt x="407637" y="549249"/>
                    </a:lnTo>
                    <a:cubicBezTo>
                      <a:pt x="407637" y="548808"/>
                      <a:pt x="407814" y="548454"/>
                      <a:pt x="408078" y="548189"/>
                    </a:cubicBezTo>
                    <a:lnTo>
                      <a:pt x="376970" y="550929"/>
                    </a:lnTo>
                    <a:cubicBezTo>
                      <a:pt x="376750" y="550929"/>
                      <a:pt x="376528" y="550752"/>
                      <a:pt x="376528" y="550531"/>
                    </a:cubicBezTo>
                    <a:lnTo>
                      <a:pt x="374187" y="523974"/>
                    </a:lnTo>
                    <a:cubicBezTo>
                      <a:pt x="374054" y="522649"/>
                      <a:pt x="375071" y="521456"/>
                      <a:pt x="376396" y="521323"/>
                    </a:cubicBezTo>
                    <a:lnTo>
                      <a:pt x="431675" y="516418"/>
                    </a:lnTo>
                    <a:cubicBezTo>
                      <a:pt x="431895" y="516198"/>
                      <a:pt x="432205" y="516153"/>
                      <a:pt x="432691" y="516286"/>
                    </a:cubicBezTo>
                    <a:close/>
                    <a:moveTo>
                      <a:pt x="156077" y="479302"/>
                    </a:moveTo>
                    <a:cubicBezTo>
                      <a:pt x="156431" y="479656"/>
                      <a:pt x="156299" y="480186"/>
                      <a:pt x="156342" y="480628"/>
                    </a:cubicBezTo>
                    <a:cubicBezTo>
                      <a:pt x="157138" y="489642"/>
                      <a:pt x="157933" y="498612"/>
                      <a:pt x="158729" y="507582"/>
                    </a:cubicBezTo>
                    <a:cubicBezTo>
                      <a:pt x="158773" y="508156"/>
                      <a:pt x="159127" y="508819"/>
                      <a:pt x="158375" y="509217"/>
                    </a:cubicBezTo>
                    <a:cubicBezTo>
                      <a:pt x="157491" y="499274"/>
                      <a:pt x="156608" y="489288"/>
                      <a:pt x="155724" y="479346"/>
                    </a:cubicBezTo>
                    <a:lnTo>
                      <a:pt x="128769" y="481732"/>
                    </a:lnTo>
                    <a:cubicBezTo>
                      <a:pt x="127886" y="481821"/>
                      <a:pt x="127268" y="482571"/>
                      <a:pt x="127356" y="483411"/>
                    </a:cubicBezTo>
                    <a:lnTo>
                      <a:pt x="129875" y="512045"/>
                    </a:lnTo>
                    <a:lnTo>
                      <a:pt x="158508" y="509526"/>
                    </a:lnTo>
                    <a:cubicBezTo>
                      <a:pt x="159392" y="509437"/>
                      <a:pt x="160010" y="508687"/>
                      <a:pt x="159921" y="507847"/>
                    </a:cubicBezTo>
                    <a:lnTo>
                      <a:pt x="157536" y="480672"/>
                    </a:lnTo>
                    <a:cubicBezTo>
                      <a:pt x="157491" y="479921"/>
                      <a:pt x="156829" y="479346"/>
                      <a:pt x="156077" y="479302"/>
                    </a:cubicBezTo>
                    <a:close/>
                    <a:moveTo>
                      <a:pt x="491902" y="478771"/>
                    </a:moveTo>
                    <a:cubicBezTo>
                      <a:pt x="491947" y="478771"/>
                      <a:pt x="491990" y="478771"/>
                      <a:pt x="491990" y="478816"/>
                    </a:cubicBezTo>
                    <a:lnTo>
                      <a:pt x="494642" y="508862"/>
                    </a:lnTo>
                    <a:cubicBezTo>
                      <a:pt x="494775" y="510188"/>
                      <a:pt x="493758" y="511381"/>
                      <a:pt x="492432" y="511514"/>
                    </a:cubicBezTo>
                    <a:lnTo>
                      <a:pt x="467246" y="513724"/>
                    </a:lnTo>
                    <a:cubicBezTo>
                      <a:pt x="465611" y="513900"/>
                      <a:pt x="464108" y="512663"/>
                      <a:pt x="463975" y="510984"/>
                    </a:cubicBezTo>
                    <a:lnTo>
                      <a:pt x="461589" y="483897"/>
                    </a:lnTo>
                    <a:cubicBezTo>
                      <a:pt x="461457" y="482571"/>
                      <a:pt x="462473" y="481378"/>
                      <a:pt x="463799" y="481246"/>
                    </a:cubicBezTo>
                    <a:close/>
                    <a:moveTo>
                      <a:pt x="641874" y="465339"/>
                    </a:moveTo>
                    <a:cubicBezTo>
                      <a:pt x="643244" y="465206"/>
                      <a:pt x="644437" y="466223"/>
                      <a:pt x="644569" y="467592"/>
                    </a:cubicBezTo>
                    <a:lnTo>
                      <a:pt x="647176" y="496756"/>
                    </a:lnTo>
                    <a:lnTo>
                      <a:pt x="674307" y="494370"/>
                    </a:lnTo>
                    <a:cubicBezTo>
                      <a:pt x="675677" y="494238"/>
                      <a:pt x="676870" y="495254"/>
                      <a:pt x="677002" y="496623"/>
                    </a:cubicBezTo>
                    <a:lnTo>
                      <a:pt x="682084" y="554067"/>
                    </a:lnTo>
                    <a:lnTo>
                      <a:pt x="710851" y="551504"/>
                    </a:lnTo>
                    <a:lnTo>
                      <a:pt x="708421" y="524064"/>
                    </a:lnTo>
                    <a:cubicBezTo>
                      <a:pt x="708288" y="522738"/>
                      <a:pt x="709305" y="521545"/>
                      <a:pt x="710629" y="521413"/>
                    </a:cubicBezTo>
                    <a:lnTo>
                      <a:pt x="740192" y="518806"/>
                    </a:lnTo>
                    <a:lnTo>
                      <a:pt x="737672" y="490437"/>
                    </a:lnTo>
                    <a:cubicBezTo>
                      <a:pt x="737540" y="489112"/>
                      <a:pt x="738556" y="487919"/>
                      <a:pt x="739882" y="487786"/>
                    </a:cubicBezTo>
                    <a:lnTo>
                      <a:pt x="764538" y="485621"/>
                    </a:lnTo>
                    <a:cubicBezTo>
                      <a:pt x="765909" y="485488"/>
                      <a:pt x="767101" y="486505"/>
                      <a:pt x="767233" y="487874"/>
                    </a:cubicBezTo>
                    <a:lnTo>
                      <a:pt x="769753" y="516110"/>
                    </a:lnTo>
                    <a:cubicBezTo>
                      <a:pt x="769753" y="516066"/>
                      <a:pt x="769796" y="516022"/>
                      <a:pt x="769841" y="516022"/>
                    </a:cubicBezTo>
                    <a:lnTo>
                      <a:pt x="797988" y="513548"/>
                    </a:lnTo>
                    <a:cubicBezTo>
                      <a:pt x="799358" y="513415"/>
                      <a:pt x="800551" y="514431"/>
                      <a:pt x="800683" y="515801"/>
                    </a:cubicBezTo>
                    <a:lnTo>
                      <a:pt x="810979" y="632058"/>
                    </a:lnTo>
                    <a:cubicBezTo>
                      <a:pt x="811111" y="633384"/>
                      <a:pt x="810096" y="634577"/>
                      <a:pt x="808770" y="634709"/>
                    </a:cubicBezTo>
                    <a:lnTo>
                      <a:pt x="783539" y="636964"/>
                    </a:lnTo>
                    <a:cubicBezTo>
                      <a:pt x="781860" y="637096"/>
                      <a:pt x="780401" y="635858"/>
                      <a:pt x="780136" y="634091"/>
                    </a:cubicBezTo>
                    <a:lnTo>
                      <a:pt x="777706" y="606474"/>
                    </a:lnTo>
                    <a:lnTo>
                      <a:pt x="751194" y="608815"/>
                    </a:lnTo>
                    <a:cubicBezTo>
                      <a:pt x="749559" y="608992"/>
                      <a:pt x="748056" y="607755"/>
                      <a:pt x="747924" y="606076"/>
                    </a:cubicBezTo>
                    <a:lnTo>
                      <a:pt x="742887" y="549295"/>
                    </a:lnTo>
                    <a:lnTo>
                      <a:pt x="711955" y="552035"/>
                    </a:lnTo>
                    <a:lnTo>
                      <a:pt x="714563" y="581287"/>
                    </a:lnTo>
                    <a:cubicBezTo>
                      <a:pt x="714606" y="581596"/>
                      <a:pt x="714341" y="581906"/>
                      <a:pt x="713988" y="581949"/>
                    </a:cubicBezTo>
                    <a:lnTo>
                      <a:pt x="684780" y="584557"/>
                    </a:lnTo>
                    <a:lnTo>
                      <a:pt x="687387" y="613853"/>
                    </a:lnTo>
                    <a:lnTo>
                      <a:pt x="715358" y="611378"/>
                    </a:lnTo>
                    <a:cubicBezTo>
                      <a:pt x="716728" y="611246"/>
                      <a:pt x="717920" y="612262"/>
                      <a:pt x="718053" y="613632"/>
                    </a:cubicBezTo>
                    <a:lnTo>
                      <a:pt x="720528" y="641691"/>
                    </a:lnTo>
                    <a:lnTo>
                      <a:pt x="777928" y="636698"/>
                    </a:lnTo>
                    <a:cubicBezTo>
                      <a:pt x="779297" y="636565"/>
                      <a:pt x="780490" y="637582"/>
                      <a:pt x="780623" y="638952"/>
                    </a:cubicBezTo>
                    <a:lnTo>
                      <a:pt x="783053" y="666525"/>
                    </a:lnTo>
                    <a:lnTo>
                      <a:pt x="811244" y="664006"/>
                    </a:lnTo>
                    <a:cubicBezTo>
                      <a:pt x="812614" y="663873"/>
                      <a:pt x="813808" y="664889"/>
                      <a:pt x="813940" y="666260"/>
                    </a:cubicBezTo>
                    <a:lnTo>
                      <a:pt x="816194" y="691888"/>
                    </a:lnTo>
                    <a:cubicBezTo>
                      <a:pt x="816326" y="693214"/>
                      <a:pt x="815310" y="694407"/>
                      <a:pt x="813984" y="694540"/>
                    </a:cubicBezTo>
                    <a:lnTo>
                      <a:pt x="758087" y="699488"/>
                    </a:lnTo>
                    <a:cubicBezTo>
                      <a:pt x="756452" y="699665"/>
                      <a:pt x="754949" y="698428"/>
                      <a:pt x="754817" y="696749"/>
                    </a:cubicBezTo>
                    <a:lnTo>
                      <a:pt x="752431" y="669750"/>
                    </a:lnTo>
                    <a:lnTo>
                      <a:pt x="692778" y="675053"/>
                    </a:lnTo>
                    <a:lnTo>
                      <a:pt x="698169" y="735811"/>
                    </a:lnTo>
                    <a:lnTo>
                      <a:pt x="637897" y="741158"/>
                    </a:lnTo>
                    <a:cubicBezTo>
                      <a:pt x="637543" y="741201"/>
                      <a:pt x="637235" y="741511"/>
                      <a:pt x="637278" y="741908"/>
                    </a:cubicBezTo>
                    <a:lnTo>
                      <a:pt x="639885" y="771028"/>
                    </a:lnTo>
                    <a:lnTo>
                      <a:pt x="551467" y="778894"/>
                    </a:lnTo>
                    <a:cubicBezTo>
                      <a:pt x="549832" y="779070"/>
                      <a:pt x="548330" y="777833"/>
                      <a:pt x="548197" y="776154"/>
                    </a:cubicBezTo>
                    <a:lnTo>
                      <a:pt x="543115" y="718754"/>
                    </a:lnTo>
                    <a:lnTo>
                      <a:pt x="572853" y="716103"/>
                    </a:lnTo>
                    <a:lnTo>
                      <a:pt x="575372" y="744515"/>
                    </a:lnTo>
                    <a:cubicBezTo>
                      <a:pt x="575505" y="746151"/>
                      <a:pt x="576962" y="747388"/>
                      <a:pt x="578642" y="747255"/>
                    </a:cubicBezTo>
                    <a:lnTo>
                      <a:pt x="634008" y="742350"/>
                    </a:lnTo>
                    <a:cubicBezTo>
                      <a:pt x="635334" y="742218"/>
                      <a:pt x="636351" y="741025"/>
                      <a:pt x="636218" y="739699"/>
                    </a:cubicBezTo>
                    <a:lnTo>
                      <a:pt x="633743" y="711905"/>
                    </a:lnTo>
                    <a:lnTo>
                      <a:pt x="662023" y="709387"/>
                    </a:lnTo>
                    <a:cubicBezTo>
                      <a:pt x="663349" y="709254"/>
                      <a:pt x="664365" y="708061"/>
                      <a:pt x="664233" y="706735"/>
                    </a:cubicBezTo>
                    <a:lnTo>
                      <a:pt x="661935" y="681062"/>
                    </a:lnTo>
                    <a:cubicBezTo>
                      <a:pt x="661803" y="679693"/>
                      <a:pt x="660609" y="678676"/>
                      <a:pt x="659240" y="678809"/>
                    </a:cubicBezTo>
                    <a:lnTo>
                      <a:pt x="631137" y="681283"/>
                    </a:lnTo>
                    <a:lnTo>
                      <a:pt x="628573" y="652296"/>
                    </a:lnTo>
                    <a:cubicBezTo>
                      <a:pt x="628441" y="650927"/>
                      <a:pt x="627248" y="649910"/>
                      <a:pt x="625878" y="650043"/>
                    </a:cubicBezTo>
                    <a:lnTo>
                      <a:pt x="600206" y="652340"/>
                    </a:lnTo>
                    <a:cubicBezTo>
                      <a:pt x="598880" y="652473"/>
                      <a:pt x="597863" y="653666"/>
                      <a:pt x="597996" y="654991"/>
                    </a:cubicBezTo>
                    <a:lnTo>
                      <a:pt x="600559" y="684022"/>
                    </a:lnTo>
                    <a:lnTo>
                      <a:pt x="570953" y="686630"/>
                    </a:lnTo>
                    <a:lnTo>
                      <a:pt x="568390" y="657643"/>
                    </a:lnTo>
                    <a:cubicBezTo>
                      <a:pt x="568258" y="656273"/>
                      <a:pt x="567065" y="655257"/>
                      <a:pt x="565695" y="655390"/>
                    </a:cubicBezTo>
                    <a:lnTo>
                      <a:pt x="540022" y="657687"/>
                    </a:lnTo>
                    <a:cubicBezTo>
                      <a:pt x="538696" y="657820"/>
                      <a:pt x="537680" y="659012"/>
                      <a:pt x="537813" y="660338"/>
                    </a:cubicBezTo>
                    <a:lnTo>
                      <a:pt x="542983" y="718666"/>
                    </a:lnTo>
                    <a:lnTo>
                      <a:pt x="516514" y="721008"/>
                    </a:lnTo>
                    <a:cubicBezTo>
                      <a:pt x="514880" y="721184"/>
                      <a:pt x="513377" y="719947"/>
                      <a:pt x="513245" y="718268"/>
                    </a:cubicBezTo>
                    <a:lnTo>
                      <a:pt x="508207" y="661355"/>
                    </a:lnTo>
                    <a:lnTo>
                      <a:pt x="479176" y="663918"/>
                    </a:lnTo>
                    <a:cubicBezTo>
                      <a:pt x="478999" y="663918"/>
                      <a:pt x="478778" y="663785"/>
                      <a:pt x="478778" y="663564"/>
                    </a:cubicBezTo>
                    <a:lnTo>
                      <a:pt x="481253" y="691446"/>
                    </a:lnTo>
                    <a:cubicBezTo>
                      <a:pt x="481386" y="692772"/>
                      <a:pt x="480369" y="693965"/>
                      <a:pt x="479043" y="694098"/>
                    </a:cubicBezTo>
                    <a:lnTo>
                      <a:pt x="453503" y="696351"/>
                    </a:lnTo>
                    <a:cubicBezTo>
                      <a:pt x="451868" y="696528"/>
                      <a:pt x="450366" y="695291"/>
                      <a:pt x="450234" y="693611"/>
                    </a:cubicBezTo>
                    <a:lnTo>
                      <a:pt x="445328" y="638510"/>
                    </a:lnTo>
                    <a:cubicBezTo>
                      <a:pt x="445196" y="637184"/>
                      <a:pt x="446212" y="635991"/>
                      <a:pt x="447538" y="635858"/>
                    </a:cubicBezTo>
                    <a:lnTo>
                      <a:pt x="476083" y="633340"/>
                    </a:lnTo>
                    <a:lnTo>
                      <a:pt x="473520" y="604309"/>
                    </a:lnTo>
                    <a:cubicBezTo>
                      <a:pt x="473476" y="603690"/>
                      <a:pt x="473918" y="603160"/>
                      <a:pt x="474537" y="603115"/>
                    </a:cubicBezTo>
                    <a:lnTo>
                      <a:pt x="532422" y="597990"/>
                    </a:lnTo>
                    <a:lnTo>
                      <a:pt x="529727" y="567766"/>
                    </a:lnTo>
                    <a:lnTo>
                      <a:pt x="503435" y="570107"/>
                    </a:lnTo>
                    <a:cubicBezTo>
                      <a:pt x="501800" y="570284"/>
                      <a:pt x="500298" y="569047"/>
                      <a:pt x="500166" y="567367"/>
                    </a:cubicBezTo>
                    <a:lnTo>
                      <a:pt x="497956" y="542269"/>
                    </a:lnTo>
                    <a:cubicBezTo>
                      <a:pt x="497823" y="540943"/>
                      <a:pt x="498840" y="539751"/>
                      <a:pt x="500166" y="539618"/>
                    </a:cubicBezTo>
                    <a:lnTo>
                      <a:pt x="527031" y="537232"/>
                    </a:lnTo>
                    <a:lnTo>
                      <a:pt x="524601" y="510056"/>
                    </a:lnTo>
                    <a:cubicBezTo>
                      <a:pt x="524469" y="508731"/>
                      <a:pt x="525484" y="507538"/>
                      <a:pt x="526810" y="507405"/>
                    </a:cubicBezTo>
                    <a:lnTo>
                      <a:pt x="584607" y="502280"/>
                    </a:lnTo>
                    <a:lnTo>
                      <a:pt x="582000" y="473116"/>
                    </a:lnTo>
                    <a:cubicBezTo>
                      <a:pt x="581868" y="471790"/>
                      <a:pt x="582884" y="470597"/>
                      <a:pt x="584210" y="470464"/>
                    </a:cubicBezTo>
                    <a:close/>
                    <a:moveTo>
                      <a:pt x="731486" y="427381"/>
                    </a:moveTo>
                    <a:cubicBezTo>
                      <a:pt x="731840" y="427381"/>
                      <a:pt x="732150" y="427646"/>
                      <a:pt x="732193" y="428000"/>
                    </a:cubicBezTo>
                    <a:lnTo>
                      <a:pt x="734624" y="455440"/>
                    </a:lnTo>
                    <a:cubicBezTo>
                      <a:pt x="734756" y="456765"/>
                      <a:pt x="733740" y="457958"/>
                      <a:pt x="732415" y="458091"/>
                    </a:cubicBezTo>
                    <a:lnTo>
                      <a:pt x="675766" y="463128"/>
                    </a:lnTo>
                    <a:cubicBezTo>
                      <a:pt x="674220" y="463261"/>
                      <a:pt x="672849" y="462112"/>
                      <a:pt x="672717" y="460566"/>
                    </a:cubicBezTo>
                    <a:lnTo>
                      <a:pt x="670463" y="435246"/>
                    </a:lnTo>
                    <a:cubicBezTo>
                      <a:pt x="670331" y="433921"/>
                      <a:pt x="671347" y="432728"/>
                      <a:pt x="672673" y="432595"/>
                    </a:cubicBezTo>
                    <a:close/>
                    <a:moveTo>
                      <a:pt x="454564" y="421372"/>
                    </a:moveTo>
                    <a:cubicBezTo>
                      <a:pt x="455933" y="421239"/>
                      <a:pt x="457126" y="422256"/>
                      <a:pt x="457259" y="423625"/>
                    </a:cubicBezTo>
                    <a:lnTo>
                      <a:pt x="459424" y="448150"/>
                    </a:lnTo>
                    <a:cubicBezTo>
                      <a:pt x="459557" y="449476"/>
                      <a:pt x="458540" y="450668"/>
                      <a:pt x="457214" y="450801"/>
                    </a:cubicBezTo>
                    <a:lnTo>
                      <a:pt x="432072" y="453011"/>
                    </a:lnTo>
                    <a:cubicBezTo>
                      <a:pt x="430438" y="453188"/>
                      <a:pt x="428935" y="451950"/>
                      <a:pt x="428802" y="450271"/>
                    </a:cubicBezTo>
                    <a:lnTo>
                      <a:pt x="426681" y="426320"/>
                    </a:lnTo>
                    <a:cubicBezTo>
                      <a:pt x="426549" y="424995"/>
                      <a:pt x="427565" y="423802"/>
                      <a:pt x="428891" y="423670"/>
                    </a:cubicBezTo>
                    <a:close/>
                    <a:moveTo>
                      <a:pt x="118343" y="389998"/>
                    </a:moveTo>
                    <a:cubicBezTo>
                      <a:pt x="119182" y="389955"/>
                      <a:pt x="119934" y="390573"/>
                      <a:pt x="120022" y="391412"/>
                    </a:cubicBezTo>
                    <a:lnTo>
                      <a:pt x="122541" y="419781"/>
                    </a:lnTo>
                    <a:cubicBezTo>
                      <a:pt x="122584" y="420620"/>
                      <a:pt x="121966" y="421372"/>
                      <a:pt x="121126" y="421460"/>
                    </a:cubicBezTo>
                    <a:lnTo>
                      <a:pt x="92758" y="423978"/>
                    </a:lnTo>
                    <a:cubicBezTo>
                      <a:pt x="91919" y="424023"/>
                      <a:pt x="91167" y="423405"/>
                      <a:pt x="91079" y="422564"/>
                    </a:cubicBezTo>
                    <a:lnTo>
                      <a:pt x="88560" y="394196"/>
                    </a:lnTo>
                    <a:cubicBezTo>
                      <a:pt x="88516" y="393357"/>
                      <a:pt x="89134" y="392605"/>
                      <a:pt x="89974" y="392517"/>
                    </a:cubicBezTo>
                    <a:close/>
                    <a:moveTo>
                      <a:pt x="389608" y="367022"/>
                    </a:moveTo>
                    <a:cubicBezTo>
                      <a:pt x="390492" y="366933"/>
                      <a:pt x="391243" y="367552"/>
                      <a:pt x="391331" y="368436"/>
                    </a:cubicBezTo>
                    <a:lnTo>
                      <a:pt x="396369" y="424995"/>
                    </a:lnTo>
                    <a:cubicBezTo>
                      <a:pt x="396412" y="425835"/>
                      <a:pt x="395795" y="426586"/>
                      <a:pt x="394955" y="426674"/>
                    </a:cubicBezTo>
                    <a:lnTo>
                      <a:pt x="366631" y="429193"/>
                    </a:lnTo>
                    <a:lnTo>
                      <a:pt x="369414" y="460345"/>
                    </a:lnTo>
                    <a:cubicBezTo>
                      <a:pt x="369414" y="460345"/>
                      <a:pt x="369414" y="460390"/>
                      <a:pt x="369414" y="460390"/>
                    </a:cubicBezTo>
                    <a:lnTo>
                      <a:pt x="396412" y="458003"/>
                    </a:lnTo>
                    <a:cubicBezTo>
                      <a:pt x="397253" y="457960"/>
                      <a:pt x="398004" y="458578"/>
                      <a:pt x="398092" y="459417"/>
                    </a:cubicBezTo>
                    <a:lnTo>
                      <a:pt x="400478" y="486239"/>
                    </a:lnTo>
                    <a:cubicBezTo>
                      <a:pt x="400566" y="487123"/>
                      <a:pt x="399948" y="487874"/>
                      <a:pt x="399064" y="487963"/>
                    </a:cubicBezTo>
                    <a:lnTo>
                      <a:pt x="312193" y="495651"/>
                    </a:lnTo>
                    <a:cubicBezTo>
                      <a:pt x="311352" y="495696"/>
                      <a:pt x="310602" y="495077"/>
                      <a:pt x="310514" y="494237"/>
                    </a:cubicBezTo>
                    <a:lnTo>
                      <a:pt x="307862" y="465824"/>
                    </a:lnTo>
                    <a:lnTo>
                      <a:pt x="338749" y="463085"/>
                    </a:lnTo>
                    <a:lnTo>
                      <a:pt x="335965" y="431756"/>
                    </a:lnTo>
                    <a:cubicBezTo>
                      <a:pt x="335921" y="430917"/>
                      <a:pt x="336539" y="430165"/>
                      <a:pt x="337378" y="430077"/>
                    </a:cubicBezTo>
                    <a:lnTo>
                      <a:pt x="364863" y="427647"/>
                    </a:lnTo>
                    <a:cubicBezTo>
                      <a:pt x="365173" y="427647"/>
                      <a:pt x="365482" y="427735"/>
                      <a:pt x="365747" y="427868"/>
                    </a:cubicBezTo>
                    <a:lnTo>
                      <a:pt x="360709" y="371131"/>
                    </a:lnTo>
                    <a:cubicBezTo>
                      <a:pt x="360666" y="370292"/>
                      <a:pt x="361284" y="369540"/>
                      <a:pt x="362124" y="369452"/>
                    </a:cubicBezTo>
                    <a:close/>
                    <a:moveTo>
                      <a:pt x="784380" y="362072"/>
                    </a:moveTo>
                    <a:cubicBezTo>
                      <a:pt x="785750" y="361939"/>
                      <a:pt x="786943" y="362956"/>
                      <a:pt x="787076" y="364325"/>
                    </a:cubicBezTo>
                    <a:lnTo>
                      <a:pt x="794632" y="449431"/>
                    </a:lnTo>
                    <a:cubicBezTo>
                      <a:pt x="794764" y="450756"/>
                      <a:pt x="793748" y="451949"/>
                      <a:pt x="792422" y="452081"/>
                    </a:cubicBezTo>
                    <a:lnTo>
                      <a:pt x="764274" y="454556"/>
                    </a:lnTo>
                    <a:lnTo>
                      <a:pt x="761667" y="425127"/>
                    </a:lnTo>
                    <a:lnTo>
                      <a:pt x="732195" y="427735"/>
                    </a:lnTo>
                    <a:lnTo>
                      <a:pt x="729720" y="399631"/>
                    </a:lnTo>
                    <a:cubicBezTo>
                      <a:pt x="729587" y="398305"/>
                      <a:pt x="730604" y="397113"/>
                      <a:pt x="731930" y="396980"/>
                    </a:cubicBezTo>
                    <a:lnTo>
                      <a:pt x="758972" y="394593"/>
                    </a:lnTo>
                    <a:lnTo>
                      <a:pt x="756541" y="366977"/>
                    </a:lnTo>
                    <a:cubicBezTo>
                      <a:pt x="756409" y="365651"/>
                      <a:pt x="757425" y="364458"/>
                      <a:pt x="758751" y="364325"/>
                    </a:cubicBezTo>
                    <a:close/>
                    <a:moveTo>
                      <a:pt x="567861" y="321286"/>
                    </a:moveTo>
                    <a:lnTo>
                      <a:pt x="510858" y="326324"/>
                    </a:lnTo>
                    <a:cubicBezTo>
                      <a:pt x="509533" y="326456"/>
                      <a:pt x="508517" y="327650"/>
                      <a:pt x="508650" y="328975"/>
                    </a:cubicBezTo>
                    <a:lnTo>
                      <a:pt x="511035" y="355885"/>
                    </a:lnTo>
                    <a:cubicBezTo>
                      <a:pt x="511035" y="356018"/>
                      <a:pt x="511168" y="356107"/>
                      <a:pt x="511300" y="356107"/>
                    </a:cubicBezTo>
                    <a:lnTo>
                      <a:pt x="484082" y="358536"/>
                    </a:lnTo>
                    <a:cubicBezTo>
                      <a:pt x="482756" y="358669"/>
                      <a:pt x="481739" y="359862"/>
                      <a:pt x="481872" y="361188"/>
                    </a:cubicBezTo>
                    <a:lnTo>
                      <a:pt x="484258" y="388009"/>
                    </a:lnTo>
                    <a:cubicBezTo>
                      <a:pt x="484302" y="388098"/>
                      <a:pt x="484390" y="388186"/>
                      <a:pt x="484479" y="388186"/>
                    </a:cubicBezTo>
                    <a:lnTo>
                      <a:pt x="542718" y="383016"/>
                    </a:lnTo>
                    <a:cubicBezTo>
                      <a:pt x="544043" y="382884"/>
                      <a:pt x="545060" y="381691"/>
                      <a:pt x="544927" y="380365"/>
                    </a:cubicBezTo>
                    <a:lnTo>
                      <a:pt x="542541" y="353587"/>
                    </a:lnTo>
                    <a:cubicBezTo>
                      <a:pt x="542541" y="353455"/>
                      <a:pt x="542452" y="353410"/>
                      <a:pt x="542364" y="353410"/>
                    </a:cubicBezTo>
                    <a:lnTo>
                      <a:pt x="570556" y="350892"/>
                    </a:lnTo>
                    <a:cubicBezTo>
                      <a:pt x="571881" y="350760"/>
                      <a:pt x="572897" y="349566"/>
                      <a:pt x="572765" y="348241"/>
                    </a:cubicBezTo>
                    <a:lnTo>
                      <a:pt x="570556" y="323540"/>
                    </a:lnTo>
                    <a:cubicBezTo>
                      <a:pt x="570424" y="322170"/>
                      <a:pt x="569230" y="321154"/>
                      <a:pt x="567861" y="321286"/>
                    </a:cubicBezTo>
                    <a:close/>
                    <a:moveTo>
                      <a:pt x="233538" y="319873"/>
                    </a:moveTo>
                    <a:lnTo>
                      <a:pt x="204286" y="322480"/>
                    </a:lnTo>
                    <a:lnTo>
                      <a:pt x="206893" y="351733"/>
                    </a:lnTo>
                    <a:cubicBezTo>
                      <a:pt x="206981" y="352616"/>
                      <a:pt x="207733" y="353235"/>
                      <a:pt x="208572" y="353147"/>
                    </a:cubicBezTo>
                    <a:lnTo>
                      <a:pt x="236233" y="350672"/>
                    </a:lnTo>
                    <a:cubicBezTo>
                      <a:pt x="237073" y="350584"/>
                      <a:pt x="237736" y="349833"/>
                      <a:pt x="237648" y="348949"/>
                    </a:cubicBezTo>
                    <a:lnTo>
                      <a:pt x="235217" y="321287"/>
                    </a:lnTo>
                    <a:cubicBezTo>
                      <a:pt x="235129" y="320404"/>
                      <a:pt x="234377" y="319785"/>
                      <a:pt x="233538" y="319873"/>
                    </a:cubicBezTo>
                    <a:close/>
                    <a:moveTo>
                      <a:pt x="49233" y="306042"/>
                    </a:moveTo>
                    <a:cubicBezTo>
                      <a:pt x="50073" y="305999"/>
                      <a:pt x="50824" y="306617"/>
                      <a:pt x="50912" y="307456"/>
                    </a:cubicBezTo>
                    <a:lnTo>
                      <a:pt x="53298" y="334456"/>
                    </a:lnTo>
                    <a:cubicBezTo>
                      <a:pt x="53342" y="335295"/>
                      <a:pt x="52723" y="336046"/>
                      <a:pt x="51884" y="336135"/>
                    </a:cubicBezTo>
                    <a:lnTo>
                      <a:pt x="24885" y="338520"/>
                    </a:lnTo>
                    <a:cubicBezTo>
                      <a:pt x="24046" y="338609"/>
                      <a:pt x="23295" y="337990"/>
                      <a:pt x="23207" y="337106"/>
                    </a:cubicBezTo>
                    <a:lnTo>
                      <a:pt x="20820" y="310108"/>
                    </a:lnTo>
                    <a:cubicBezTo>
                      <a:pt x="20776" y="309268"/>
                      <a:pt x="21394" y="308517"/>
                      <a:pt x="22234" y="308429"/>
                    </a:cubicBezTo>
                    <a:close/>
                    <a:moveTo>
                      <a:pt x="109416" y="299635"/>
                    </a:moveTo>
                    <a:cubicBezTo>
                      <a:pt x="110742" y="299502"/>
                      <a:pt x="111934" y="300519"/>
                      <a:pt x="112067" y="301845"/>
                    </a:cubicBezTo>
                    <a:lnTo>
                      <a:pt x="117104" y="358625"/>
                    </a:lnTo>
                    <a:cubicBezTo>
                      <a:pt x="117237" y="359951"/>
                      <a:pt x="116220" y="361144"/>
                      <a:pt x="114895" y="361277"/>
                    </a:cubicBezTo>
                    <a:lnTo>
                      <a:pt x="88206" y="363663"/>
                    </a:lnTo>
                    <a:cubicBezTo>
                      <a:pt x="86881" y="363795"/>
                      <a:pt x="85688" y="362779"/>
                      <a:pt x="85555" y="361454"/>
                    </a:cubicBezTo>
                    <a:lnTo>
                      <a:pt x="80517" y="304672"/>
                    </a:lnTo>
                    <a:cubicBezTo>
                      <a:pt x="80385" y="303346"/>
                      <a:pt x="81401" y="302153"/>
                      <a:pt x="82727" y="302021"/>
                    </a:cubicBezTo>
                    <a:close/>
                    <a:moveTo>
                      <a:pt x="260228" y="286468"/>
                    </a:moveTo>
                    <a:cubicBezTo>
                      <a:pt x="261552" y="286335"/>
                      <a:pt x="262746" y="287352"/>
                      <a:pt x="262878" y="288678"/>
                    </a:cubicBezTo>
                    <a:lnTo>
                      <a:pt x="268048" y="346696"/>
                    </a:lnTo>
                    <a:lnTo>
                      <a:pt x="295621" y="344265"/>
                    </a:lnTo>
                    <a:cubicBezTo>
                      <a:pt x="296947" y="344133"/>
                      <a:pt x="298140" y="345148"/>
                      <a:pt x="298273" y="346474"/>
                    </a:cubicBezTo>
                    <a:lnTo>
                      <a:pt x="308834" y="465427"/>
                    </a:lnTo>
                    <a:lnTo>
                      <a:pt x="278079" y="468167"/>
                    </a:lnTo>
                    <a:lnTo>
                      <a:pt x="280730" y="497905"/>
                    </a:lnTo>
                    <a:lnTo>
                      <a:pt x="220636" y="503252"/>
                    </a:lnTo>
                    <a:cubicBezTo>
                      <a:pt x="219796" y="503340"/>
                      <a:pt x="219133" y="504091"/>
                      <a:pt x="219222" y="504975"/>
                    </a:cubicBezTo>
                    <a:lnTo>
                      <a:pt x="221740" y="533255"/>
                    </a:lnTo>
                    <a:cubicBezTo>
                      <a:pt x="221828" y="534139"/>
                      <a:pt x="222579" y="534757"/>
                      <a:pt x="223419" y="534669"/>
                    </a:cubicBezTo>
                    <a:lnTo>
                      <a:pt x="283647" y="529322"/>
                    </a:lnTo>
                    <a:lnTo>
                      <a:pt x="280907" y="498347"/>
                    </a:lnTo>
                    <a:lnTo>
                      <a:pt x="311529" y="495651"/>
                    </a:lnTo>
                    <a:lnTo>
                      <a:pt x="314136" y="524859"/>
                    </a:lnTo>
                    <a:cubicBezTo>
                      <a:pt x="314269" y="526185"/>
                      <a:pt x="313252" y="527378"/>
                      <a:pt x="311926" y="527510"/>
                    </a:cubicBezTo>
                    <a:lnTo>
                      <a:pt x="283735" y="530029"/>
                    </a:lnTo>
                    <a:lnTo>
                      <a:pt x="286077" y="556630"/>
                    </a:lnTo>
                    <a:cubicBezTo>
                      <a:pt x="286209" y="557956"/>
                      <a:pt x="285193" y="559149"/>
                      <a:pt x="283867" y="559282"/>
                    </a:cubicBezTo>
                    <a:lnTo>
                      <a:pt x="137696" y="572096"/>
                    </a:lnTo>
                    <a:cubicBezTo>
                      <a:pt x="136370" y="572228"/>
                      <a:pt x="135176" y="571212"/>
                      <a:pt x="135044" y="569887"/>
                    </a:cubicBezTo>
                    <a:lnTo>
                      <a:pt x="130051" y="513415"/>
                    </a:lnTo>
                    <a:lnTo>
                      <a:pt x="102081" y="515889"/>
                    </a:lnTo>
                    <a:cubicBezTo>
                      <a:pt x="101462" y="515933"/>
                      <a:pt x="100844" y="515756"/>
                      <a:pt x="100357" y="515359"/>
                    </a:cubicBezTo>
                    <a:cubicBezTo>
                      <a:pt x="100490" y="515579"/>
                      <a:pt x="100534" y="515889"/>
                      <a:pt x="100579" y="516154"/>
                    </a:cubicBezTo>
                    <a:lnTo>
                      <a:pt x="102964" y="542844"/>
                    </a:lnTo>
                    <a:cubicBezTo>
                      <a:pt x="103097" y="544169"/>
                      <a:pt x="102081" y="545362"/>
                      <a:pt x="100755" y="545495"/>
                    </a:cubicBezTo>
                    <a:lnTo>
                      <a:pt x="43975" y="550532"/>
                    </a:lnTo>
                    <a:cubicBezTo>
                      <a:pt x="42649" y="550665"/>
                      <a:pt x="41455" y="549648"/>
                      <a:pt x="41323" y="548322"/>
                    </a:cubicBezTo>
                    <a:lnTo>
                      <a:pt x="38937" y="521633"/>
                    </a:lnTo>
                    <a:cubicBezTo>
                      <a:pt x="38804" y="520308"/>
                      <a:pt x="39821" y="519115"/>
                      <a:pt x="41146" y="518983"/>
                    </a:cubicBezTo>
                    <a:lnTo>
                      <a:pt x="97927" y="513945"/>
                    </a:lnTo>
                    <a:cubicBezTo>
                      <a:pt x="98546" y="513901"/>
                      <a:pt x="99164" y="514078"/>
                      <a:pt x="99650" y="514475"/>
                    </a:cubicBezTo>
                    <a:cubicBezTo>
                      <a:pt x="99518" y="514210"/>
                      <a:pt x="99473" y="513945"/>
                      <a:pt x="99430" y="513680"/>
                    </a:cubicBezTo>
                    <a:lnTo>
                      <a:pt x="96822" y="484472"/>
                    </a:lnTo>
                    <a:lnTo>
                      <a:pt x="38495" y="489642"/>
                    </a:lnTo>
                    <a:cubicBezTo>
                      <a:pt x="37169" y="489774"/>
                      <a:pt x="35976" y="488758"/>
                      <a:pt x="35843" y="487432"/>
                    </a:cubicBezTo>
                    <a:lnTo>
                      <a:pt x="33457" y="460743"/>
                    </a:lnTo>
                    <a:cubicBezTo>
                      <a:pt x="33325" y="459417"/>
                      <a:pt x="34341" y="458225"/>
                      <a:pt x="35667" y="458091"/>
                    </a:cubicBezTo>
                    <a:lnTo>
                      <a:pt x="124395" y="450226"/>
                    </a:lnTo>
                    <a:lnTo>
                      <a:pt x="122053" y="423714"/>
                    </a:lnTo>
                    <a:cubicBezTo>
                      <a:pt x="121920" y="422388"/>
                      <a:pt x="122937" y="421196"/>
                      <a:pt x="124263" y="421063"/>
                    </a:cubicBezTo>
                    <a:lnTo>
                      <a:pt x="151040" y="418676"/>
                    </a:lnTo>
                    <a:lnTo>
                      <a:pt x="148477" y="389690"/>
                    </a:lnTo>
                    <a:cubicBezTo>
                      <a:pt x="148344" y="388364"/>
                      <a:pt x="149361" y="387171"/>
                      <a:pt x="150687" y="387039"/>
                    </a:cubicBezTo>
                    <a:lnTo>
                      <a:pt x="179007" y="384524"/>
                    </a:lnTo>
                    <a:lnTo>
                      <a:pt x="179011" y="384564"/>
                    </a:lnTo>
                    <a:lnTo>
                      <a:pt x="179059" y="384560"/>
                    </a:lnTo>
                    <a:lnTo>
                      <a:pt x="181706" y="414390"/>
                    </a:lnTo>
                    <a:cubicBezTo>
                      <a:pt x="181794" y="415274"/>
                      <a:pt x="182546" y="415893"/>
                      <a:pt x="183385" y="415804"/>
                    </a:cubicBezTo>
                    <a:lnTo>
                      <a:pt x="241271" y="410679"/>
                    </a:lnTo>
                    <a:lnTo>
                      <a:pt x="243878" y="439975"/>
                    </a:lnTo>
                    <a:lnTo>
                      <a:pt x="215244" y="442494"/>
                    </a:lnTo>
                    <a:cubicBezTo>
                      <a:pt x="214361" y="442582"/>
                      <a:pt x="213742" y="443334"/>
                      <a:pt x="213830" y="444173"/>
                    </a:cubicBezTo>
                    <a:lnTo>
                      <a:pt x="216217" y="471216"/>
                    </a:lnTo>
                    <a:cubicBezTo>
                      <a:pt x="216305" y="472055"/>
                      <a:pt x="217056" y="472718"/>
                      <a:pt x="217940" y="472630"/>
                    </a:cubicBezTo>
                    <a:lnTo>
                      <a:pt x="244982" y="470243"/>
                    </a:lnTo>
                    <a:cubicBezTo>
                      <a:pt x="245866" y="470155"/>
                      <a:pt x="246485" y="469404"/>
                      <a:pt x="246397" y="468564"/>
                    </a:cubicBezTo>
                    <a:lnTo>
                      <a:pt x="243878" y="440152"/>
                    </a:lnTo>
                    <a:lnTo>
                      <a:pt x="272909" y="437589"/>
                    </a:lnTo>
                    <a:cubicBezTo>
                      <a:pt x="273793" y="437501"/>
                      <a:pt x="274411" y="436750"/>
                      <a:pt x="274323" y="435910"/>
                    </a:cubicBezTo>
                    <a:lnTo>
                      <a:pt x="271540" y="404669"/>
                    </a:lnTo>
                    <a:cubicBezTo>
                      <a:pt x="271540" y="404626"/>
                      <a:pt x="271495" y="404581"/>
                      <a:pt x="271495" y="404537"/>
                    </a:cubicBezTo>
                    <a:lnTo>
                      <a:pt x="269153" y="378113"/>
                    </a:lnTo>
                    <a:cubicBezTo>
                      <a:pt x="269065" y="377229"/>
                      <a:pt x="268313" y="376610"/>
                      <a:pt x="267474" y="376699"/>
                    </a:cubicBezTo>
                    <a:lnTo>
                      <a:pt x="179059" y="384560"/>
                    </a:lnTo>
                    <a:lnTo>
                      <a:pt x="179055" y="384520"/>
                    </a:lnTo>
                    <a:lnTo>
                      <a:pt x="179007" y="384524"/>
                    </a:lnTo>
                    <a:lnTo>
                      <a:pt x="176581" y="357256"/>
                    </a:lnTo>
                    <a:cubicBezTo>
                      <a:pt x="176581" y="356859"/>
                      <a:pt x="176624" y="356505"/>
                      <a:pt x="176758" y="356152"/>
                    </a:cubicBezTo>
                    <a:lnTo>
                      <a:pt x="148124" y="358715"/>
                    </a:lnTo>
                    <a:cubicBezTo>
                      <a:pt x="146798" y="358847"/>
                      <a:pt x="145606" y="357831"/>
                      <a:pt x="145472" y="356505"/>
                    </a:cubicBezTo>
                    <a:lnTo>
                      <a:pt x="143086" y="329816"/>
                    </a:lnTo>
                    <a:cubicBezTo>
                      <a:pt x="142954" y="328490"/>
                      <a:pt x="143970" y="327297"/>
                      <a:pt x="145296" y="327164"/>
                    </a:cubicBezTo>
                    <a:lnTo>
                      <a:pt x="204153" y="321950"/>
                    </a:lnTo>
                    <a:lnTo>
                      <a:pt x="201679" y="294113"/>
                    </a:lnTo>
                    <a:cubicBezTo>
                      <a:pt x="201546" y="292787"/>
                      <a:pt x="202563" y="291593"/>
                      <a:pt x="203888" y="291461"/>
                    </a:cubicBezTo>
                    <a:close/>
                    <a:moveTo>
                      <a:pt x="688271" y="280148"/>
                    </a:moveTo>
                    <a:lnTo>
                      <a:pt x="690879" y="309931"/>
                    </a:lnTo>
                    <a:lnTo>
                      <a:pt x="721456" y="307236"/>
                    </a:lnTo>
                    <a:lnTo>
                      <a:pt x="724107" y="336974"/>
                    </a:lnTo>
                    <a:lnTo>
                      <a:pt x="693529" y="339669"/>
                    </a:lnTo>
                    <a:lnTo>
                      <a:pt x="695960" y="366932"/>
                    </a:lnTo>
                    <a:cubicBezTo>
                      <a:pt x="696092" y="368258"/>
                      <a:pt x="695076" y="369451"/>
                      <a:pt x="693751" y="369583"/>
                    </a:cubicBezTo>
                    <a:lnTo>
                      <a:pt x="668122" y="371837"/>
                    </a:lnTo>
                    <a:cubicBezTo>
                      <a:pt x="666752" y="371970"/>
                      <a:pt x="665559" y="370954"/>
                      <a:pt x="665426" y="369583"/>
                    </a:cubicBezTo>
                    <a:lnTo>
                      <a:pt x="657958" y="285274"/>
                    </a:lnTo>
                    <a:cubicBezTo>
                      <a:pt x="657826" y="283948"/>
                      <a:pt x="658842" y="282755"/>
                      <a:pt x="660168" y="282623"/>
                    </a:cubicBezTo>
                    <a:close/>
                    <a:moveTo>
                      <a:pt x="411614" y="273785"/>
                    </a:moveTo>
                    <a:cubicBezTo>
                      <a:pt x="412984" y="273652"/>
                      <a:pt x="414177" y="274669"/>
                      <a:pt x="414309" y="276038"/>
                    </a:cubicBezTo>
                    <a:lnTo>
                      <a:pt x="416607" y="301844"/>
                    </a:lnTo>
                    <a:cubicBezTo>
                      <a:pt x="416740" y="303170"/>
                      <a:pt x="415723" y="304362"/>
                      <a:pt x="414398" y="304495"/>
                    </a:cubicBezTo>
                    <a:lnTo>
                      <a:pt x="386118" y="307014"/>
                    </a:lnTo>
                    <a:lnTo>
                      <a:pt x="388548" y="334543"/>
                    </a:lnTo>
                    <a:cubicBezTo>
                      <a:pt x="388680" y="335868"/>
                      <a:pt x="387665" y="337061"/>
                      <a:pt x="386339" y="337194"/>
                    </a:cubicBezTo>
                    <a:lnTo>
                      <a:pt x="361064" y="339448"/>
                    </a:lnTo>
                    <a:cubicBezTo>
                      <a:pt x="359429" y="339624"/>
                      <a:pt x="357927" y="338387"/>
                      <a:pt x="357793" y="336708"/>
                    </a:cubicBezTo>
                    <a:lnTo>
                      <a:pt x="355320" y="309003"/>
                    </a:lnTo>
                    <a:lnTo>
                      <a:pt x="386030" y="306263"/>
                    </a:lnTo>
                    <a:lnTo>
                      <a:pt x="383599" y="278734"/>
                    </a:lnTo>
                    <a:cubicBezTo>
                      <a:pt x="383467" y="277409"/>
                      <a:pt x="384483" y="276215"/>
                      <a:pt x="385809" y="276083"/>
                    </a:cubicBezTo>
                    <a:close/>
                    <a:moveTo>
                      <a:pt x="713193" y="247140"/>
                    </a:moveTo>
                    <a:cubicBezTo>
                      <a:pt x="714519" y="247007"/>
                      <a:pt x="715712" y="247980"/>
                      <a:pt x="715756" y="249394"/>
                    </a:cubicBezTo>
                    <a:lnTo>
                      <a:pt x="718231" y="277055"/>
                    </a:lnTo>
                    <a:lnTo>
                      <a:pt x="688183" y="279707"/>
                    </a:lnTo>
                    <a:lnTo>
                      <a:pt x="685753" y="252089"/>
                    </a:lnTo>
                    <a:cubicBezTo>
                      <a:pt x="685620" y="250719"/>
                      <a:pt x="686637" y="249527"/>
                      <a:pt x="688006" y="249394"/>
                    </a:cubicBezTo>
                    <a:close/>
                    <a:moveTo>
                      <a:pt x="773686" y="241572"/>
                    </a:moveTo>
                    <a:cubicBezTo>
                      <a:pt x="775056" y="241440"/>
                      <a:pt x="776249" y="242456"/>
                      <a:pt x="776382" y="243826"/>
                    </a:cubicBezTo>
                    <a:lnTo>
                      <a:pt x="783893" y="328932"/>
                    </a:lnTo>
                    <a:cubicBezTo>
                      <a:pt x="784026" y="330257"/>
                      <a:pt x="783010" y="331450"/>
                      <a:pt x="781684" y="331582"/>
                    </a:cubicBezTo>
                    <a:lnTo>
                      <a:pt x="753581" y="334057"/>
                    </a:lnTo>
                    <a:lnTo>
                      <a:pt x="750973" y="304584"/>
                    </a:lnTo>
                    <a:lnTo>
                      <a:pt x="721500" y="307191"/>
                    </a:lnTo>
                    <a:lnTo>
                      <a:pt x="718849" y="277144"/>
                    </a:lnTo>
                    <a:lnTo>
                      <a:pt x="748323" y="274536"/>
                    </a:lnTo>
                    <a:lnTo>
                      <a:pt x="745848" y="246478"/>
                    </a:lnTo>
                    <a:cubicBezTo>
                      <a:pt x="745715" y="245152"/>
                      <a:pt x="746732" y="243958"/>
                      <a:pt x="748058" y="243826"/>
                    </a:cubicBezTo>
                    <a:close/>
                    <a:moveTo>
                      <a:pt x="344847" y="219036"/>
                    </a:moveTo>
                    <a:cubicBezTo>
                      <a:pt x="346216" y="218904"/>
                      <a:pt x="347410" y="219920"/>
                      <a:pt x="347542" y="221246"/>
                    </a:cubicBezTo>
                    <a:lnTo>
                      <a:pt x="355320" y="309003"/>
                    </a:lnTo>
                    <a:cubicBezTo>
                      <a:pt x="355320" y="309135"/>
                      <a:pt x="355232" y="309223"/>
                      <a:pt x="355143" y="309223"/>
                    </a:cubicBezTo>
                    <a:lnTo>
                      <a:pt x="327967" y="311653"/>
                    </a:lnTo>
                    <a:cubicBezTo>
                      <a:pt x="326333" y="311830"/>
                      <a:pt x="324830" y="310593"/>
                      <a:pt x="324697" y="308914"/>
                    </a:cubicBezTo>
                    <a:lnTo>
                      <a:pt x="317141" y="223942"/>
                    </a:lnTo>
                    <a:cubicBezTo>
                      <a:pt x="317009" y="222616"/>
                      <a:pt x="318025" y="221422"/>
                      <a:pt x="319351" y="221290"/>
                    </a:cubicBezTo>
                    <a:close/>
                    <a:moveTo>
                      <a:pt x="525927" y="201007"/>
                    </a:moveTo>
                    <a:cubicBezTo>
                      <a:pt x="527562" y="200831"/>
                      <a:pt x="529064" y="202068"/>
                      <a:pt x="529196" y="203747"/>
                    </a:cubicBezTo>
                    <a:lnTo>
                      <a:pt x="531539" y="230083"/>
                    </a:lnTo>
                    <a:cubicBezTo>
                      <a:pt x="531671" y="231409"/>
                      <a:pt x="530655" y="232601"/>
                      <a:pt x="529329" y="232734"/>
                    </a:cubicBezTo>
                    <a:lnTo>
                      <a:pt x="501491" y="235209"/>
                    </a:lnTo>
                    <a:lnTo>
                      <a:pt x="504186" y="265654"/>
                    </a:lnTo>
                    <a:lnTo>
                      <a:pt x="531981" y="263180"/>
                    </a:lnTo>
                    <a:cubicBezTo>
                      <a:pt x="533350" y="263047"/>
                      <a:pt x="534543" y="264063"/>
                      <a:pt x="534676" y="265434"/>
                    </a:cubicBezTo>
                    <a:lnTo>
                      <a:pt x="537194" y="293581"/>
                    </a:lnTo>
                    <a:lnTo>
                      <a:pt x="596935" y="288278"/>
                    </a:lnTo>
                    <a:lnTo>
                      <a:pt x="594417" y="259910"/>
                    </a:lnTo>
                    <a:cubicBezTo>
                      <a:pt x="594285" y="258585"/>
                      <a:pt x="595301" y="257391"/>
                      <a:pt x="596626" y="257259"/>
                    </a:cubicBezTo>
                    <a:lnTo>
                      <a:pt x="622299" y="254961"/>
                    </a:lnTo>
                    <a:cubicBezTo>
                      <a:pt x="623669" y="254828"/>
                      <a:pt x="624862" y="255845"/>
                      <a:pt x="624995" y="257214"/>
                    </a:cubicBezTo>
                    <a:lnTo>
                      <a:pt x="629943" y="312846"/>
                    </a:lnTo>
                    <a:cubicBezTo>
                      <a:pt x="630076" y="314172"/>
                      <a:pt x="629059" y="315365"/>
                      <a:pt x="627734" y="315498"/>
                    </a:cubicBezTo>
                    <a:lnTo>
                      <a:pt x="600515" y="317929"/>
                    </a:lnTo>
                    <a:lnTo>
                      <a:pt x="603166" y="347932"/>
                    </a:lnTo>
                    <a:lnTo>
                      <a:pt x="631269" y="345457"/>
                    </a:lnTo>
                    <a:cubicBezTo>
                      <a:pt x="632638" y="345324"/>
                      <a:pt x="633832" y="346341"/>
                      <a:pt x="633964" y="347710"/>
                    </a:cubicBezTo>
                    <a:lnTo>
                      <a:pt x="636130" y="372235"/>
                    </a:lnTo>
                    <a:cubicBezTo>
                      <a:pt x="636262" y="373560"/>
                      <a:pt x="635246" y="374753"/>
                      <a:pt x="633920" y="374886"/>
                    </a:cubicBezTo>
                    <a:lnTo>
                      <a:pt x="605773" y="377405"/>
                    </a:lnTo>
                    <a:lnTo>
                      <a:pt x="608469" y="407761"/>
                    </a:lnTo>
                    <a:lnTo>
                      <a:pt x="636572" y="405287"/>
                    </a:lnTo>
                    <a:cubicBezTo>
                      <a:pt x="637941" y="405154"/>
                      <a:pt x="639134" y="406170"/>
                      <a:pt x="639267" y="407541"/>
                    </a:cubicBezTo>
                    <a:lnTo>
                      <a:pt x="641520" y="432816"/>
                    </a:lnTo>
                    <a:cubicBezTo>
                      <a:pt x="641653" y="434142"/>
                      <a:pt x="640636" y="435334"/>
                      <a:pt x="639311" y="435467"/>
                    </a:cubicBezTo>
                    <a:lnTo>
                      <a:pt x="583989" y="440372"/>
                    </a:lnTo>
                    <a:cubicBezTo>
                      <a:pt x="582354" y="440549"/>
                      <a:pt x="580852" y="439311"/>
                      <a:pt x="580719" y="437632"/>
                    </a:cubicBezTo>
                    <a:lnTo>
                      <a:pt x="578332" y="410943"/>
                    </a:lnTo>
                    <a:cubicBezTo>
                      <a:pt x="578289" y="410678"/>
                      <a:pt x="578509" y="410456"/>
                      <a:pt x="578774" y="410413"/>
                    </a:cubicBezTo>
                    <a:lnTo>
                      <a:pt x="547799" y="413152"/>
                    </a:lnTo>
                    <a:lnTo>
                      <a:pt x="552439" y="465382"/>
                    </a:lnTo>
                    <a:cubicBezTo>
                      <a:pt x="552837" y="470110"/>
                      <a:pt x="549346" y="474264"/>
                      <a:pt x="544618" y="474706"/>
                    </a:cubicBezTo>
                    <a:lnTo>
                      <a:pt x="495349" y="479080"/>
                    </a:lnTo>
                    <a:cubicBezTo>
                      <a:pt x="493714" y="479257"/>
                      <a:pt x="492212" y="478020"/>
                      <a:pt x="492079" y="476340"/>
                    </a:cubicBezTo>
                    <a:lnTo>
                      <a:pt x="484302" y="388938"/>
                    </a:lnTo>
                    <a:lnTo>
                      <a:pt x="456375" y="391412"/>
                    </a:lnTo>
                    <a:cubicBezTo>
                      <a:pt x="454741" y="391588"/>
                      <a:pt x="453238" y="390352"/>
                      <a:pt x="453106" y="388673"/>
                    </a:cubicBezTo>
                    <a:lnTo>
                      <a:pt x="448289" y="333968"/>
                    </a:lnTo>
                    <a:cubicBezTo>
                      <a:pt x="448157" y="332643"/>
                      <a:pt x="449173" y="331450"/>
                      <a:pt x="450499" y="331317"/>
                    </a:cubicBezTo>
                    <a:lnTo>
                      <a:pt x="478999" y="328799"/>
                    </a:lnTo>
                    <a:lnTo>
                      <a:pt x="475377" y="288190"/>
                    </a:lnTo>
                    <a:lnTo>
                      <a:pt x="473829" y="270824"/>
                    </a:lnTo>
                    <a:lnTo>
                      <a:pt x="470825" y="237021"/>
                    </a:lnTo>
                    <a:lnTo>
                      <a:pt x="501093" y="234325"/>
                    </a:lnTo>
                    <a:lnTo>
                      <a:pt x="498574" y="205868"/>
                    </a:lnTo>
                    <a:cubicBezTo>
                      <a:pt x="498442" y="204543"/>
                      <a:pt x="499458" y="203350"/>
                      <a:pt x="500784" y="203217"/>
                    </a:cubicBezTo>
                    <a:close/>
                    <a:moveTo>
                      <a:pt x="282233" y="193586"/>
                    </a:moveTo>
                    <a:cubicBezTo>
                      <a:pt x="283603" y="193497"/>
                      <a:pt x="284796" y="194470"/>
                      <a:pt x="284928" y="195795"/>
                    </a:cubicBezTo>
                    <a:lnTo>
                      <a:pt x="289833" y="251074"/>
                    </a:lnTo>
                    <a:cubicBezTo>
                      <a:pt x="289966" y="252398"/>
                      <a:pt x="288949" y="253592"/>
                      <a:pt x="287623" y="253724"/>
                    </a:cubicBezTo>
                    <a:lnTo>
                      <a:pt x="262349" y="255978"/>
                    </a:lnTo>
                    <a:cubicBezTo>
                      <a:pt x="260714" y="256155"/>
                      <a:pt x="259212" y="254918"/>
                      <a:pt x="259079" y="253238"/>
                    </a:cubicBezTo>
                    <a:lnTo>
                      <a:pt x="254218" y="198534"/>
                    </a:lnTo>
                    <a:cubicBezTo>
                      <a:pt x="254086" y="197208"/>
                      <a:pt x="255102" y="196016"/>
                      <a:pt x="256428" y="195883"/>
                    </a:cubicBezTo>
                    <a:close/>
                    <a:moveTo>
                      <a:pt x="461015" y="146481"/>
                    </a:moveTo>
                    <a:cubicBezTo>
                      <a:pt x="461899" y="146392"/>
                      <a:pt x="462650" y="147011"/>
                      <a:pt x="462738" y="147894"/>
                    </a:cubicBezTo>
                    <a:lnTo>
                      <a:pt x="470648" y="237065"/>
                    </a:lnTo>
                    <a:lnTo>
                      <a:pt x="442324" y="239583"/>
                    </a:lnTo>
                    <a:cubicBezTo>
                      <a:pt x="441440" y="239627"/>
                      <a:pt x="440645" y="239008"/>
                      <a:pt x="440600" y="238169"/>
                    </a:cubicBezTo>
                    <a:lnTo>
                      <a:pt x="432780" y="150192"/>
                    </a:lnTo>
                    <a:cubicBezTo>
                      <a:pt x="432691" y="149529"/>
                      <a:pt x="433177" y="148954"/>
                      <a:pt x="433839" y="148911"/>
                    </a:cubicBezTo>
                    <a:close/>
                    <a:moveTo>
                      <a:pt x="151880" y="114136"/>
                    </a:moveTo>
                    <a:cubicBezTo>
                      <a:pt x="153736" y="114003"/>
                      <a:pt x="154399" y="114357"/>
                      <a:pt x="154576" y="116345"/>
                    </a:cubicBezTo>
                    <a:cubicBezTo>
                      <a:pt x="157050" y="144979"/>
                      <a:pt x="159569" y="173612"/>
                      <a:pt x="162176" y="202245"/>
                    </a:cubicBezTo>
                    <a:cubicBezTo>
                      <a:pt x="162353" y="204101"/>
                      <a:pt x="161823" y="204587"/>
                      <a:pt x="160055" y="204720"/>
                    </a:cubicBezTo>
                    <a:cubicBezTo>
                      <a:pt x="145694" y="205957"/>
                      <a:pt x="131333" y="207238"/>
                      <a:pt x="116972" y="208520"/>
                    </a:cubicBezTo>
                    <a:cubicBezTo>
                      <a:pt x="102877" y="209758"/>
                      <a:pt x="88780" y="210994"/>
                      <a:pt x="74685" y="212320"/>
                    </a:cubicBezTo>
                    <a:cubicBezTo>
                      <a:pt x="72564" y="212497"/>
                      <a:pt x="71725" y="212231"/>
                      <a:pt x="71548" y="209758"/>
                    </a:cubicBezTo>
                    <a:cubicBezTo>
                      <a:pt x="69117" y="181301"/>
                      <a:pt x="66599" y="152844"/>
                      <a:pt x="63992" y="124387"/>
                    </a:cubicBezTo>
                    <a:cubicBezTo>
                      <a:pt x="63815" y="122442"/>
                      <a:pt x="64301" y="121912"/>
                      <a:pt x="66245" y="121735"/>
                    </a:cubicBezTo>
                    <a:cubicBezTo>
                      <a:pt x="94790" y="119262"/>
                      <a:pt x="123336" y="116742"/>
                      <a:pt x="151880" y="114136"/>
                    </a:cubicBezTo>
                    <a:close/>
                    <a:moveTo>
                      <a:pt x="424074" y="88639"/>
                    </a:moveTo>
                    <a:cubicBezTo>
                      <a:pt x="425443" y="88507"/>
                      <a:pt x="426637" y="89523"/>
                      <a:pt x="426769" y="90893"/>
                    </a:cubicBezTo>
                    <a:lnTo>
                      <a:pt x="431984" y="149574"/>
                    </a:lnTo>
                    <a:lnTo>
                      <a:pt x="403350" y="152137"/>
                    </a:lnTo>
                    <a:lnTo>
                      <a:pt x="411216" y="240777"/>
                    </a:lnTo>
                    <a:cubicBezTo>
                      <a:pt x="411260" y="241617"/>
                      <a:pt x="410641" y="242368"/>
                      <a:pt x="409802" y="242456"/>
                    </a:cubicBezTo>
                    <a:lnTo>
                      <a:pt x="383024" y="244842"/>
                    </a:lnTo>
                    <a:cubicBezTo>
                      <a:pt x="382140" y="244931"/>
                      <a:pt x="381390" y="244268"/>
                      <a:pt x="381301" y="243385"/>
                    </a:cubicBezTo>
                    <a:lnTo>
                      <a:pt x="378694" y="214088"/>
                    </a:lnTo>
                    <a:lnTo>
                      <a:pt x="347365" y="216872"/>
                    </a:lnTo>
                    <a:cubicBezTo>
                      <a:pt x="346526" y="216916"/>
                      <a:pt x="345775" y="216297"/>
                      <a:pt x="345686" y="215458"/>
                    </a:cubicBezTo>
                    <a:lnTo>
                      <a:pt x="343255" y="187973"/>
                    </a:lnTo>
                    <a:cubicBezTo>
                      <a:pt x="343167" y="187089"/>
                      <a:pt x="343786" y="186339"/>
                      <a:pt x="344670" y="186250"/>
                    </a:cubicBezTo>
                    <a:lnTo>
                      <a:pt x="375955" y="183466"/>
                    </a:lnTo>
                    <a:lnTo>
                      <a:pt x="373392" y="154744"/>
                    </a:lnTo>
                    <a:lnTo>
                      <a:pt x="344626" y="157307"/>
                    </a:lnTo>
                    <a:cubicBezTo>
                      <a:pt x="342990" y="157483"/>
                      <a:pt x="341488" y="156246"/>
                      <a:pt x="341356" y="154567"/>
                    </a:cubicBezTo>
                    <a:lnTo>
                      <a:pt x="336186" y="96417"/>
                    </a:lnTo>
                    <a:close/>
                    <a:moveTo>
                      <a:pt x="178967" y="80952"/>
                    </a:moveTo>
                    <a:cubicBezTo>
                      <a:pt x="130449" y="85371"/>
                      <a:pt x="81887" y="89657"/>
                      <a:pt x="33369" y="93899"/>
                    </a:cubicBezTo>
                    <a:cubicBezTo>
                      <a:pt x="30895" y="94119"/>
                      <a:pt x="30674" y="95003"/>
                      <a:pt x="30850" y="97124"/>
                    </a:cubicBezTo>
                    <a:cubicBezTo>
                      <a:pt x="35181" y="145686"/>
                      <a:pt x="39511" y="194204"/>
                      <a:pt x="43753" y="242766"/>
                    </a:cubicBezTo>
                    <a:cubicBezTo>
                      <a:pt x="43975" y="245064"/>
                      <a:pt x="44549" y="245727"/>
                      <a:pt x="46979" y="245506"/>
                    </a:cubicBezTo>
                    <a:cubicBezTo>
                      <a:pt x="95497" y="241087"/>
                      <a:pt x="144059" y="236800"/>
                      <a:pt x="192577" y="232559"/>
                    </a:cubicBezTo>
                    <a:cubicBezTo>
                      <a:pt x="194874" y="232382"/>
                      <a:pt x="195581" y="231852"/>
                      <a:pt x="195361" y="229377"/>
                    </a:cubicBezTo>
                    <a:cubicBezTo>
                      <a:pt x="193108" y="205163"/>
                      <a:pt x="191030" y="180903"/>
                      <a:pt x="188865" y="156689"/>
                    </a:cubicBezTo>
                    <a:cubicBezTo>
                      <a:pt x="186700" y="132474"/>
                      <a:pt x="184535" y="108215"/>
                      <a:pt x="182458" y="84000"/>
                    </a:cubicBezTo>
                    <a:cubicBezTo>
                      <a:pt x="182237" y="81482"/>
                      <a:pt x="181706" y="80686"/>
                      <a:pt x="178967" y="80952"/>
                    </a:cubicBezTo>
                    <a:close/>
                    <a:moveTo>
                      <a:pt x="695518" y="65883"/>
                    </a:moveTo>
                    <a:cubicBezTo>
                      <a:pt x="697373" y="65751"/>
                      <a:pt x="698036" y="66104"/>
                      <a:pt x="698213" y="68092"/>
                    </a:cubicBezTo>
                    <a:cubicBezTo>
                      <a:pt x="700688" y="96726"/>
                      <a:pt x="703206" y="125359"/>
                      <a:pt x="705813" y="153992"/>
                    </a:cubicBezTo>
                    <a:cubicBezTo>
                      <a:pt x="705990" y="155848"/>
                      <a:pt x="705459" y="156334"/>
                      <a:pt x="703692" y="156467"/>
                    </a:cubicBezTo>
                    <a:cubicBezTo>
                      <a:pt x="689331" y="157704"/>
                      <a:pt x="674970" y="158985"/>
                      <a:pt x="660609" y="160267"/>
                    </a:cubicBezTo>
                    <a:cubicBezTo>
                      <a:pt x="646514" y="161505"/>
                      <a:pt x="632417" y="162741"/>
                      <a:pt x="618322" y="164067"/>
                    </a:cubicBezTo>
                    <a:cubicBezTo>
                      <a:pt x="616201" y="164244"/>
                      <a:pt x="615362" y="163978"/>
                      <a:pt x="615185" y="161505"/>
                    </a:cubicBezTo>
                    <a:cubicBezTo>
                      <a:pt x="612754" y="133048"/>
                      <a:pt x="610235" y="104591"/>
                      <a:pt x="607629" y="76134"/>
                    </a:cubicBezTo>
                    <a:cubicBezTo>
                      <a:pt x="607452" y="74189"/>
                      <a:pt x="607938" y="73659"/>
                      <a:pt x="609882" y="73482"/>
                    </a:cubicBezTo>
                    <a:cubicBezTo>
                      <a:pt x="638427" y="71009"/>
                      <a:pt x="666973" y="68489"/>
                      <a:pt x="695518" y="65883"/>
                    </a:cubicBezTo>
                    <a:close/>
                    <a:moveTo>
                      <a:pt x="515897" y="51964"/>
                    </a:moveTo>
                    <a:cubicBezTo>
                      <a:pt x="516781" y="51875"/>
                      <a:pt x="517532" y="52494"/>
                      <a:pt x="517620" y="53377"/>
                    </a:cubicBezTo>
                    <a:lnTo>
                      <a:pt x="522570" y="109185"/>
                    </a:lnTo>
                    <a:cubicBezTo>
                      <a:pt x="522613" y="110026"/>
                      <a:pt x="521995" y="110776"/>
                      <a:pt x="521155" y="110865"/>
                    </a:cubicBezTo>
                    <a:lnTo>
                      <a:pt x="499106" y="112809"/>
                    </a:lnTo>
                    <a:lnTo>
                      <a:pt x="494378" y="113251"/>
                    </a:lnTo>
                    <a:lnTo>
                      <a:pt x="461458" y="116168"/>
                    </a:lnTo>
                    <a:cubicBezTo>
                      <a:pt x="460618" y="116211"/>
                      <a:pt x="459867" y="115593"/>
                      <a:pt x="459779" y="114798"/>
                    </a:cubicBezTo>
                    <a:lnTo>
                      <a:pt x="457349" y="87313"/>
                    </a:lnTo>
                    <a:cubicBezTo>
                      <a:pt x="457260" y="86430"/>
                      <a:pt x="457879" y="85678"/>
                      <a:pt x="458762" y="85589"/>
                    </a:cubicBezTo>
                    <a:lnTo>
                      <a:pt x="490047" y="82806"/>
                    </a:lnTo>
                    <a:lnTo>
                      <a:pt x="487661" y="56028"/>
                    </a:lnTo>
                    <a:cubicBezTo>
                      <a:pt x="487617" y="55189"/>
                      <a:pt x="488236" y="54437"/>
                      <a:pt x="489075" y="54349"/>
                    </a:cubicBezTo>
                    <a:close/>
                    <a:moveTo>
                      <a:pt x="209854" y="48253"/>
                    </a:moveTo>
                    <a:cubicBezTo>
                      <a:pt x="210650" y="48165"/>
                      <a:pt x="211312" y="48739"/>
                      <a:pt x="211400" y="49534"/>
                    </a:cubicBezTo>
                    <a:lnTo>
                      <a:pt x="229915" y="258099"/>
                    </a:lnTo>
                    <a:cubicBezTo>
                      <a:pt x="230003" y="258895"/>
                      <a:pt x="229429" y="259557"/>
                      <a:pt x="228634" y="259646"/>
                    </a:cubicBezTo>
                    <a:lnTo>
                      <a:pt x="20069" y="278160"/>
                    </a:lnTo>
                    <a:cubicBezTo>
                      <a:pt x="19273" y="278248"/>
                      <a:pt x="18567" y="277674"/>
                      <a:pt x="18523" y="276879"/>
                    </a:cubicBezTo>
                    <a:lnTo>
                      <a:pt x="8" y="68314"/>
                    </a:lnTo>
                    <a:cubicBezTo>
                      <a:pt x="-80" y="67519"/>
                      <a:pt x="494" y="66856"/>
                      <a:pt x="1289" y="66768"/>
                    </a:cubicBezTo>
                    <a:close/>
                    <a:moveTo>
                      <a:pt x="328453" y="37779"/>
                    </a:moveTo>
                    <a:cubicBezTo>
                      <a:pt x="329823" y="37647"/>
                      <a:pt x="331016" y="38663"/>
                      <a:pt x="331149" y="40033"/>
                    </a:cubicBezTo>
                    <a:lnTo>
                      <a:pt x="336142" y="96151"/>
                    </a:lnTo>
                    <a:lnTo>
                      <a:pt x="306139" y="98802"/>
                    </a:lnTo>
                    <a:lnTo>
                      <a:pt x="311486" y="159074"/>
                    </a:lnTo>
                    <a:cubicBezTo>
                      <a:pt x="311529" y="159914"/>
                      <a:pt x="310911" y="160665"/>
                      <a:pt x="310071" y="160753"/>
                    </a:cubicBezTo>
                    <a:lnTo>
                      <a:pt x="283294" y="163139"/>
                    </a:lnTo>
                    <a:cubicBezTo>
                      <a:pt x="282410" y="163228"/>
                      <a:pt x="281658" y="162565"/>
                      <a:pt x="281570" y="161681"/>
                    </a:cubicBezTo>
                    <a:lnTo>
                      <a:pt x="278963" y="132385"/>
                    </a:lnTo>
                    <a:lnTo>
                      <a:pt x="249932" y="134947"/>
                    </a:lnTo>
                    <a:cubicBezTo>
                      <a:pt x="249092" y="134992"/>
                      <a:pt x="248341" y="134373"/>
                      <a:pt x="248253" y="133622"/>
                    </a:cubicBezTo>
                    <a:lnTo>
                      <a:pt x="245823" y="106138"/>
                    </a:lnTo>
                    <a:cubicBezTo>
                      <a:pt x="245734" y="105254"/>
                      <a:pt x="246353" y="104502"/>
                      <a:pt x="247237" y="104414"/>
                    </a:cubicBezTo>
                    <a:lnTo>
                      <a:pt x="276223" y="101851"/>
                    </a:lnTo>
                    <a:lnTo>
                      <a:pt x="273705" y="73527"/>
                    </a:lnTo>
                    <a:lnTo>
                      <a:pt x="244674" y="76090"/>
                    </a:lnTo>
                    <a:cubicBezTo>
                      <a:pt x="243834" y="76134"/>
                      <a:pt x="243083" y="75516"/>
                      <a:pt x="242995" y="74676"/>
                    </a:cubicBezTo>
                    <a:lnTo>
                      <a:pt x="240565" y="47191"/>
                    </a:lnTo>
                    <a:cubicBezTo>
                      <a:pt x="240476" y="46307"/>
                      <a:pt x="241095" y="45557"/>
                      <a:pt x="241978" y="45468"/>
                    </a:cubicBezTo>
                    <a:lnTo>
                      <a:pt x="290629" y="41138"/>
                    </a:lnTo>
                    <a:lnTo>
                      <a:pt x="304283" y="39945"/>
                    </a:lnTo>
                    <a:close/>
                    <a:moveTo>
                      <a:pt x="722561" y="32698"/>
                    </a:moveTo>
                    <a:cubicBezTo>
                      <a:pt x="674043" y="37117"/>
                      <a:pt x="625481" y="41403"/>
                      <a:pt x="576963" y="45646"/>
                    </a:cubicBezTo>
                    <a:cubicBezTo>
                      <a:pt x="574489" y="45866"/>
                      <a:pt x="574268" y="46750"/>
                      <a:pt x="574445" y="48871"/>
                    </a:cubicBezTo>
                    <a:cubicBezTo>
                      <a:pt x="578819" y="97433"/>
                      <a:pt x="583149" y="145951"/>
                      <a:pt x="587348" y="194513"/>
                    </a:cubicBezTo>
                    <a:cubicBezTo>
                      <a:pt x="587568" y="196811"/>
                      <a:pt x="588143" y="197474"/>
                      <a:pt x="590573" y="197253"/>
                    </a:cubicBezTo>
                    <a:cubicBezTo>
                      <a:pt x="639091" y="192834"/>
                      <a:pt x="687653" y="188548"/>
                      <a:pt x="736171" y="184306"/>
                    </a:cubicBezTo>
                    <a:cubicBezTo>
                      <a:pt x="738469" y="184129"/>
                      <a:pt x="739176" y="183599"/>
                      <a:pt x="738955" y="181124"/>
                    </a:cubicBezTo>
                    <a:cubicBezTo>
                      <a:pt x="736701" y="156909"/>
                      <a:pt x="734624" y="132651"/>
                      <a:pt x="732460" y="108436"/>
                    </a:cubicBezTo>
                    <a:cubicBezTo>
                      <a:pt x="730294" y="84221"/>
                      <a:pt x="728129" y="59963"/>
                      <a:pt x="726052" y="35748"/>
                    </a:cubicBezTo>
                    <a:cubicBezTo>
                      <a:pt x="725831" y="33229"/>
                      <a:pt x="725301" y="32433"/>
                      <a:pt x="722561" y="32698"/>
                    </a:cubicBezTo>
                    <a:close/>
                    <a:moveTo>
                      <a:pt x="388901" y="31505"/>
                    </a:moveTo>
                    <a:cubicBezTo>
                      <a:pt x="390846" y="31328"/>
                      <a:pt x="392569" y="32787"/>
                      <a:pt x="392746" y="34731"/>
                    </a:cubicBezTo>
                    <a:lnTo>
                      <a:pt x="394866" y="58592"/>
                    </a:lnTo>
                    <a:cubicBezTo>
                      <a:pt x="395043" y="60359"/>
                      <a:pt x="393718" y="61906"/>
                      <a:pt x="391951" y="62083"/>
                    </a:cubicBezTo>
                    <a:lnTo>
                      <a:pt x="368090" y="64203"/>
                    </a:lnTo>
                    <a:cubicBezTo>
                      <a:pt x="366145" y="64380"/>
                      <a:pt x="364466" y="62922"/>
                      <a:pt x="364246" y="60978"/>
                    </a:cubicBezTo>
                    <a:lnTo>
                      <a:pt x="362168" y="37470"/>
                    </a:lnTo>
                    <a:cubicBezTo>
                      <a:pt x="361991" y="35482"/>
                      <a:pt x="363450" y="33759"/>
                      <a:pt x="365395" y="33582"/>
                    </a:cubicBezTo>
                    <a:close/>
                    <a:moveTo>
                      <a:pt x="753493" y="0"/>
                    </a:moveTo>
                    <a:cubicBezTo>
                      <a:pt x="753758" y="0"/>
                      <a:pt x="753934" y="44"/>
                      <a:pt x="754155" y="132"/>
                    </a:cubicBezTo>
                    <a:cubicBezTo>
                      <a:pt x="754508" y="88"/>
                      <a:pt x="754774" y="220"/>
                      <a:pt x="754862" y="707"/>
                    </a:cubicBezTo>
                    <a:cubicBezTo>
                      <a:pt x="754862" y="751"/>
                      <a:pt x="754862" y="751"/>
                      <a:pt x="754862" y="751"/>
                    </a:cubicBezTo>
                    <a:cubicBezTo>
                      <a:pt x="754950" y="927"/>
                      <a:pt x="755039" y="1104"/>
                      <a:pt x="755039" y="1326"/>
                    </a:cubicBezTo>
                    <a:lnTo>
                      <a:pt x="773553" y="209891"/>
                    </a:lnTo>
                    <a:cubicBezTo>
                      <a:pt x="773642" y="210686"/>
                      <a:pt x="773068" y="211349"/>
                      <a:pt x="772272" y="211437"/>
                    </a:cubicBezTo>
                    <a:lnTo>
                      <a:pt x="563707" y="229951"/>
                    </a:lnTo>
                    <a:cubicBezTo>
                      <a:pt x="563265" y="229996"/>
                      <a:pt x="562868" y="229819"/>
                      <a:pt x="562558" y="229510"/>
                    </a:cubicBezTo>
                    <a:cubicBezTo>
                      <a:pt x="562514" y="229466"/>
                      <a:pt x="562514" y="229466"/>
                      <a:pt x="562514" y="229421"/>
                    </a:cubicBezTo>
                    <a:cubicBezTo>
                      <a:pt x="562338" y="229201"/>
                      <a:pt x="562204" y="228936"/>
                      <a:pt x="562161" y="228626"/>
                    </a:cubicBezTo>
                    <a:lnTo>
                      <a:pt x="543646" y="20061"/>
                    </a:lnTo>
                    <a:cubicBezTo>
                      <a:pt x="543558" y="19265"/>
                      <a:pt x="544132" y="18603"/>
                      <a:pt x="544927" y="18515"/>
                    </a:cubicBezTo>
                    <a:close/>
                  </a:path>
                </a:pathLst>
              </a:custGeom>
              <a:solidFill>
                <a:srgbClr val="000000"/>
              </a:solidFill>
              <a:ln w="4567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14" name="Graphic 106">
                <a:extLst>
                  <a:ext uri="{FF2B5EF4-FFF2-40B4-BE49-F238E27FC236}">
                    <a16:creationId xmlns:a16="http://schemas.microsoft.com/office/drawing/2014/main" id="{745B03A8-6C5B-4250-8CC8-B373E53B3176}"/>
                  </a:ext>
                </a:extLst>
              </p:cNvPr>
              <p:cNvSpPr/>
              <p:nvPr/>
            </p:nvSpPr>
            <p:spPr>
              <a:xfrm rot="21318464">
                <a:off x="2885741" y="3558786"/>
                <a:ext cx="1297586" cy="112186"/>
              </a:xfrm>
              <a:custGeom>
                <a:avLst/>
                <a:gdLst>
                  <a:gd name="connsiteX0" fmla="*/ 0 w 1324515"/>
                  <a:gd name="connsiteY0" fmla="*/ 0 h 116003"/>
                  <a:gd name="connsiteX1" fmla="*/ 1324515 w 1324515"/>
                  <a:gd name="connsiteY1" fmla="*/ 0 h 116003"/>
                  <a:gd name="connsiteX2" fmla="*/ 1324515 w 1324515"/>
                  <a:gd name="connsiteY2" fmla="*/ 116004 h 116003"/>
                  <a:gd name="connsiteX3" fmla="*/ 0 w 1324515"/>
                  <a:gd name="connsiteY3" fmla="*/ 116004 h 1160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24515" h="116003">
                    <a:moveTo>
                      <a:pt x="0" y="0"/>
                    </a:moveTo>
                    <a:lnTo>
                      <a:pt x="1324515" y="0"/>
                    </a:lnTo>
                    <a:lnTo>
                      <a:pt x="1324515" y="116004"/>
                    </a:lnTo>
                    <a:lnTo>
                      <a:pt x="0" y="116004"/>
                    </a:lnTo>
                    <a:close/>
                  </a:path>
                </a:pathLst>
              </a:custGeom>
              <a:solidFill>
                <a:srgbClr val="FF0000">
                  <a:alpha val="60000"/>
                </a:srgbClr>
              </a:solidFill>
              <a:ln w="4567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ru-RU"/>
                </a:defPPr>
                <a:lvl1pPr marL="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9464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8929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48393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97858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47322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67870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62514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957159" algn="l" defTabSz="989290" rtl="0" eaLnBrk="1" latinLnBrk="0" hangingPunct="1">
                  <a:defRPr sz="1948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  <p:sp>
          <p:nvSpPr>
            <p:cNvPr id="11" name="Graphic 106">
              <a:extLst>
                <a:ext uri="{FF2B5EF4-FFF2-40B4-BE49-F238E27FC236}">
                  <a16:creationId xmlns:a16="http://schemas.microsoft.com/office/drawing/2014/main" id="{BB470C4D-9DA5-45EC-957B-6BD171053482}"/>
                </a:ext>
              </a:extLst>
            </p:cNvPr>
            <p:cNvSpPr/>
            <p:nvPr/>
          </p:nvSpPr>
          <p:spPr>
            <a:xfrm>
              <a:off x="8164344" y="4602514"/>
              <a:ext cx="306498" cy="218868"/>
            </a:xfrm>
            <a:custGeom>
              <a:avLst/>
              <a:gdLst>
                <a:gd name="connsiteX0" fmla="*/ 146118 w 370097"/>
                <a:gd name="connsiteY0" fmla="*/ 2633 h 264283"/>
                <a:gd name="connsiteX1" fmla="*/ 364018 w 370097"/>
                <a:gd name="connsiteY1" fmla="*/ 92188 h 264283"/>
                <a:gd name="connsiteX2" fmla="*/ 359677 w 370097"/>
                <a:gd name="connsiteY2" fmla="*/ 110373 h 264283"/>
                <a:gd name="connsiteX3" fmla="*/ 272636 w 370097"/>
                <a:gd name="connsiteY3" fmla="*/ 177218 h 264283"/>
                <a:gd name="connsiteX4" fmla="*/ 178375 w 370097"/>
                <a:gd name="connsiteY4" fmla="*/ 250598 h 264283"/>
                <a:gd name="connsiteX5" fmla="*/ 122632 w 370097"/>
                <a:gd name="connsiteY5" fmla="*/ 248999 h 264283"/>
                <a:gd name="connsiteX6" fmla="*/ 34495 w 370097"/>
                <a:gd name="connsiteY6" fmla="*/ 171827 h 264283"/>
                <a:gd name="connsiteX7" fmla="*/ 23026 w 370097"/>
                <a:gd name="connsiteY7" fmla="*/ 46314 h 264283"/>
                <a:gd name="connsiteX8" fmla="*/ 146118 w 370097"/>
                <a:gd name="connsiteY8" fmla="*/ 2633 h 264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097" h="264283">
                  <a:moveTo>
                    <a:pt x="146118" y="2633"/>
                  </a:moveTo>
                  <a:cubicBezTo>
                    <a:pt x="186874" y="5695"/>
                    <a:pt x="327876" y="67058"/>
                    <a:pt x="364018" y="92188"/>
                  </a:cubicBezTo>
                  <a:cubicBezTo>
                    <a:pt x="377862" y="101828"/>
                    <a:pt x="364383" y="106626"/>
                    <a:pt x="359677" y="110373"/>
                  </a:cubicBezTo>
                  <a:cubicBezTo>
                    <a:pt x="331029" y="133127"/>
                    <a:pt x="301604" y="154876"/>
                    <a:pt x="272636" y="177218"/>
                  </a:cubicBezTo>
                  <a:cubicBezTo>
                    <a:pt x="241109" y="201526"/>
                    <a:pt x="209628" y="225925"/>
                    <a:pt x="178375" y="250598"/>
                  </a:cubicBezTo>
                  <a:cubicBezTo>
                    <a:pt x="154844" y="269149"/>
                    <a:pt x="145341" y="269057"/>
                    <a:pt x="122632" y="248999"/>
                  </a:cubicBezTo>
                  <a:cubicBezTo>
                    <a:pt x="112809" y="240318"/>
                    <a:pt x="43724" y="181148"/>
                    <a:pt x="34495" y="171827"/>
                  </a:cubicBezTo>
                  <a:cubicBezTo>
                    <a:pt x="4247" y="141260"/>
                    <a:pt x="-19421" y="88761"/>
                    <a:pt x="23026" y="46314"/>
                  </a:cubicBezTo>
                  <a:cubicBezTo>
                    <a:pt x="65427" y="3821"/>
                    <a:pt x="102803" y="-5408"/>
                    <a:pt x="146118" y="2633"/>
                  </a:cubicBezTo>
                  <a:close/>
                </a:path>
              </a:pathLst>
            </a:custGeom>
            <a:solidFill>
              <a:srgbClr val="FAEFE9"/>
            </a:solidFill>
            <a:ln w="4567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ru-RU"/>
              </a:defPPr>
              <a:lvl1pPr marL="0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94644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89290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483934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78580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473224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67870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62514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957159" algn="l" defTabSz="989290" rtl="0" eaLnBrk="1" latinLnBrk="0" hangingPunct="1">
                <a:defRPr sz="1948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36" name="Прямоугольник 2">
            <a:extLst>
              <a:ext uri="{FF2B5EF4-FFF2-40B4-BE49-F238E27FC236}">
                <a16:creationId xmlns:a16="http://schemas.microsoft.com/office/drawing/2014/main" id="{D18ADEEF-1CEE-47B9-9D8F-C059D704413B}"/>
              </a:ext>
            </a:extLst>
          </p:cNvPr>
          <p:cNvSpPr/>
          <p:nvPr/>
        </p:nvSpPr>
        <p:spPr>
          <a:xfrm>
            <a:off x="1897398" y="5783811"/>
            <a:ext cx="1682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sz="16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НАЛИЧНАЯ ОПЛАТА</a:t>
            </a:r>
            <a:endParaRPr lang="en-US" sz="1600" dirty="0">
              <a:solidFill>
                <a:srgbClr val="5A5B5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7" name="Прямоугольник 2">
            <a:extLst>
              <a:ext uri="{FF2B5EF4-FFF2-40B4-BE49-F238E27FC236}">
                <a16:creationId xmlns:a16="http://schemas.microsoft.com/office/drawing/2014/main" id="{2DEA4DA4-8E70-42E2-AC5F-F5C39386EF64}"/>
              </a:ext>
            </a:extLst>
          </p:cNvPr>
          <p:cNvSpPr/>
          <p:nvPr/>
        </p:nvSpPr>
        <p:spPr>
          <a:xfrm>
            <a:off x="4978931" y="5783811"/>
            <a:ext cx="2234138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sz="1600" dirty="0">
                <a:solidFill>
                  <a:srgbClr val="5A5B5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БЕЗНАЛИЧНАЯ ОПЛАТА</a:t>
            </a:r>
            <a:endParaRPr lang="en-US" sz="1600" dirty="0">
              <a:solidFill>
                <a:srgbClr val="5A5B5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8" name="Rectangle 47">
            <a:extLst>
              <a:ext uri="{FF2B5EF4-FFF2-40B4-BE49-F238E27FC236}">
                <a16:creationId xmlns:a16="http://schemas.microsoft.com/office/drawing/2014/main" id="{B0219F87-62E8-47C3-A5E6-1C8FEC34F1F0}"/>
              </a:ext>
            </a:extLst>
          </p:cNvPr>
          <p:cNvSpPr/>
          <p:nvPr/>
        </p:nvSpPr>
        <p:spPr>
          <a:xfrm rot="19758453">
            <a:off x="1640003" y="4111691"/>
            <a:ext cx="716543" cy="61555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40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5%</a:t>
            </a:r>
          </a:p>
        </p:txBody>
      </p:sp>
      <p:sp>
        <p:nvSpPr>
          <p:cNvPr id="39" name="Rectangle 49">
            <a:extLst>
              <a:ext uri="{FF2B5EF4-FFF2-40B4-BE49-F238E27FC236}">
                <a16:creationId xmlns:a16="http://schemas.microsoft.com/office/drawing/2014/main" id="{D5C5E19A-A224-44B2-BA21-7D4E5BB7258E}"/>
              </a:ext>
            </a:extLst>
          </p:cNvPr>
          <p:cNvSpPr/>
          <p:nvPr/>
        </p:nvSpPr>
        <p:spPr>
          <a:xfrm rot="19758453">
            <a:off x="4317693" y="4136016"/>
            <a:ext cx="1322478" cy="615553"/>
          </a:xfrm>
          <a:prstGeom prst="rect">
            <a:avLst/>
          </a:prstGeom>
          <a:noFill/>
        </p:spPr>
        <p:txBody>
          <a:bodyPr wrap="square" lIns="0" tIns="0" rIns="0" bIns="0" anchor="ctr" anchorCtr="0">
            <a:spAutoFit/>
          </a:bodyPr>
          <a:lstStyle/>
          <a:p>
            <a:pPr algn="ctr"/>
            <a:r>
              <a:rPr lang="en-US" sz="4000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Segoe UI Semibold" panose="020B0702040204020203" pitchFamily="34" charset="0"/>
                <a:cs typeface="Segoe UI Semibold" panose="020B0702040204020203" pitchFamily="34" charset="0"/>
              </a:rPr>
              <a:t>17.5%</a:t>
            </a:r>
          </a:p>
        </p:txBody>
      </p:sp>
      <p:sp>
        <p:nvSpPr>
          <p:cNvPr id="40" name="Rectangle 9">
            <a:extLst>
              <a:ext uri="{FF2B5EF4-FFF2-40B4-BE49-F238E27FC236}">
                <a16:creationId xmlns:a16="http://schemas.microsoft.com/office/drawing/2014/main" id="{BDA621FB-C98A-46A8-A533-6630788AD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00" y="1314000"/>
            <a:ext cx="10908000" cy="7560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accent3">
                  <a:lumMod val="30000"/>
                  <a:lumOff val="70000"/>
                  <a:alpha val="0"/>
                </a:schemeClr>
              </a:gs>
            </a:gsLst>
            <a:lin ang="0" scaled="0"/>
          </a:gradFill>
          <a:ln>
            <a:noFill/>
          </a:ln>
        </p:spPr>
        <p:txBody>
          <a:bodyPr wrap="square" lIns="936000" tIns="0" rIns="0" bIns="0" anchor="ctr" anchorCtr="0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25000"/>
            </a:pPr>
            <a:r>
              <a:rPr lang="ru-RU" dirty="0">
                <a:solidFill>
                  <a:srgbClr val="5F6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возврата части НДС потребителям необходимо зарегистрироваться на портале www.edvgerial.az, создав электронный аккаунт.</a:t>
            </a:r>
            <a:endParaRPr lang="en-US" dirty="0">
              <a:solidFill>
                <a:srgbClr val="5F6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1" name="Прямоугольник: скругленные углы 10">
            <a:extLst>
              <a:ext uri="{FF2B5EF4-FFF2-40B4-BE49-F238E27FC236}">
                <a16:creationId xmlns:a16="http://schemas.microsoft.com/office/drawing/2014/main" id="{0BCCC259-9CE5-438D-8DD5-2F01BF05F602}"/>
              </a:ext>
            </a:extLst>
          </p:cNvPr>
          <p:cNvSpPr/>
          <p:nvPr/>
        </p:nvSpPr>
        <p:spPr>
          <a:xfrm>
            <a:off x="651600" y="1314000"/>
            <a:ext cx="756000" cy="756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11">
            <a:extLst>
              <a:ext uri="{FF2B5EF4-FFF2-40B4-BE49-F238E27FC236}">
                <a16:creationId xmlns:a16="http://schemas.microsoft.com/office/drawing/2014/main" id="{8CA0D524-E418-4389-8838-4AEE2279DF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6171" y="1408571"/>
            <a:ext cx="566859" cy="566859"/>
          </a:xfrm>
          <a:prstGeom prst="rect">
            <a:avLst/>
          </a:prstGeom>
        </p:spPr>
      </p:pic>
      <p:sp>
        <p:nvSpPr>
          <p:cNvPr id="43" name="Rectangle 9">
            <a:extLst>
              <a:ext uri="{FF2B5EF4-FFF2-40B4-BE49-F238E27FC236}">
                <a16:creationId xmlns:a16="http://schemas.microsoft.com/office/drawing/2014/main" id="{5F01D61B-EBF8-4711-A80F-8EEC3E9AE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00" y="2204751"/>
            <a:ext cx="10908000" cy="7560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accent3">
                  <a:lumMod val="30000"/>
                  <a:lumOff val="70000"/>
                  <a:alpha val="0"/>
                </a:schemeClr>
              </a:gs>
            </a:gsLst>
            <a:lin ang="0" scaled="0"/>
          </a:gradFill>
          <a:ln>
            <a:noFill/>
          </a:ln>
        </p:spPr>
        <p:txBody>
          <a:bodyPr wrap="square" lIns="936000" tIns="0" rIns="0" bIns="0" anchor="ctr" anchorCtr="0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25000"/>
            </a:pPr>
            <a:r>
              <a:rPr lang="ru-RU" dirty="0">
                <a:solidFill>
                  <a:srgbClr val="5F6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течение 90 дней с момента покупки потребители должны ввести в систему через электронный кабинет 12-значный фискальный идентификатор, указанный на кассовом чеке.</a:t>
            </a:r>
            <a:endParaRPr lang="en-US" dirty="0">
              <a:solidFill>
                <a:srgbClr val="5F6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Прямоугольник: скругленные углы 10">
            <a:extLst>
              <a:ext uri="{FF2B5EF4-FFF2-40B4-BE49-F238E27FC236}">
                <a16:creationId xmlns:a16="http://schemas.microsoft.com/office/drawing/2014/main" id="{E2D234C2-CA1B-4F7B-8ABA-34E1C9F73E34}"/>
              </a:ext>
            </a:extLst>
          </p:cNvPr>
          <p:cNvSpPr/>
          <p:nvPr/>
        </p:nvSpPr>
        <p:spPr>
          <a:xfrm>
            <a:off x="651600" y="2204749"/>
            <a:ext cx="756000" cy="756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5" name="Рисунок 11">
            <a:extLst>
              <a:ext uri="{FF2B5EF4-FFF2-40B4-BE49-F238E27FC236}">
                <a16:creationId xmlns:a16="http://schemas.microsoft.com/office/drawing/2014/main" id="{51C97B0C-3BB2-48EB-8623-88D066951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6171" y="2302258"/>
            <a:ext cx="566859" cy="566859"/>
          </a:xfrm>
          <a:prstGeom prst="rect">
            <a:avLst/>
          </a:prstGeom>
        </p:spPr>
      </p:pic>
      <p:sp>
        <p:nvSpPr>
          <p:cNvPr id="46" name="Rectangle 9">
            <a:extLst>
              <a:ext uri="{FF2B5EF4-FFF2-40B4-BE49-F238E27FC236}">
                <a16:creationId xmlns:a16="http://schemas.microsoft.com/office/drawing/2014/main" id="{3029C7DE-3CA9-4D9F-8ED7-5E8627B4E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00" y="3093084"/>
            <a:ext cx="10908000" cy="756000"/>
          </a:xfrm>
          <a:prstGeom prst="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accent3">
                  <a:lumMod val="30000"/>
                  <a:lumOff val="70000"/>
                  <a:alpha val="0"/>
                </a:schemeClr>
              </a:gs>
            </a:gsLst>
            <a:lin ang="0" scaled="0"/>
          </a:gradFill>
          <a:ln>
            <a:noFill/>
          </a:ln>
        </p:spPr>
        <p:txBody>
          <a:bodyPr wrap="square" lIns="936000" tIns="0" rIns="0" bIns="0" anchor="ctr" anchorCtr="0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25000"/>
            </a:pPr>
            <a:r>
              <a:rPr lang="ru-RU" dirty="0">
                <a:solidFill>
                  <a:srgbClr val="5F6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Потребители, использующие мобильные приложения, могут ввести информацию на портал, отсканировав QR-код на чеке.</a:t>
            </a:r>
            <a:endParaRPr lang="en-US" dirty="0">
              <a:solidFill>
                <a:srgbClr val="5F6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7" name="Прямоугольник: скругленные углы 10">
            <a:extLst>
              <a:ext uri="{FF2B5EF4-FFF2-40B4-BE49-F238E27FC236}">
                <a16:creationId xmlns:a16="http://schemas.microsoft.com/office/drawing/2014/main" id="{4D2D50B0-2D08-40D3-9112-3AB6661F8843}"/>
              </a:ext>
            </a:extLst>
          </p:cNvPr>
          <p:cNvSpPr/>
          <p:nvPr/>
        </p:nvSpPr>
        <p:spPr>
          <a:xfrm>
            <a:off x="651600" y="3093082"/>
            <a:ext cx="756000" cy="756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8" name="Рисунок 11">
            <a:extLst>
              <a:ext uri="{FF2B5EF4-FFF2-40B4-BE49-F238E27FC236}">
                <a16:creationId xmlns:a16="http://schemas.microsoft.com/office/drawing/2014/main" id="{5529AA14-C966-47A1-A430-836A232E3D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6171" y="3190591"/>
            <a:ext cx="566859" cy="566859"/>
          </a:xfrm>
          <a:prstGeom prst="rect">
            <a:avLst/>
          </a:prstGeom>
        </p:spPr>
      </p:pic>
      <p:pic>
        <p:nvPicPr>
          <p:cNvPr id="49" name="Şəkil 48">
            <a:extLst>
              <a:ext uri="{FF2B5EF4-FFF2-40B4-BE49-F238E27FC236}">
                <a16:creationId xmlns:a16="http://schemas.microsoft.com/office/drawing/2014/main" id="{9F42AAFF-386A-4AD3-96AD-C1D0D3CE73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0115" y="4470794"/>
            <a:ext cx="1451422" cy="1313017"/>
          </a:xfrm>
          <a:prstGeom prst="rect">
            <a:avLst/>
          </a:prstGeom>
        </p:spPr>
      </p:pic>
      <p:pic>
        <p:nvPicPr>
          <p:cNvPr id="50" name="Şəkil 50">
            <a:extLst>
              <a:ext uri="{FF2B5EF4-FFF2-40B4-BE49-F238E27FC236}">
                <a16:creationId xmlns:a16="http://schemas.microsoft.com/office/drawing/2014/main" id="{95C7A4AC-30D4-4C8E-833C-672235668F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5310" y="4416559"/>
            <a:ext cx="1225402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5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80" y="451534"/>
            <a:ext cx="8394331" cy="466878"/>
          </a:xfrm>
        </p:spPr>
        <p:txBody>
          <a:bodyPr/>
          <a:lstStyle/>
          <a:p>
            <a:r>
              <a:rPr lang="ru-RU" dirty="0"/>
              <a:t>Возврат НДС, уплаченного индивидуальными потребителями за жилую и нежилую</a:t>
            </a:r>
            <a:r>
              <a:rPr lang="en-US" dirty="0"/>
              <a:t> </a:t>
            </a:r>
            <a:r>
              <a:rPr lang="ru-RU" dirty="0"/>
              <a:t>недвижимость</a:t>
            </a:r>
            <a:endParaRPr lang="az-Latn-A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8</a:t>
            </a:fld>
            <a:endParaRPr lang="ru-RU" altLang="ru-RU" dirty="0"/>
          </a:p>
        </p:txBody>
      </p:sp>
      <p:pic>
        <p:nvPicPr>
          <p:cNvPr id="5" name="Picture 2" descr="Construction - Free industry icons">
            <a:extLst>
              <a:ext uri="{FF2B5EF4-FFF2-40B4-BE49-F238E27FC236}">
                <a16:creationId xmlns:a16="http://schemas.microsoft.com/office/drawing/2014/main" id="{6F323919-2C46-4C7C-9060-9C96D4E8B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7921" y="2904237"/>
            <a:ext cx="2142478" cy="214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12">
            <a:extLst>
              <a:ext uri="{FF2B5EF4-FFF2-40B4-BE49-F238E27FC236}">
                <a16:creationId xmlns:a16="http://schemas.microsoft.com/office/drawing/2014/main" id="{B71818E5-0677-44EE-B802-03934D76416C}"/>
              </a:ext>
            </a:extLst>
          </p:cNvPr>
          <p:cNvSpPr/>
          <p:nvPr/>
        </p:nvSpPr>
        <p:spPr>
          <a:xfrm>
            <a:off x="7739732" y="5169982"/>
            <a:ext cx="3729867" cy="83099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КОМПАНИИ, ЗАНИМАЮЩИЕСЯ </a:t>
            </a:r>
          </a:p>
          <a:p>
            <a:pPr algn="ctr">
              <a:buClr>
                <a:srgbClr val="A1936C"/>
              </a:buClr>
              <a:buSzPct val="120000"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СТРОИТЕЛЬСТВОМ</a:t>
            </a:r>
          </a:p>
          <a:p>
            <a:pPr algn="ctr">
              <a:buClr>
                <a:srgbClr val="A1936C"/>
              </a:buClr>
              <a:buSzPct val="120000"/>
            </a:pPr>
            <a:endParaRPr 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Рисунок 1">
            <a:extLst>
              <a:ext uri="{FF2B5EF4-FFF2-40B4-BE49-F238E27FC236}">
                <a16:creationId xmlns:a16="http://schemas.microsoft.com/office/drawing/2014/main" id="{04047CF1-3671-4528-89BB-95B1D4B05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2289" y="4816199"/>
            <a:ext cx="1328676" cy="1328676"/>
          </a:xfrm>
          <a:prstGeom prst="rect">
            <a:avLst/>
          </a:prstGeom>
        </p:spPr>
      </p:pic>
      <p:pic>
        <p:nvPicPr>
          <p:cNvPr id="9" name="Picture 6" descr="Azerbaijan icons for free download | Freepik">
            <a:extLst>
              <a:ext uri="{FF2B5EF4-FFF2-40B4-BE49-F238E27FC236}">
                <a16:creationId xmlns:a16="http://schemas.microsoft.com/office/drawing/2014/main" id="{F7FFA6DD-766C-42D3-A940-353097737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519" y="2982928"/>
            <a:ext cx="1356217" cy="135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4">
            <a:extLst>
              <a:ext uri="{FF2B5EF4-FFF2-40B4-BE49-F238E27FC236}">
                <a16:creationId xmlns:a16="http://schemas.microsoft.com/office/drawing/2014/main" id="{AFAE1ACE-0364-421A-AF20-98CD316B9FD7}"/>
              </a:ext>
            </a:extLst>
          </p:cNvPr>
          <p:cNvSpPr/>
          <p:nvPr/>
        </p:nvSpPr>
        <p:spPr>
          <a:xfrm>
            <a:off x="733976" y="3414815"/>
            <a:ext cx="4392549" cy="4924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>
              <a:buClr>
                <a:srgbClr val="A1936C"/>
              </a:buClr>
              <a:buSzPct val="120000"/>
            </a:pP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ЧЕЛОВЕК, ЯВЛЯЮЩИЙСЯ ГРАЖДАНИНОМ</a:t>
            </a:r>
          </a:p>
          <a:p>
            <a:pPr algn="r">
              <a:buClr>
                <a:srgbClr val="A1936C"/>
              </a:buClr>
              <a:buSzPct val="120000"/>
            </a:pP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АЗЕРБАЙДЖАНСКОЙ РЕСПУБЛИКИ</a:t>
            </a:r>
            <a:endParaRPr lang="az-Latn-AZ" sz="16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Прямоугольник 7">
            <a:extLst>
              <a:ext uri="{FF2B5EF4-FFF2-40B4-BE49-F238E27FC236}">
                <a16:creationId xmlns:a16="http://schemas.microsoft.com/office/drawing/2014/main" id="{F2009D38-DAB8-42E2-859D-0ACD36CE3EC7}"/>
              </a:ext>
            </a:extLst>
          </p:cNvPr>
          <p:cNvSpPr/>
          <p:nvPr/>
        </p:nvSpPr>
        <p:spPr>
          <a:xfrm>
            <a:off x="2467656" y="5234315"/>
            <a:ext cx="2658869" cy="4924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r">
              <a:buClr>
                <a:srgbClr val="A1936C"/>
              </a:buClr>
              <a:buSzPct val="120000"/>
            </a:pP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ИНОСТРАНЦЫ И</a:t>
            </a:r>
          </a:p>
          <a:p>
            <a:pPr algn="r">
              <a:buClr>
                <a:srgbClr val="A1936C"/>
              </a:buClr>
              <a:buSzPct val="120000"/>
            </a:pP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ЛИЦА БЕЗ ГРАЖДАНСТВА</a:t>
            </a:r>
            <a:endParaRPr lang="az-Latn-AZ" sz="1600" b="1" dirty="0">
              <a:solidFill>
                <a:schemeClr val="accent4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B120FDFA-AD24-443B-AC25-03BAC16DD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00" y="1314333"/>
            <a:ext cx="10800000" cy="133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accent3">
                  <a:lumMod val="30000"/>
                  <a:lumOff val="70000"/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wrap="square" lIns="936000" tIns="0" rIns="0" bIns="0" anchor="ctr" anchorCtr="0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25000"/>
            </a:pPr>
            <a:r>
              <a:rPr lang="ru-RU" altLang="en-US" dirty="0">
                <a:solidFill>
                  <a:srgbClr val="5F6060"/>
                </a:solidFill>
                <a:latin typeface="Segoe UI "/>
                <a:cs typeface="Segoe UI Semibold" panose="020B0702040204020203" pitchFamily="34" charset="0"/>
              </a:rPr>
              <a:t>В Азербайджане применяется механизм возврата части налога на добавленную стоимость (НДС), уплаченного индивидуальными потребителями за жилую и нежилую недвижимость, приобретенную посредством безналичных расчетов у лиц, занимающихся строительством зданий на территории Азербайджанской Республики.</a:t>
            </a:r>
            <a:endParaRPr lang="en-US" altLang="en-US" dirty="0">
              <a:solidFill>
                <a:srgbClr val="5F6060"/>
              </a:solidFill>
              <a:latin typeface="Segoe UI "/>
              <a:cs typeface="Segoe UI Semibold" panose="020B0702040204020203" pitchFamily="34" charset="0"/>
            </a:endParaRPr>
          </a:p>
        </p:txBody>
      </p:sp>
      <p:sp>
        <p:nvSpPr>
          <p:cNvPr id="13" name="Прямоугольник: скругленные углы 2">
            <a:extLst>
              <a:ext uri="{FF2B5EF4-FFF2-40B4-BE49-F238E27FC236}">
                <a16:creationId xmlns:a16="http://schemas.microsoft.com/office/drawing/2014/main" id="{96147FF6-30DF-4BD6-AEFB-31A16D2A922A}"/>
              </a:ext>
            </a:extLst>
          </p:cNvPr>
          <p:cNvSpPr/>
          <p:nvPr/>
        </p:nvSpPr>
        <p:spPr>
          <a:xfrm>
            <a:off x="651600" y="1314333"/>
            <a:ext cx="756000" cy="13320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">
            <a:extLst>
              <a:ext uri="{FF2B5EF4-FFF2-40B4-BE49-F238E27FC236}">
                <a16:creationId xmlns:a16="http://schemas.microsoft.com/office/drawing/2014/main" id="{BA2F218D-DC29-478A-BDD7-2BE729EE79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46171" y="1696904"/>
            <a:ext cx="566859" cy="566859"/>
          </a:xfrm>
          <a:prstGeom prst="rect">
            <a:avLst/>
          </a:prstGeom>
        </p:spPr>
      </p:pic>
      <p:pic>
        <p:nvPicPr>
          <p:cNvPr id="15" name="Şəkil 2">
            <a:extLst>
              <a:ext uri="{FF2B5EF4-FFF2-40B4-BE49-F238E27FC236}">
                <a16:creationId xmlns:a16="http://schemas.microsoft.com/office/drawing/2014/main" id="{76012D78-1311-46B1-B3FE-2ED635BF64A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57260" y="3323147"/>
            <a:ext cx="652329" cy="65232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6" name="Şəkil 15">
            <a:extLst>
              <a:ext uri="{FF2B5EF4-FFF2-40B4-BE49-F238E27FC236}">
                <a16:creationId xmlns:a16="http://schemas.microsoft.com/office/drawing/2014/main" id="{72953180-E3DE-4747-9122-52CE016DC105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57259" y="5158276"/>
            <a:ext cx="652329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065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21AD-D302-4E46-920D-A170C8F6E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80" y="451534"/>
            <a:ext cx="8394331" cy="466878"/>
          </a:xfrm>
        </p:spPr>
        <p:txBody>
          <a:bodyPr/>
          <a:lstStyle/>
          <a:p>
            <a:r>
              <a:rPr lang="ru-RU" dirty="0"/>
              <a:t>Что должен сделать потребитель</a:t>
            </a:r>
            <a:br>
              <a:rPr lang="en-US" dirty="0"/>
            </a:br>
            <a:r>
              <a:rPr lang="ru-RU" dirty="0"/>
              <a:t>чтобы вернуть часть НДС?</a:t>
            </a:r>
            <a:endParaRPr lang="az-Latn-A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DD236-7D43-4796-AAA7-DB5105EE643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E39C4-D24E-4C0F-A97E-55CD52E54950}" type="slidenum">
              <a:rPr lang="ru-RU" altLang="ru-RU" smtClean="0"/>
              <a:pPr>
                <a:defRPr/>
              </a:pPr>
              <a:t>9</a:t>
            </a:fld>
            <a:endParaRPr lang="ru-RU" altLang="ru-RU" dirty="0"/>
          </a:p>
        </p:txBody>
      </p:sp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9A9106AA-BDEB-4322-A5B5-517F54E378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30" t="10792" r="9946" b="9611"/>
          <a:stretch/>
        </p:blipFill>
        <p:spPr>
          <a:xfrm>
            <a:off x="475623" y="1572840"/>
            <a:ext cx="1980000" cy="1996924"/>
          </a:xfrm>
          <a:prstGeom prst="rect">
            <a:avLst/>
          </a:prstGeom>
        </p:spPr>
      </p:pic>
      <p:pic>
        <p:nvPicPr>
          <p:cNvPr id="7" name="Рисунок 8">
            <a:extLst>
              <a:ext uri="{FF2B5EF4-FFF2-40B4-BE49-F238E27FC236}">
                <a16:creationId xmlns:a16="http://schemas.microsoft.com/office/drawing/2014/main" id="{E8CBCA2C-BABA-43FB-AF5C-B8FF7BA1A8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430" b="3245"/>
          <a:stretch/>
        </p:blipFill>
        <p:spPr>
          <a:xfrm>
            <a:off x="5106000" y="1647377"/>
            <a:ext cx="1980000" cy="1847850"/>
          </a:xfrm>
          <a:prstGeom prst="rect">
            <a:avLst/>
          </a:prstGeom>
        </p:spPr>
      </p:pic>
      <p:pic>
        <p:nvPicPr>
          <p:cNvPr id="8" name="Рисунок 9">
            <a:extLst>
              <a:ext uri="{FF2B5EF4-FFF2-40B4-BE49-F238E27FC236}">
                <a16:creationId xmlns:a16="http://schemas.microsoft.com/office/drawing/2014/main" id="{B6DB8867-CD7A-46BA-9044-75127FBCA0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6033" y="1671302"/>
            <a:ext cx="1800000" cy="1800000"/>
          </a:xfrm>
          <a:prstGeom prst="rect">
            <a:avLst/>
          </a:prstGeom>
        </p:spPr>
      </p:pic>
      <p:sp>
        <p:nvSpPr>
          <p:cNvPr id="9" name="Прямоугольник 10">
            <a:extLst>
              <a:ext uri="{FF2B5EF4-FFF2-40B4-BE49-F238E27FC236}">
                <a16:creationId xmlns:a16="http://schemas.microsoft.com/office/drawing/2014/main" id="{643753C4-C4A8-46F0-8608-DDE669FFE423}"/>
              </a:ext>
            </a:extLst>
          </p:cNvPr>
          <p:cNvSpPr/>
          <p:nvPr/>
        </p:nvSpPr>
        <p:spPr>
          <a:xfrm>
            <a:off x="2170192" y="1382330"/>
            <a:ext cx="3121112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Выставить электронную накладную </a:t>
            </a:r>
            <a:endParaRPr lang="az-Latn-AZ" sz="1400" dirty="0">
              <a:solidFill>
                <a:schemeClr val="bg2">
                  <a:lumMod val="5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0" name="Прямоугольник 17">
            <a:extLst>
              <a:ext uri="{FF2B5EF4-FFF2-40B4-BE49-F238E27FC236}">
                <a16:creationId xmlns:a16="http://schemas.microsoft.com/office/drawing/2014/main" id="{F120EBA8-0659-44E1-A699-5A999C1FB03A}"/>
              </a:ext>
            </a:extLst>
          </p:cNvPr>
          <p:cNvSpPr/>
          <p:nvPr/>
        </p:nvSpPr>
        <p:spPr>
          <a:xfrm>
            <a:off x="2455622" y="3102272"/>
            <a:ext cx="2484289" cy="6463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Проверить счет-фактуру, </a:t>
            </a:r>
          </a:p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подтвердить и произвести оплату</a:t>
            </a:r>
            <a:endParaRPr lang="az-Latn-AZ" sz="1400" dirty="0">
              <a:solidFill>
                <a:schemeClr val="bg2">
                  <a:lumMod val="5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1" name="Прямоугольник 21">
            <a:extLst>
              <a:ext uri="{FF2B5EF4-FFF2-40B4-BE49-F238E27FC236}">
                <a16:creationId xmlns:a16="http://schemas.microsoft.com/office/drawing/2014/main" id="{06F3B2D1-A0AC-440C-AC23-963C42B0EFE8}"/>
              </a:ext>
            </a:extLst>
          </p:cNvPr>
          <p:cNvSpPr/>
          <p:nvPr/>
        </p:nvSpPr>
        <p:spPr>
          <a:xfrm>
            <a:off x="7252089" y="1382330"/>
            <a:ext cx="245487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Заполнить форму заявки</a:t>
            </a:r>
          </a:p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 отправить её</a:t>
            </a:r>
            <a:endParaRPr lang="az-Latn-AZ" sz="1400" dirty="0">
              <a:solidFill>
                <a:schemeClr val="bg2">
                  <a:lumMod val="5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Прямоугольник 22">
            <a:extLst>
              <a:ext uri="{FF2B5EF4-FFF2-40B4-BE49-F238E27FC236}">
                <a16:creationId xmlns:a16="http://schemas.microsoft.com/office/drawing/2014/main" id="{590090B4-1BCE-422F-B57E-C2A4E3834818}"/>
              </a:ext>
            </a:extLst>
          </p:cNvPr>
          <p:cNvSpPr/>
          <p:nvPr/>
        </p:nvSpPr>
        <p:spPr>
          <a:xfrm>
            <a:off x="7375395" y="3102272"/>
            <a:ext cx="2165594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Провести оценку рисков </a:t>
            </a:r>
          </a:p>
          <a:p>
            <a:pPr algn="ctr"/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 подтвердить оплату</a:t>
            </a:r>
            <a:endParaRPr lang="az-Latn-AZ" sz="1400" dirty="0">
              <a:solidFill>
                <a:schemeClr val="bg2">
                  <a:lumMod val="50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95441786-40F6-48E3-B53C-882DE615236A}"/>
              </a:ext>
            </a:extLst>
          </p:cNvPr>
          <p:cNvSpPr/>
          <p:nvPr/>
        </p:nvSpPr>
        <p:spPr>
          <a:xfrm>
            <a:off x="9496033" y="4322093"/>
            <a:ext cx="2160000" cy="14400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0"/>
          </a:gradFill>
        </p:spPr>
        <p:txBody>
          <a:bodyPr wrap="none" lIns="108000" tIns="108000" rIns="108000" bIns="108000">
            <a:no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НАЛОГОВЫЙ ОРГАН</a:t>
            </a:r>
            <a:endParaRPr lang="az-Latn-AZ" sz="16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4" name="Arrow: Right 2">
            <a:extLst>
              <a:ext uri="{FF2B5EF4-FFF2-40B4-BE49-F238E27FC236}">
                <a16:creationId xmlns:a16="http://schemas.microsoft.com/office/drawing/2014/main" id="{88D0C518-81B7-4561-859D-5C34F552AB4F}"/>
              </a:ext>
            </a:extLst>
          </p:cNvPr>
          <p:cNvSpPr/>
          <p:nvPr/>
        </p:nvSpPr>
        <p:spPr>
          <a:xfrm rot="16200000">
            <a:off x="1130092" y="3397179"/>
            <a:ext cx="671062" cy="985338"/>
          </a:xfrm>
          <a:prstGeom prst="rightArrow">
            <a:avLst>
              <a:gd name="adj1" fmla="val 69650"/>
              <a:gd name="adj2" fmla="val 61355"/>
            </a:avLst>
          </a:prstGeom>
          <a:gradFill flip="none" rotWithShape="1">
            <a:gsLst>
              <a:gs pos="0">
                <a:schemeClr val="accent5">
                  <a:lumMod val="100000"/>
                  <a:alpha val="0"/>
                </a:schemeClr>
              </a:gs>
              <a:gs pos="0">
                <a:schemeClr val="accent4">
                  <a:lumMod val="75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z-Latn-AZ"/>
          </a:p>
        </p:txBody>
      </p:sp>
      <p:sp>
        <p:nvSpPr>
          <p:cNvPr id="15" name="Arrow: Right 39">
            <a:extLst>
              <a:ext uri="{FF2B5EF4-FFF2-40B4-BE49-F238E27FC236}">
                <a16:creationId xmlns:a16="http://schemas.microsoft.com/office/drawing/2014/main" id="{7D509D01-C00A-4BEF-9F98-CA399F9FEFC8}"/>
              </a:ext>
            </a:extLst>
          </p:cNvPr>
          <p:cNvSpPr/>
          <p:nvPr/>
        </p:nvSpPr>
        <p:spPr>
          <a:xfrm rot="16200000">
            <a:off x="5760469" y="3397179"/>
            <a:ext cx="671062" cy="985338"/>
          </a:xfrm>
          <a:prstGeom prst="rightArrow">
            <a:avLst>
              <a:gd name="adj1" fmla="val 69650"/>
              <a:gd name="adj2" fmla="val 61355"/>
            </a:avLst>
          </a:prstGeom>
          <a:gradFill flip="none" rotWithShape="1">
            <a:gsLst>
              <a:gs pos="0">
                <a:schemeClr val="accent4">
                  <a:lumMod val="7500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z-Latn-AZ"/>
          </a:p>
        </p:txBody>
      </p:sp>
      <p:sp>
        <p:nvSpPr>
          <p:cNvPr id="16" name="Прямоугольник 12">
            <a:extLst>
              <a:ext uri="{FF2B5EF4-FFF2-40B4-BE49-F238E27FC236}">
                <a16:creationId xmlns:a16="http://schemas.microsoft.com/office/drawing/2014/main" id="{B7037846-0EC2-4F70-8EB2-0B861F43FF74}"/>
              </a:ext>
            </a:extLst>
          </p:cNvPr>
          <p:cNvSpPr/>
          <p:nvPr/>
        </p:nvSpPr>
        <p:spPr>
          <a:xfrm>
            <a:off x="5016000" y="4322093"/>
            <a:ext cx="2160000" cy="14400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60000">
                <a:schemeClr val="accent4">
                  <a:lumMod val="20000"/>
                  <a:lumOff val="80000"/>
                </a:schemeClr>
              </a:gs>
            </a:gsLst>
            <a:lin ang="5400000" scaled="0"/>
          </a:gradFill>
        </p:spPr>
        <p:txBody>
          <a:bodyPr wrap="none" lIns="108000" tIns="108000" rIns="108000" bIns="108000">
            <a:noAutofit/>
          </a:bodyPr>
          <a:lstStyle/>
          <a:p>
            <a:pPr algn="ctr">
              <a:buClr>
                <a:srgbClr val="A1936C"/>
              </a:buClr>
              <a:buSzPct val="120000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ИНДИВИДУАЛЬНЫЕ </a:t>
            </a:r>
          </a:p>
          <a:p>
            <a:pPr algn="ctr">
              <a:buClr>
                <a:srgbClr val="A1936C"/>
              </a:buClr>
              <a:buSzPct val="120000"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ПОТРЕБИТЕЛИ</a:t>
            </a:r>
            <a:endParaRPr lang="az-Latn-AZ" sz="1600" dirty="0">
              <a:solidFill>
                <a:schemeClr val="tx1">
                  <a:lumMod val="75000"/>
                  <a:lumOff val="25000"/>
                </a:schemeClr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7" name="Arrow: Right 41">
            <a:extLst>
              <a:ext uri="{FF2B5EF4-FFF2-40B4-BE49-F238E27FC236}">
                <a16:creationId xmlns:a16="http://schemas.microsoft.com/office/drawing/2014/main" id="{C4A9D50A-4512-49FA-9A0D-59EED6AC586C}"/>
              </a:ext>
            </a:extLst>
          </p:cNvPr>
          <p:cNvSpPr/>
          <p:nvPr/>
        </p:nvSpPr>
        <p:spPr>
          <a:xfrm rot="16200000">
            <a:off x="10240502" y="3397179"/>
            <a:ext cx="671062" cy="985338"/>
          </a:xfrm>
          <a:prstGeom prst="rightArrow">
            <a:avLst>
              <a:gd name="adj1" fmla="val 69650"/>
              <a:gd name="adj2" fmla="val 61355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z-Latn-AZ"/>
          </a:p>
        </p:txBody>
      </p:sp>
      <p:pic>
        <p:nvPicPr>
          <p:cNvPr id="18" name="Şəkil 2">
            <a:extLst>
              <a:ext uri="{FF2B5EF4-FFF2-40B4-BE49-F238E27FC236}">
                <a16:creationId xmlns:a16="http://schemas.microsoft.com/office/drawing/2014/main" id="{66C488F9-0429-497D-8C65-961FB5A9226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32519" y="1882690"/>
            <a:ext cx="2036240" cy="262151"/>
          </a:xfrm>
          <a:prstGeom prst="rect">
            <a:avLst/>
          </a:prstGeom>
        </p:spPr>
      </p:pic>
      <p:pic>
        <p:nvPicPr>
          <p:cNvPr id="19" name="Şəkil 25">
            <a:extLst>
              <a:ext uri="{FF2B5EF4-FFF2-40B4-BE49-F238E27FC236}">
                <a16:creationId xmlns:a16="http://schemas.microsoft.com/office/drawing/2014/main" id="{6D730CEC-9AAB-474D-A233-48D8D82E15E7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732519" y="2696072"/>
            <a:ext cx="2036240" cy="262151"/>
          </a:xfrm>
          <a:prstGeom prst="rect">
            <a:avLst/>
          </a:prstGeom>
        </p:spPr>
      </p:pic>
      <p:pic>
        <p:nvPicPr>
          <p:cNvPr id="20" name="Şəkil 26">
            <a:extLst>
              <a:ext uri="{FF2B5EF4-FFF2-40B4-BE49-F238E27FC236}">
                <a16:creationId xmlns:a16="http://schemas.microsoft.com/office/drawing/2014/main" id="{F97690F5-D839-4DCC-9F9D-CE143575727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792" y="1862167"/>
            <a:ext cx="2036240" cy="262151"/>
          </a:xfrm>
          <a:prstGeom prst="rect">
            <a:avLst/>
          </a:prstGeom>
        </p:spPr>
      </p:pic>
      <p:pic>
        <p:nvPicPr>
          <p:cNvPr id="21" name="Şəkil 27">
            <a:extLst>
              <a:ext uri="{FF2B5EF4-FFF2-40B4-BE49-F238E27FC236}">
                <a16:creationId xmlns:a16="http://schemas.microsoft.com/office/drawing/2014/main" id="{30C7AD78-9A56-47C0-9ECF-2039B69A1CF1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792" y="2675549"/>
            <a:ext cx="2036240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0420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3195</TotalTime>
  <Words>683</Words>
  <Application>Microsoft Office PowerPoint</Application>
  <PresentationFormat>Widescreen</PresentationFormat>
  <Paragraphs>111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Segoe UI</vt:lpstr>
      <vt:lpstr>Segoe UI </vt:lpstr>
      <vt:lpstr>Segoe UI Black</vt:lpstr>
      <vt:lpstr>Segoe UI Light</vt:lpstr>
      <vt:lpstr>Segoe UI Semibold</vt:lpstr>
      <vt:lpstr>Тема Office</vt:lpstr>
      <vt:lpstr>«Цифровые решения для упрощения прозрачности платежей и возврата НДС»</vt:lpstr>
      <vt:lpstr>Цифровые решения по администрированию НДС </vt:lpstr>
      <vt:lpstr>Движение средств по депозитному счёту НДС</vt:lpstr>
      <vt:lpstr>Преимущества депозитного счета НДС и электронных накладных </vt:lpstr>
      <vt:lpstr>«Единая электронная платформа» для возврата НДС и Ускоренный возврат НДС для экспортёров</vt:lpstr>
      <vt:lpstr>Возврат НДС потребителям товаров и услуг</vt:lpstr>
      <vt:lpstr>Что должен сделать потребитель чтобы вернуть часть НДС?</vt:lpstr>
      <vt:lpstr>Возврат НДС, уплаченного индивидуальными потребителями за жилую и нежилую недвижимость</vt:lpstr>
      <vt:lpstr>Что должен сделать потребитель чтобы вернуть часть НДС?</vt:lpstr>
      <vt:lpstr>В результате возврата части НДС потребителям</vt:lpstr>
      <vt:lpstr>Благодарим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Rafael F. Aliyev</dc:creator>
  <cp:keywords>НДС</cp:keywords>
  <cp:lastModifiedBy>Habib N. Heydarli</cp:lastModifiedBy>
  <cp:revision>443</cp:revision>
  <dcterms:created xsi:type="dcterms:W3CDTF">2019-02-21T16:38:31Z</dcterms:created>
  <dcterms:modified xsi:type="dcterms:W3CDTF">2024-10-03T19:14:27Z</dcterms:modified>
</cp:coreProperties>
</file>