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82" r:id="rId5"/>
    <p:sldId id="283" r:id="rId6"/>
    <p:sldId id="284" r:id="rId7"/>
    <p:sldId id="285" r:id="rId8"/>
    <p:sldId id="278" r:id="rId9"/>
    <p:sldId id="279" r:id="rId10"/>
    <p:sldId id="280" r:id="rId11"/>
    <p:sldId id="258" r:id="rId12"/>
    <p:sldId id="275" r:id="rId13"/>
    <p:sldId id="267" r:id="rId14"/>
    <p:sldId id="263" r:id="rId15"/>
    <p:sldId id="268" r:id="rId16"/>
    <p:sldId id="271" r:id="rId17"/>
    <p:sldId id="274" r:id="rId18"/>
    <p:sldId id="281" r:id="rId19"/>
  </p:sldIdLst>
  <p:sldSz cx="12192000" cy="6858000"/>
  <p:notesSz cx="6958013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7EA"/>
    <a:srgbClr val="051E9A"/>
    <a:srgbClr val="1F4ECC"/>
    <a:srgbClr val="8F98E1"/>
    <a:srgbClr val="1E3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AD70-7C74-46B6-A7CF-3412BFFCEE2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94794C-D5EA-45CF-8E23-EADC8652BA8F}">
      <dgm:prSet phldrT="[Текст]" custT="1"/>
      <dgm:spPr/>
      <dgm:t>
        <a:bodyPr/>
        <a:lstStyle/>
        <a:p>
          <a:pPr algn="just"/>
          <a:r>
            <a:rPr lang="ru-RU" sz="2400" b="1" i="1" kern="1200" dirty="0"/>
            <a:t>Расходы по проезду спортивных делегаций государств-участников до аэропортов, железнодорожных вокзалов Республики Беларусь несет направляющая сторона</a:t>
          </a:r>
          <a:endParaRPr lang="ru-RU" sz="2400" b="1" i="1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B20F3B5-2635-417A-8FC5-5972FB6E50AE}" type="parTrans" cxnId="{8DFEAAE4-21F8-4C00-80E5-E6B457C0CCD4}">
      <dgm:prSet/>
      <dgm:spPr/>
      <dgm:t>
        <a:bodyPr/>
        <a:lstStyle/>
        <a:p>
          <a:endParaRPr lang="ru-RU"/>
        </a:p>
      </dgm:t>
    </dgm:pt>
    <dgm:pt modelId="{96B10B5E-7CF5-43D3-BE74-1F907A9A1D95}" type="sibTrans" cxnId="{8DFEAAE4-21F8-4C00-80E5-E6B457C0CCD4}">
      <dgm:prSet/>
      <dgm:spPr/>
      <dgm:t>
        <a:bodyPr/>
        <a:lstStyle/>
        <a:p>
          <a:endParaRPr lang="ru-RU"/>
        </a:p>
      </dgm:t>
    </dgm:pt>
    <dgm:pt modelId="{1A1D0277-D228-497E-9962-FE2B55BC72BA}">
      <dgm:prSet phldrT="[Текст]" custT="1"/>
      <dgm:spPr/>
      <dgm:t>
        <a:bodyPr/>
        <a:lstStyle/>
        <a:p>
          <a:pPr algn="just"/>
          <a:r>
            <a:rPr lang="ru-RU" sz="24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Проживание, питание в официальных местах и проезд</a:t>
          </a:r>
          <a:br>
            <a:rPr lang="ru-RU" sz="24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ru-RU" sz="24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на территории Республики Беларусь аккредитованных участников Игр осуществляется за счет принимающей стороны в официальные даты спортивной программы Игр</a:t>
          </a:r>
        </a:p>
      </dgm:t>
    </dgm:pt>
    <dgm:pt modelId="{EAE0744E-B43B-4DF7-ACD6-3DD3AD1E93AA}" type="parTrans" cxnId="{45FFF335-3784-42C7-B21E-CC68684F4633}">
      <dgm:prSet/>
      <dgm:spPr/>
      <dgm:t>
        <a:bodyPr/>
        <a:lstStyle/>
        <a:p>
          <a:endParaRPr lang="ru-RU"/>
        </a:p>
      </dgm:t>
    </dgm:pt>
    <dgm:pt modelId="{F954EBC6-D580-4550-B9C0-254CF5596381}" type="sibTrans" cxnId="{45FFF335-3784-42C7-B21E-CC68684F4633}">
      <dgm:prSet/>
      <dgm:spPr/>
      <dgm:t>
        <a:bodyPr/>
        <a:lstStyle/>
        <a:p>
          <a:endParaRPr lang="ru-RU"/>
        </a:p>
      </dgm:t>
    </dgm:pt>
    <dgm:pt modelId="{2B90DA5C-34CF-4997-BF43-006B35BCF2E5}" type="pres">
      <dgm:prSet presAssocID="{9DACAD70-7C74-46B6-A7CF-3412BFFCEE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D8D11-51EC-452C-9A27-BBDA0A8D34FA}" type="pres">
      <dgm:prSet presAssocID="{0D94794C-D5EA-45CF-8E23-EADC8652BA8F}" presName="parentLin" presStyleCnt="0"/>
      <dgm:spPr/>
    </dgm:pt>
    <dgm:pt modelId="{B6DAEC6F-1A6B-4118-B21F-392A8C5DF2D6}" type="pres">
      <dgm:prSet presAssocID="{0D94794C-D5EA-45CF-8E23-EADC8652BA8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A6F09A2-AAAD-4E98-A867-A2E2DC89DDFC}" type="pres">
      <dgm:prSet presAssocID="{0D94794C-D5EA-45CF-8E23-EADC8652BA8F}" presName="parentText" presStyleLbl="node1" presStyleIdx="0" presStyleCnt="2" custScaleX="123798" custScaleY="70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3FC0D-327F-4FB3-9F32-18883FE16C99}" type="pres">
      <dgm:prSet presAssocID="{0D94794C-D5EA-45CF-8E23-EADC8652BA8F}" presName="negativeSpace" presStyleCnt="0"/>
      <dgm:spPr/>
    </dgm:pt>
    <dgm:pt modelId="{75380696-5A00-4776-B1F5-FC2A1CDB2C87}" type="pres">
      <dgm:prSet presAssocID="{0D94794C-D5EA-45CF-8E23-EADC8652BA8F}" presName="childText" presStyleLbl="conFgAcc1" presStyleIdx="0" presStyleCnt="2" custScaleX="95499" custScaleY="76758">
        <dgm:presLayoutVars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3DFCC4A-F990-4E58-BF3F-7283E85FDCE5}" type="pres">
      <dgm:prSet presAssocID="{96B10B5E-7CF5-43D3-BE74-1F907A9A1D95}" presName="spaceBetweenRectangles" presStyleCnt="0"/>
      <dgm:spPr/>
    </dgm:pt>
    <dgm:pt modelId="{B3433671-58BD-4581-880E-28CF082DF946}" type="pres">
      <dgm:prSet presAssocID="{1A1D0277-D228-497E-9962-FE2B55BC72BA}" presName="parentLin" presStyleCnt="0"/>
      <dgm:spPr/>
    </dgm:pt>
    <dgm:pt modelId="{CC12AFEB-336C-4E08-A90A-7236619F3B37}" type="pres">
      <dgm:prSet presAssocID="{1A1D0277-D228-497E-9962-FE2B55BC72B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5783CFC-985C-4580-A657-7B99A327274E}" type="pres">
      <dgm:prSet presAssocID="{1A1D0277-D228-497E-9962-FE2B55BC72BA}" presName="parentText" presStyleLbl="node1" presStyleIdx="1" presStyleCnt="2" custScaleX="123798" custScaleY="99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BB815-6B29-42E2-B39F-0D1FB5474ED4}" type="pres">
      <dgm:prSet presAssocID="{1A1D0277-D228-497E-9962-FE2B55BC72BA}" presName="negativeSpace" presStyleCnt="0"/>
      <dgm:spPr/>
    </dgm:pt>
    <dgm:pt modelId="{DC40BB19-7337-499E-B3EF-A4AD42090209}" type="pres">
      <dgm:prSet presAssocID="{1A1D0277-D228-497E-9962-FE2B55BC72BA}" presName="childText" presStyleLbl="conFgAcc1" presStyleIdx="1" presStyleCnt="2" custScaleX="95499" custScaleY="76758" custLinFactNeighborY="-3394">
        <dgm:presLayoutVars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A6791A2E-AA53-40BD-997A-6B4441E1A08F}" type="presOf" srcId="{1A1D0277-D228-497E-9962-FE2B55BC72BA}" destId="{85783CFC-985C-4580-A657-7B99A327274E}" srcOrd="1" destOrd="0" presId="urn:microsoft.com/office/officeart/2005/8/layout/list1"/>
    <dgm:cxn modelId="{C3388E56-4853-494D-99B3-AFBF697FF848}" type="presOf" srcId="{0D94794C-D5EA-45CF-8E23-EADC8652BA8F}" destId="{CA6F09A2-AAAD-4E98-A867-A2E2DC89DDFC}" srcOrd="1" destOrd="0" presId="urn:microsoft.com/office/officeart/2005/8/layout/list1"/>
    <dgm:cxn modelId="{8D62DAC9-22D4-4724-9A7F-F6F88A2ED8DE}" type="presOf" srcId="{0D94794C-D5EA-45CF-8E23-EADC8652BA8F}" destId="{B6DAEC6F-1A6B-4118-B21F-392A8C5DF2D6}" srcOrd="0" destOrd="0" presId="urn:microsoft.com/office/officeart/2005/8/layout/list1"/>
    <dgm:cxn modelId="{A1A35EF6-0E8E-4D01-B0F3-CBA8BD5A215F}" type="presOf" srcId="{1A1D0277-D228-497E-9962-FE2B55BC72BA}" destId="{CC12AFEB-336C-4E08-A90A-7236619F3B37}" srcOrd="0" destOrd="0" presId="urn:microsoft.com/office/officeart/2005/8/layout/list1"/>
    <dgm:cxn modelId="{C66B3B0A-B0A5-447C-8058-1246C0499088}" type="presOf" srcId="{9DACAD70-7C74-46B6-A7CF-3412BFFCEE25}" destId="{2B90DA5C-34CF-4997-BF43-006B35BCF2E5}" srcOrd="0" destOrd="0" presId="urn:microsoft.com/office/officeart/2005/8/layout/list1"/>
    <dgm:cxn modelId="{8DFEAAE4-21F8-4C00-80E5-E6B457C0CCD4}" srcId="{9DACAD70-7C74-46B6-A7CF-3412BFFCEE25}" destId="{0D94794C-D5EA-45CF-8E23-EADC8652BA8F}" srcOrd="0" destOrd="0" parTransId="{EB20F3B5-2635-417A-8FC5-5972FB6E50AE}" sibTransId="{96B10B5E-7CF5-43D3-BE74-1F907A9A1D95}"/>
    <dgm:cxn modelId="{45FFF335-3784-42C7-B21E-CC68684F4633}" srcId="{9DACAD70-7C74-46B6-A7CF-3412BFFCEE25}" destId="{1A1D0277-D228-497E-9962-FE2B55BC72BA}" srcOrd="1" destOrd="0" parTransId="{EAE0744E-B43B-4DF7-ACD6-3DD3AD1E93AA}" sibTransId="{F954EBC6-D580-4550-B9C0-254CF5596381}"/>
    <dgm:cxn modelId="{78E28934-9DAA-4965-86FD-AA2FDC404040}" type="presParOf" srcId="{2B90DA5C-34CF-4997-BF43-006B35BCF2E5}" destId="{ECCD8D11-51EC-452C-9A27-BBDA0A8D34FA}" srcOrd="0" destOrd="0" presId="urn:microsoft.com/office/officeart/2005/8/layout/list1"/>
    <dgm:cxn modelId="{D505DC28-982A-4A64-8F9E-DD131CEBB639}" type="presParOf" srcId="{ECCD8D11-51EC-452C-9A27-BBDA0A8D34FA}" destId="{B6DAEC6F-1A6B-4118-B21F-392A8C5DF2D6}" srcOrd="0" destOrd="0" presId="urn:microsoft.com/office/officeart/2005/8/layout/list1"/>
    <dgm:cxn modelId="{C753EF54-5CF6-4E69-AF43-1DA668A96D8B}" type="presParOf" srcId="{ECCD8D11-51EC-452C-9A27-BBDA0A8D34FA}" destId="{CA6F09A2-AAAD-4E98-A867-A2E2DC89DDFC}" srcOrd="1" destOrd="0" presId="urn:microsoft.com/office/officeart/2005/8/layout/list1"/>
    <dgm:cxn modelId="{61A01E89-1A9E-4175-AC3D-DB2955D7194D}" type="presParOf" srcId="{2B90DA5C-34CF-4997-BF43-006B35BCF2E5}" destId="{7B73FC0D-327F-4FB3-9F32-18883FE16C99}" srcOrd="1" destOrd="0" presId="urn:microsoft.com/office/officeart/2005/8/layout/list1"/>
    <dgm:cxn modelId="{458E5905-333B-4454-A016-0AD05235CE39}" type="presParOf" srcId="{2B90DA5C-34CF-4997-BF43-006B35BCF2E5}" destId="{75380696-5A00-4776-B1F5-FC2A1CDB2C87}" srcOrd="2" destOrd="0" presId="urn:microsoft.com/office/officeart/2005/8/layout/list1"/>
    <dgm:cxn modelId="{67780509-7F4D-4E7C-8998-785715023CE6}" type="presParOf" srcId="{2B90DA5C-34CF-4997-BF43-006B35BCF2E5}" destId="{43DFCC4A-F990-4E58-BF3F-7283E85FDCE5}" srcOrd="3" destOrd="0" presId="urn:microsoft.com/office/officeart/2005/8/layout/list1"/>
    <dgm:cxn modelId="{277E7625-BFD7-445B-B710-57909998918A}" type="presParOf" srcId="{2B90DA5C-34CF-4997-BF43-006B35BCF2E5}" destId="{B3433671-58BD-4581-880E-28CF082DF946}" srcOrd="4" destOrd="0" presId="urn:microsoft.com/office/officeart/2005/8/layout/list1"/>
    <dgm:cxn modelId="{43AC507B-6A11-4C6B-9AF8-069E9982F9FB}" type="presParOf" srcId="{B3433671-58BD-4581-880E-28CF082DF946}" destId="{CC12AFEB-336C-4E08-A90A-7236619F3B37}" srcOrd="0" destOrd="0" presId="urn:microsoft.com/office/officeart/2005/8/layout/list1"/>
    <dgm:cxn modelId="{86ECD3D7-3CF9-40C7-AB3F-44207EB882C8}" type="presParOf" srcId="{B3433671-58BD-4581-880E-28CF082DF946}" destId="{85783CFC-985C-4580-A657-7B99A327274E}" srcOrd="1" destOrd="0" presId="urn:microsoft.com/office/officeart/2005/8/layout/list1"/>
    <dgm:cxn modelId="{E3A6EEB7-F565-4863-9EC6-5F82BBBED1F2}" type="presParOf" srcId="{2B90DA5C-34CF-4997-BF43-006B35BCF2E5}" destId="{E60BB815-6B29-42E2-B39F-0D1FB5474ED4}" srcOrd="5" destOrd="0" presId="urn:microsoft.com/office/officeart/2005/8/layout/list1"/>
    <dgm:cxn modelId="{BE7E8DBB-39AA-4AB5-935A-A11299E00225}" type="presParOf" srcId="{2B90DA5C-34CF-4997-BF43-006B35BCF2E5}" destId="{DC40BB19-7337-499E-B3EF-A4AD420902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C545D-3F4B-4BF0-8F01-FE45268D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C3E838-D5C3-4FC7-BC62-AE438C7F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8C349-68BF-488F-8081-2A87D23C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22AA19-70D0-496D-92D2-6DC288E8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DD9A7-4EB4-4C26-B617-601F5029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0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AC4E49-85E8-46EB-BF56-A9671FD4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85A807-3570-4824-9E92-C2CB42FB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BB49E3-F2EE-46AD-B6C3-4A12ECE6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8957F8-AAA8-4314-935F-B0236CBC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1E15D0-3019-4C02-8B7A-70FAFE41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5EE7911-5285-46F4-A94A-C913A9687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01FAF2-23AB-4544-8FB9-39483C957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ABDB40-7750-4C57-965E-6DF6235D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1D8D33-9D89-47C3-8B65-3EC17F14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137B28-8302-48DA-8A40-CA9D1A03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6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CCBBD-39B2-471B-884D-F3429342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F14A3-5242-4914-B6BC-C8703450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A6B4D2-1DEA-4519-8563-0D1EEC00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A2B49F-710A-41C8-8F7D-B5CC8AAE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56AF0-2936-43C5-B358-F72B001A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3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2E5DF-27BA-4FF0-9876-27B3B845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246744-2F0D-4CB6-9573-F1CBB64A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FED67-71AF-455C-AE91-E9AED667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F6ECB3-CA57-483D-90B4-D1B6D3F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64CD38-D38A-4C4B-A36F-E4E432E9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6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33B770-8264-487A-AE83-7CB0D438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0DA020-1939-42D8-987C-5DDB70E6D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8FD23B-81FC-4655-81D3-0DF84000C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F0C31B-990F-485E-82CF-707AACB3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275510-1E7D-439D-B8AE-228409E5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AA6948-E4D5-49EB-8F56-346A3B0C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2B03F-8306-4389-9E94-8A415B2B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FFABC9-79DA-4384-BC7E-FAA6B554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1D6462-D495-4063-8923-E067C4E74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E4B985-EB80-45D3-906D-EC629986A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91CFE4-2B39-4BC3-842C-97CB71F66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EC9A40-29F1-406D-B230-6F950169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910538-2585-40C7-8FBC-B392D541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4C6DFB-35AC-4171-ACC3-FB87579B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6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FA5110-42B0-4A8C-9E80-72A8672C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928264-4FB6-475D-B54D-FB806902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4C0C1A-2A0E-4BF5-A984-66EC67B5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457EA0-9271-4BD0-8E28-23938CA6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0E3111-F14C-47AD-BC83-1812591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47A506-ACB7-4AEE-8D90-5FD848B1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1B12DE5-AB5A-437E-AEE4-32F97C31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1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9352A-141E-4E4C-9E86-E6CED149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6FF4E5-2DC3-479F-9C60-FB8B4EF6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AEE81A-0FF8-4AB5-9383-40EFE5E45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E69961-9C1E-4D33-A696-CBE52272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F76166-0218-4696-87C4-6BAC1092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77CA2C-56D6-4CD3-87D2-DD4848D7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3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FD2B8F-18D0-421E-A2A0-719BED0C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A7E328B-9826-42CF-8C39-0D4BEBBA9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EE8EC5-7EAB-4389-824B-CAD2CA0E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4ACF2A-4B18-43F6-A2A7-AB794512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C1D64D-1DF4-4A53-BD27-9FA36AC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C16882-5BD9-4D82-940A-7754B287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2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C1B9C-C5C0-484B-A075-7DF81FD0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398C16-C375-4A80-9149-BC4848DC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1F465A-7FA0-4AB1-9D55-41EF8779A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111E-3B59-42FA-8347-EDCCE092023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CBA86F-3967-45E1-A1BB-59FF1CAB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983542-6954-49D9-AC8A-1F2E728E3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3B57-DB66-4BB1-8B0B-56D258893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</a:blip>
          <a:srcRect l="36316" t="24068" r="23519" b="22182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5085624" y="457059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7420585" y="2153512"/>
            <a:ext cx="4415590" cy="2563607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13F4940-9B41-44D7-89E9-CD46F3488F3C}"/>
              </a:ext>
            </a:extLst>
          </p:cNvPr>
          <p:cNvSpPr/>
          <p:nvPr/>
        </p:nvSpPr>
        <p:spPr>
          <a:xfrm>
            <a:off x="0" y="178180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О ходе подготовки к проведению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II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 Игр  стран  СНГ 2023 года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в Республике Беларусь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ora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043370DF-B54A-4FB9-90CA-3231E4048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9053"/>
              </p:ext>
            </p:extLst>
          </p:nvPr>
        </p:nvGraphicFramePr>
        <p:xfrm>
          <a:off x="10126137" y="135658"/>
          <a:ext cx="1668821" cy="160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4" imgW="2367360" imgH="2448720" progId="">
                  <p:embed/>
                </p:oleObj>
              </mc:Choice>
              <mc:Fallback>
                <p:oleObj name="CorelDRAW" r:id="rId4" imgW="2367360" imgH="24487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" contrast="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137" y="135658"/>
                        <a:ext cx="1668821" cy="1602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793F89F-A509-4DAB-8550-F099A2115D26}"/>
              </a:ext>
            </a:extLst>
          </p:cNvPr>
          <p:cNvSpPr/>
          <p:nvPr/>
        </p:nvSpPr>
        <p:spPr>
          <a:xfrm>
            <a:off x="0" y="621180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6 апреля 2023 года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8E2D034-DE6C-475C-8297-BB400AD1568C}"/>
              </a:ext>
            </a:extLst>
          </p:cNvPr>
          <p:cNvSpPr/>
          <p:nvPr/>
        </p:nvSpPr>
        <p:spPr>
          <a:xfrm>
            <a:off x="1886903" y="415361"/>
            <a:ext cx="8239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И ТУРИЗМА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</a:p>
        </p:txBody>
      </p:sp>
      <p:pic>
        <p:nvPicPr>
          <p:cNvPr id="23" name="Picture 39" descr="Герб Республики Беларусь (CDR) скачать в векторе | Геральдика">
            <a:extLst>
              <a:ext uri="{FF2B5EF4-FFF2-40B4-BE49-F238E27FC236}">
                <a16:creationId xmlns:a16="http://schemas.microsoft.com/office/drawing/2014/main" xmlns="" id="{FEF5D131-6622-458D-B869-EBC91C08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9788" l="1017" r="99492">
                        <a14:foregroundMark x1="39831" y1="33156" x2="39831" y2="33156"/>
                        <a14:foregroundMark x1="41525" y1="32228" x2="41525" y2="32228"/>
                        <a14:foregroundMark x1="43729" y1="31698" x2="43729" y2="31698"/>
                        <a14:foregroundMark x1="33559" y1="42308" x2="33559" y2="42308"/>
                        <a14:foregroundMark x1="33220" y1="39523" x2="33220" y2="39523"/>
                        <a14:foregroundMark x1="34576" y1="38064" x2="34576" y2="38064"/>
                        <a14:foregroundMark x1="36271" y1="37135" x2="36271" y2="37135"/>
                        <a14:foregroundMark x1="37797" y1="36340" x2="37797" y2="36340"/>
                        <a14:foregroundMark x1="32373" y1="45358" x2="32373" y2="45358"/>
                        <a14:foregroundMark x1="31695" y1="46684" x2="31695" y2="46684"/>
                        <a14:foregroundMark x1="30508" y1="52255" x2="30508" y2="52255"/>
                        <a14:foregroundMark x1="30847" y1="57162" x2="30847" y2="57162"/>
                        <a14:foregroundMark x1="60508" y1="33289" x2="60508" y2="33289"/>
                        <a14:foregroundMark x1="62542" y1="35942" x2="62542" y2="35942"/>
                        <a14:foregroundMark x1="64237" y1="36737" x2="64237" y2="36737"/>
                        <a14:foregroundMark x1="65424" y1="38462" x2="65424" y2="38462"/>
                        <a14:foregroundMark x1="66610" y1="39390" x2="66610" y2="39390"/>
                        <a14:foregroundMark x1="67966" y1="40451" x2="67966" y2="40451"/>
                        <a14:foregroundMark x1="67458" y1="45623" x2="67458" y2="45623"/>
                        <a14:foregroundMark x1="69322" y1="50265" x2="69322" y2="50265"/>
                        <a14:foregroundMark x1="68983" y1="52653" x2="68983" y2="52653"/>
                        <a14:foregroundMark x1="69322" y1="57029" x2="69322" y2="57029"/>
                        <a14:foregroundMark x1="58644" y1="30902" x2="58644" y2="30902"/>
                        <a14:foregroundMark x1="48644" y1="15915" x2="48644" y2="15915"/>
                        <a14:foregroundMark x1="44915" y1="12865" x2="44915" y2="12865"/>
                        <a14:foregroundMark x1="44576" y1="11406" x2="44576" y2="11406"/>
                        <a14:foregroundMark x1="44576" y1="11406" x2="39661" y2="11936"/>
                        <a14:foregroundMark x1="41695" y1="13528" x2="36610" y2="14191"/>
                        <a14:foregroundMark x1="38814" y1="13263" x2="35254" y2="32626"/>
                        <a14:foregroundMark x1="59831" y1="11804" x2="65424" y2="32095"/>
                        <a14:foregroundMark x1="46102" y1="11671" x2="54237" y2="12069"/>
                        <a14:foregroundMark x1="48305" y1="11273" x2="51864" y2="11273"/>
                        <a14:foregroundMark x1="49831" y1="31698" x2="50847" y2="42175"/>
                        <a14:foregroundMark x1="36780" y1="43103" x2="69322" y2="40053"/>
                        <a14:foregroundMark x1="23729" y1="62467" x2="88983" y2="62467"/>
                        <a14:foregroundMark x1="41017" y1="19894" x2="61356" y2="3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0" y="-62456"/>
            <a:ext cx="1563987" cy="19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E760B1-8891-4121-8F27-D2457827CD6F}"/>
              </a:ext>
            </a:extLst>
          </p:cNvPr>
          <p:cNvSpPr/>
          <p:nvPr/>
        </p:nvSpPr>
        <p:spPr>
          <a:xfrm>
            <a:off x="223423" y="340932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23423" y="2319404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FF66380-C8FA-4F76-9D73-E0AA96ED6FFA}"/>
              </a:ext>
            </a:extLst>
          </p:cNvPr>
          <p:cNvSpPr/>
          <p:nvPr/>
        </p:nvSpPr>
        <p:spPr>
          <a:xfrm>
            <a:off x="2001415" y="1670913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D10BF18-374F-473B-910E-3C081F9322DD}"/>
              </a:ext>
            </a:extLst>
          </p:cNvPr>
          <p:cNvSpPr/>
          <p:nvPr/>
        </p:nvSpPr>
        <p:spPr>
          <a:xfrm>
            <a:off x="1125085" y="2034777"/>
            <a:ext cx="4375075" cy="4418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юноши, девушки 2004 г.р. и моложе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823A980D-E395-48E6-9D66-D2D30B3B5980}"/>
              </a:ext>
            </a:extLst>
          </p:cNvPr>
          <p:cNvSpPr/>
          <p:nvPr/>
        </p:nvSpPr>
        <p:spPr>
          <a:xfrm>
            <a:off x="1123554" y="3654714"/>
            <a:ext cx="4361745" cy="575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 1998 г.р.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моложе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BA7CF00-BE2D-4205-BF70-239DCE3EB426}"/>
              </a:ext>
            </a:extLst>
          </p:cNvPr>
          <p:cNvSpPr/>
          <p:nvPr/>
        </p:nvSpPr>
        <p:spPr>
          <a:xfrm>
            <a:off x="1134628" y="5367661"/>
            <a:ext cx="4375074" cy="5399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юниоры и юниорки 2002 г.р.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моложе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A0042B6-F577-4D5C-94AE-8C7989DC6F34}"/>
              </a:ext>
            </a:extLst>
          </p:cNvPr>
          <p:cNvSpPr/>
          <p:nvPr/>
        </p:nvSpPr>
        <p:spPr>
          <a:xfrm>
            <a:off x="6916224" y="1998008"/>
            <a:ext cx="4375074" cy="6045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(муж.) 1999-2006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юниорки 2003-2006 гг.р.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A30B0B8C-CF97-4627-AF97-B4182F967F02}"/>
              </a:ext>
            </a:extLst>
          </p:cNvPr>
          <p:cNvSpPr/>
          <p:nvPr/>
        </p:nvSpPr>
        <p:spPr>
          <a:xfrm>
            <a:off x="6984970" y="3653648"/>
            <a:ext cx="4370358" cy="534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 2008 г.р.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2649EAD1-459B-46C9-9F5D-8BCC0B96524C}"/>
              </a:ext>
            </a:extLst>
          </p:cNvPr>
          <p:cNvSpPr/>
          <p:nvPr/>
        </p:nvSpPr>
        <p:spPr>
          <a:xfrm>
            <a:off x="7023711" y="5371758"/>
            <a:ext cx="4375074" cy="392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D11107FA-AC38-4F72-9981-EE4A408BC33E}"/>
              </a:ext>
            </a:extLst>
          </p:cNvPr>
          <p:cNvSpPr/>
          <p:nvPr/>
        </p:nvSpPr>
        <p:spPr>
          <a:xfrm>
            <a:off x="1124402" y="1651829"/>
            <a:ext cx="4375075" cy="3974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8-14 августа 2023 г.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75380BCA-609E-42B4-A67C-D00E20CDC1BD}"/>
              </a:ext>
            </a:extLst>
          </p:cNvPr>
          <p:cNvSpPr/>
          <p:nvPr/>
        </p:nvSpPr>
        <p:spPr>
          <a:xfrm>
            <a:off x="1114830" y="3292130"/>
            <a:ext cx="4370469" cy="3735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августа 2023 г.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8C04D30-5849-415B-A0D7-282F2BFEABD7}"/>
              </a:ext>
            </a:extLst>
          </p:cNvPr>
          <p:cNvSpPr/>
          <p:nvPr/>
        </p:nvSpPr>
        <p:spPr>
          <a:xfrm>
            <a:off x="1133946" y="5013787"/>
            <a:ext cx="4362427" cy="36527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4-11 августа 2023 г.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BD402E44-7FDC-4830-B83B-15C7D457F0BF}"/>
              </a:ext>
            </a:extLst>
          </p:cNvPr>
          <p:cNvSpPr/>
          <p:nvPr/>
        </p:nvSpPr>
        <p:spPr>
          <a:xfrm>
            <a:off x="6916224" y="1634559"/>
            <a:ext cx="4353383" cy="36344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9-14 августа 2023 г.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598598E9-08D6-44AE-9544-1FB2E22F680D}"/>
              </a:ext>
            </a:extLst>
          </p:cNvPr>
          <p:cNvSpPr/>
          <p:nvPr/>
        </p:nvSpPr>
        <p:spPr>
          <a:xfrm>
            <a:off x="6976456" y="3287695"/>
            <a:ext cx="4375074" cy="3827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августа 2023 г.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D5B93A33-6800-4BB5-8A14-106EB0BE2570}"/>
              </a:ext>
            </a:extLst>
          </p:cNvPr>
          <p:cNvSpPr/>
          <p:nvPr/>
        </p:nvSpPr>
        <p:spPr>
          <a:xfrm>
            <a:off x="7023711" y="4988981"/>
            <a:ext cx="4375074" cy="3827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 августа 2023 г.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1187507B-E375-45E8-880E-CB6BD4D918A7}"/>
              </a:ext>
            </a:extLst>
          </p:cNvPr>
          <p:cNvSpPr/>
          <p:nvPr/>
        </p:nvSpPr>
        <p:spPr>
          <a:xfrm>
            <a:off x="397042" y="78158"/>
            <a:ext cx="11460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ВОЗРАСТ УЧАСТНИКОВ СПОРТИВНЫХ СОРЕВНОВАНИЙ ПО ВИДАМ СПОРТА</a:t>
            </a:r>
            <a:endParaRPr lang="ru-RU" sz="28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02C8F6F-89BB-46FD-8142-90E2E93F80BD}"/>
              </a:ext>
            </a:extLst>
          </p:cNvPr>
          <p:cNvSpPr/>
          <p:nvPr/>
        </p:nvSpPr>
        <p:spPr>
          <a:xfrm>
            <a:off x="6476415" y="1242039"/>
            <a:ext cx="4345312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ТАИЛАНДСКИЙ БОКС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94669A0-ED8E-4413-B078-8706CE4FD6A9}"/>
              </a:ext>
            </a:extLst>
          </p:cNvPr>
          <p:cNvSpPr/>
          <p:nvPr/>
        </p:nvSpPr>
        <p:spPr>
          <a:xfrm>
            <a:off x="6517397" y="2887228"/>
            <a:ext cx="4313804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АТЛЕТИКА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E430EFE-E470-442F-AE78-DE489869F385}"/>
              </a:ext>
            </a:extLst>
          </p:cNvPr>
          <p:cNvSpPr/>
          <p:nvPr/>
        </p:nvSpPr>
        <p:spPr>
          <a:xfrm>
            <a:off x="6564652" y="4590157"/>
            <a:ext cx="4323659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НА ТРАВЕ 5Х5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2EF4C96-BBAB-4F64-B732-EC1B6ACF2A81}"/>
              </a:ext>
            </a:extLst>
          </p:cNvPr>
          <p:cNvSpPr/>
          <p:nvPr/>
        </p:nvSpPr>
        <p:spPr>
          <a:xfrm>
            <a:off x="725648" y="1260899"/>
            <a:ext cx="4345312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ПЯТИБОРЬЕ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F51C245-95D6-4CD2-9C42-85D9E2EF55DB}"/>
              </a:ext>
            </a:extLst>
          </p:cNvPr>
          <p:cNvSpPr/>
          <p:nvPr/>
        </p:nvSpPr>
        <p:spPr>
          <a:xfrm>
            <a:off x="716076" y="2878594"/>
            <a:ext cx="4345312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tabLst>
                <a:tab pos="2068513" algn="l"/>
                <a:tab pos="45720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ЛУКА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C8C3AC2-FAFB-4162-9075-46715E794C9C}"/>
              </a:ext>
            </a:extLst>
          </p:cNvPr>
          <p:cNvSpPr/>
          <p:nvPr/>
        </p:nvSpPr>
        <p:spPr>
          <a:xfrm>
            <a:off x="723132" y="4599493"/>
            <a:ext cx="4345312" cy="392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ПУЛЕВАЯ</a:t>
            </a:r>
          </a:p>
        </p:txBody>
      </p:sp>
    </p:spTree>
    <p:extLst>
      <p:ext uri="{BB962C8B-B14F-4D97-AF65-F5344CB8AC3E}">
        <p14:creationId xmlns:p14="http://schemas.microsoft.com/office/powerpoint/2010/main" val="189503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2437C14-4A08-417F-9706-154C35A24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42" t="4341" r="3362" b="10978"/>
          <a:stretch/>
        </p:blipFill>
        <p:spPr>
          <a:xfrm>
            <a:off x="1351530" y="575524"/>
            <a:ext cx="9466549" cy="60984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108CF93-5771-4C3B-96F8-58B0835BEE0F}"/>
              </a:ext>
            </a:extLst>
          </p:cNvPr>
          <p:cNvSpPr/>
          <p:nvPr/>
        </p:nvSpPr>
        <p:spPr>
          <a:xfrm>
            <a:off x="420133" y="1302164"/>
            <a:ext cx="5285968" cy="954300"/>
          </a:xfrm>
          <a:prstGeom prst="rect">
            <a:avLst/>
          </a:prstGeom>
          <a:solidFill>
            <a:srgbClr val="E8F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волейбол, гимнастика художественная,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атлетика, современное пятиборье, пляжный футбол, баскетбол 3х3, стрельба пулевая 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51296112-3179-478D-B8F9-6B6FC65A5110}"/>
              </a:ext>
            </a:extLst>
          </p:cNvPr>
          <p:cNvSpPr/>
          <p:nvPr/>
        </p:nvSpPr>
        <p:spPr>
          <a:xfrm>
            <a:off x="5617740" y="3513452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9FE90C2A-7552-447E-8FE8-0DCDD5CAC91B}"/>
              </a:ext>
            </a:extLst>
          </p:cNvPr>
          <p:cNvSpPr/>
          <p:nvPr/>
        </p:nvSpPr>
        <p:spPr>
          <a:xfrm>
            <a:off x="5127054" y="305850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26C0D72-F840-4856-9C1A-A810F4503B1E}"/>
              </a:ext>
            </a:extLst>
          </p:cNvPr>
          <p:cNvSpPr/>
          <p:nvPr/>
        </p:nvSpPr>
        <p:spPr>
          <a:xfrm>
            <a:off x="449639" y="2948295"/>
            <a:ext cx="2786743" cy="379656"/>
          </a:xfrm>
          <a:prstGeom prst="rect">
            <a:avLst/>
          </a:prstGeom>
          <a:solidFill>
            <a:srgbClr val="E8F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пляжный волейбол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2D703D7-B2B5-4554-8973-F665308D92F0}"/>
              </a:ext>
            </a:extLst>
          </p:cNvPr>
          <p:cNvSpPr/>
          <p:nvPr/>
        </p:nvSpPr>
        <p:spPr>
          <a:xfrm>
            <a:off x="434966" y="4298732"/>
            <a:ext cx="2506537" cy="954300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женская,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вольная борьба,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греко-римская борьба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262D6E38-F560-45E2-9506-733D021F385B}"/>
              </a:ext>
            </a:extLst>
          </p:cNvPr>
          <p:cNvSpPr/>
          <p:nvPr/>
        </p:nvSpPr>
        <p:spPr>
          <a:xfrm>
            <a:off x="5601423" y="4791175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0D3A4EC9-76AB-472F-8E2A-D692951971FF}"/>
              </a:ext>
            </a:extLst>
          </p:cNvPr>
          <p:cNvSpPr/>
          <p:nvPr/>
        </p:nvSpPr>
        <p:spPr>
          <a:xfrm>
            <a:off x="6235014" y="3158555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145764D5-4C5D-4475-B87E-77CF2DA66DBE}"/>
              </a:ext>
            </a:extLst>
          </p:cNvPr>
          <p:cNvSpPr/>
          <p:nvPr/>
        </p:nvSpPr>
        <p:spPr>
          <a:xfrm>
            <a:off x="9629041" y="3053425"/>
            <a:ext cx="1646160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9DEB9F4-DF25-4071-A1F0-27F40934FFCE}"/>
              </a:ext>
            </a:extLst>
          </p:cNvPr>
          <p:cNvSpPr/>
          <p:nvPr/>
        </p:nvSpPr>
        <p:spPr>
          <a:xfrm>
            <a:off x="9625170" y="3535199"/>
            <a:ext cx="2061343" cy="666977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каратэ, 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лука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7A85ED4C-0C2A-40DA-B401-193CB72B488D}"/>
              </a:ext>
            </a:extLst>
          </p:cNvPr>
          <p:cNvSpPr/>
          <p:nvPr/>
        </p:nvSpPr>
        <p:spPr>
          <a:xfrm>
            <a:off x="7524366" y="3435144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AA2CF975-B95A-45F1-962B-F2883197C988}"/>
              </a:ext>
            </a:extLst>
          </p:cNvPr>
          <p:cNvSpPr/>
          <p:nvPr/>
        </p:nvSpPr>
        <p:spPr>
          <a:xfrm>
            <a:off x="7384864" y="4654151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9A0561D-95B1-418C-85F8-EF8FAA6BF516}"/>
              </a:ext>
            </a:extLst>
          </p:cNvPr>
          <p:cNvSpPr/>
          <p:nvPr/>
        </p:nvSpPr>
        <p:spPr>
          <a:xfrm>
            <a:off x="9625170" y="4447723"/>
            <a:ext cx="953349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 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B8D094FA-5232-4E18-AE7D-E6726EF5483C}"/>
              </a:ext>
            </a:extLst>
          </p:cNvPr>
          <p:cNvSpPr/>
          <p:nvPr/>
        </p:nvSpPr>
        <p:spPr>
          <a:xfrm>
            <a:off x="431726" y="3477971"/>
            <a:ext cx="1997636" cy="666977"/>
          </a:xfrm>
          <a:prstGeom prst="rect">
            <a:avLst/>
          </a:prstGeom>
          <a:solidFill>
            <a:srgbClr val="E7F9F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атлетика, хоккей на траве 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8C4C489C-EA7F-4844-91CE-2FDD5DFF8F42}"/>
              </a:ext>
            </a:extLst>
          </p:cNvPr>
          <p:cNvSpPr/>
          <p:nvPr/>
        </p:nvSpPr>
        <p:spPr>
          <a:xfrm>
            <a:off x="2994014" y="376372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26D4AE34-ADF5-4DEB-9691-0081AFD08C9E}"/>
              </a:ext>
            </a:extLst>
          </p:cNvPr>
          <p:cNvSpPr/>
          <p:nvPr/>
        </p:nvSpPr>
        <p:spPr>
          <a:xfrm>
            <a:off x="449639" y="5463572"/>
            <a:ext cx="1296213" cy="666977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гандбол, плавание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092EB994-DC0B-4B7B-A28C-DEBA162253EB}"/>
              </a:ext>
            </a:extLst>
          </p:cNvPr>
          <p:cNvSpPr/>
          <p:nvPr/>
        </p:nvSpPr>
        <p:spPr>
          <a:xfrm>
            <a:off x="2861100" y="5619483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DB9F011D-CCC9-4058-94EA-CED48EB3AAD9}"/>
              </a:ext>
            </a:extLst>
          </p:cNvPr>
          <p:cNvSpPr/>
          <p:nvPr/>
        </p:nvSpPr>
        <p:spPr>
          <a:xfrm>
            <a:off x="9630606" y="2571555"/>
            <a:ext cx="836737" cy="379656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AF1EF5E2-ABEA-4427-AB2F-F3FDDE513382}"/>
              </a:ext>
            </a:extLst>
          </p:cNvPr>
          <p:cNvSpPr/>
          <p:nvPr/>
        </p:nvSpPr>
        <p:spPr>
          <a:xfrm>
            <a:off x="7482246" y="2737267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Стрелка вниз 47">
            <a:extLst>
              <a:ext uri="{FF2B5EF4-FFF2-40B4-BE49-F238E27FC236}">
                <a16:creationId xmlns:a16="http://schemas.microsoft.com/office/drawing/2014/main" xmlns="" id="{9A0570B2-A212-4A62-A490-EFE588918847}"/>
              </a:ext>
            </a:extLst>
          </p:cNvPr>
          <p:cNvSpPr/>
          <p:nvPr/>
        </p:nvSpPr>
        <p:spPr>
          <a:xfrm rot="5400000">
            <a:off x="4164409" y="2292581"/>
            <a:ext cx="105383" cy="1770528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Стрелка вниз 49">
            <a:extLst>
              <a:ext uri="{FF2B5EF4-FFF2-40B4-BE49-F238E27FC236}">
                <a16:creationId xmlns:a16="http://schemas.microsoft.com/office/drawing/2014/main" xmlns="" id="{4572B106-15B1-4B1B-8496-9CD56E7BE108}"/>
              </a:ext>
            </a:extLst>
          </p:cNvPr>
          <p:cNvSpPr/>
          <p:nvPr/>
        </p:nvSpPr>
        <p:spPr>
          <a:xfrm rot="5400000">
            <a:off x="2659179" y="3572947"/>
            <a:ext cx="120868" cy="502420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Стрелка вниз 50">
            <a:extLst>
              <a:ext uri="{FF2B5EF4-FFF2-40B4-BE49-F238E27FC236}">
                <a16:creationId xmlns:a16="http://schemas.microsoft.com/office/drawing/2014/main" xmlns="" id="{50417BC5-0272-40EA-8B02-89B6ED1ABC12}"/>
              </a:ext>
            </a:extLst>
          </p:cNvPr>
          <p:cNvSpPr/>
          <p:nvPr/>
        </p:nvSpPr>
        <p:spPr>
          <a:xfrm rot="5400000">
            <a:off x="4225264" y="3593560"/>
            <a:ext cx="107345" cy="2585261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Стрелка вниз 51">
            <a:extLst>
              <a:ext uri="{FF2B5EF4-FFF2-40B4-BE49-F238E27FC236}">
                <a16:creationId xmlns:a16="http://schemas.microsoft.com/office/drawing/2014/main" xmlns="" id="{1D7F44E0-E6F3-457F-BE79-5BA9DFBD5155}"/>
              </a:ext>
            </a:extLst>
          </p:cNvPr>
          <p:cNvSpPr/>
          <p:nvPr/>
        </p:nvSpPr>
        <p:spPr>
          <a:xfrm rot="5400000">
            <a:off x="2251587" y="5193742"/>
            <a:ext cx="105887" cy="1051589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Стрелка вниз 52">
            <a:extLst>
              <a:ext uri="{FF2B5EF4-FFF2-40B4-BE49-F238E27FC236}">
                <a16:creationId xmlns:a16="http://schemas.microsoft.com/office/drawing/2014/main" xmlns="" id="{51D6A6DA-AEBC-4B4A-8406-CCDF9858ACDC}"/>
              </a:ext>
            </a:extLst>
          </p:cNvPr>
          <p:cNvSpPr/>
          <p:nvPr/>
        </p:nvSpPr>
        <p:spPr>
          <a:xfrm rot="9508891">
            <a:off x="5400428" y="2333295"/>
            <a:ext cx="123333" cy="1194379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Стрелка вниз 53">
            <a:extLst>
              <a:ext uri="{FF2B5EF4-FFF2-40B4-BE49-F238E27FC236}">
                <a16:creationId xmlns:a16="http://schemas.microsoft.com/office/drawing/2014/main" xmlns="" id="{F8742F4B-FA6D-49D4-94EF-E3D7E2AE0EE7}"/>
              </a:ext>
            </a:extLst>
          </p:cNvPr>
          <p:cNvSpPr/>
          <p:nvPr/>
        </p:nvSpPr>
        <p:spPr>
          <a:xfrm rot="16200000">
            <a:off x="8533761" y="3769846"/>
            <a:ext cx="128127" cy="1935268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Стрелка вниз 54">
            <a:extLst>
              <a:ext uri="{FF2B5EF4-FFF2-40B4-BE49-F238E27FC236}">
                <a16:creationId xmlns:a16="http://schemas.microsoft.com/office/drawing/2014/main" xmlns="" id="{45E49E9A-1361-46E5-B332-4D0A023D4952}"/>
              </a:ext>
            </a:extLst>
          </p:cNvPr>
          <p:cNvSpPr/>
          <p:nvPr/>
        </p:nvSpPr>
        <p:spPr>
          <a:xfrm rot="16200000">
            <a:off x="8591471" y="2679638"/>
            <a:ext cx="128128" cy="1783103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Стрелка вниз 55">
            <a:extLst>
              <a:ext uri="{FF2B5EF4-FFF2-40B4-BE49-F238E27FC236}">
                <a16:creationId xmlns:a16="http://schemas.microsoft.com/office/drawing/2014/main" xmlns="" id="{2D191C76-4F84-436A-8BAA-A264E8B2364D}"/>
              </a:ext>
            </a:extLst>
          </p:cNvPr>
          <p:cNvSpPr/>
          <p:nvPr/>
        </p:nvSpPr>
        <p:spPr>
          <a:xfrm rot="16200000">
            <a:off x="7965319" y="1773443"/>
            <a:ext cx="128127" cy="3072141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Стрелка вниз 57">
            <a:extLst>
              <a:ext uri="{FF2B5EF4-FFF2-40B4-BE49-F238E27FC236}">
                <a16:creationId xmlns:a16="http://schemas.microsoft.com/office/drawing/2014/main" xmlns="" id="{A0D90CC8-7C55-40BB-B86A-17025A7B8DF0}"/>
              </a:ext>
            </a:extLst>
          </p:cNvPr>
          <p:cNvSpPr/>
          <p:nvPr/>
        </p:nvSpPr>
        <p:spPr>
          <a:xfrm rot="16200000">
            <a:off x="8582836" y="2015373"/>
            <a:ext cx="110973" cy="1834384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1D5EC706-638A-4AB7-B79D-89B8CF85CBAD}"/>
              </a:ext>
            </a:extLst>
          </p:cNvPr>
          <p:cNvSpPr/>
          <p:nvPr/>
        </p:nvSpPr>
        <p:spPr>
          <a:xfrm>
            <a:off x="7312728" y="1972079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4A7A8B5B-E330-49A3-BDE8-180533318393}"/>
              </a:ext>
            </a:extLst>
          </p:cNvPr>
          <p:cNvSpPr/>
          <p:nvPr/>
        </p:nvSpPr>
        <p:spPr>
          <a:xfrm>
            <a:off x="8106319" y="511186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4D2D1404-F7F6-4054-9472-B5C99DF843EB}"/>
              </a:ext>
            </a:extLst>
          </p:cNvPr>
          <p:cNvSpPr/>
          <p:nvPr/>
        </p:nvSpPr>
        <p:spPr>
          <a:xfrm>
            <a:off x="9625170" y="1787354"/>
            <a:ext cx="2335951" cy="379656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таиландский бокс</a:t>
            </a:r>
          </a:p>
        </p:txBody>
      </p:sp>
      <p:sp>
        <p:nvSpPr>
          <p:cNvPr id="83" name="Стрелка вниз 57">
            <a:extLst>
              <a:ext uri="{FF2B5EF4-FFF2-40B4-BE49-F238E27FC236}">
                <a16:creationId xmlns:a16="http://schemas.microsoft.com/office/drawing/2014/main" xmlns="" id="{1DA7C740-699F-448E-8573-6D7AA4E286C2}"/>
              </a:ext>
            </a:extLst>
          </p:cNvPr>
          <p:cNvSpPr/>
          <p:nvPr/>
        </p:nvSpPr>
        <p:spPr>
          <a:xfrm rot="16200000">
            <a:off x="8522652" y="1096154"/>
            <a:ext cx="110976" cy="2042001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ECAC6F2D-D358-4E43-88F8-1E6629FC47DA}"/>
              </a:ext>
            </a:extLst>
          </p:cNvPr>
          <p:cNvSpPr/>
          <p:nvPr/>
        </p:nvSpPr>
        <p:spPr>
          <a:xfrm>
            <a:off x="9625170" y="5007871"/>
            <a:ext cx="953349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</p:txBody>
      </p:sp>
      <p:sp>
        <p:nvSpPr>
          <p:cNvPr id="85" name="Стрелка вниз 53">
            <a:extLst>
              <a:ext uri="{FF2B5EF4-FFF2-40B4-BE49-F238E27FC236}">
                <a16:creationId xmlns:a16="http://schemas.microsoft.com/office/drawing/2014/main" xmlns="" id="{8B0DCEB9-F5FE-4B1B-9ABD-2F7D7E32FC32}"/>
              </a:ext>
            </a:extLst>
          </p:cNvPr>
          <p:cNvSpPr/>
          <p:nvPr/>
        </p:nvSpPr>
        <p:spPr>
          <a:xfrm rot="16200000">
            <a:off x="8875197" y="4602737"/>
            <a:ext cx="133863" cy="1209923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0D1F2235-7B0E-4C1C-A280-29304B3E58CF}"/>
              </a:ext>
            </a:extLst>
          </p:cNvPr>
          <p:cNvSpPr/>
          <p:nvPr/>
        </p:nvSpPr>
        <p:spPr>
          <a:xfrm>
            <a:off x="-31999" y="174172"/>
            <a:ext cx="122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ПРОВЕДЕНИЯ СПОРТИВНЫХ  СОРЕВНОВАНИЙ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 СТРАН  СНГ  2023  ГОДА  В  РЕСПУБЛИКЕ  БЕЛАРУСЬ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879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76726" y="312821"/>
            <a:ext cx="4415590" cy="22138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EC5A20-975F-40BF-8240-396F49BC3FBB}"/>
              </a:ext>
            </a:extLst>
          </p:cNvPr>
          <p:cNvSpPr/>
          <p:nvPr/>
        </p:nvSpPr>
        <p:spPr>
          <a:xfrm>
            <a:off x="1816768" y="1708484"/>
            <a:ext cx="4800600" cy="19177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2E877E-8FC5-48AC-8457-2880949CD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394" t="15905" r="11650" b="9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B9651E0-1D06-42F5-A1C1-2BC106D62623}"/>
              </a:ext>
            </a:extLst>
          </p:cNvPr>
          <p:cNvSpPr/>
          <p:nvPr/>
        </p:nvSpPr>
        <p:spPr>
          <a:xfrm>
            <a:off x="4403834" y="2697581"/>
            <a:ext cx="3394842" cy="19177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FD20CE4-8DB9-4C42-9200-EB5548E7FB0D}"/>
              </a:ext>
            </a:extLst>
          </p:cNvPr>
          <p:cNvSpPr txBox="1">
            <a:spLocks/>
          </p:cNvSpPr>
          <p:nvPr/>
        </p:nvSpPr>
        <p:spPr>
          <a:xfrm>
            <a:off x="3252651" y="2383384"/>
            <a:ext cx="5734594" cy="251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В сентябре 2022 г. в </a:t>
            </a:r>
            <a:r>
              <a:rPr lang="ru-RU" sz="1600" dirty="0" err="1" smtClean="0">
                <a:solidFill>
                  <a:srgbClr val="051E9A"/>
                </a:solidFill>
                <a:latin typeface="Arial Black" panose="020B0A04020102020204" pitchFamily="34" charset="0"/>
              </a:rPr>
              <a:t>г.Ташкенте</a:t>
            </a: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на заседании Совета по физической культуре и спорту участников  Соглашения о сотрудничестве</a:t>
            </a:r>
            <a:b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в области физической культуре и спорта государств-участников СНГ принято решение</a:t>
            </a:r>
            <a:b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о придании Играм статуса открытых</a:t>
            </a:r>
            <a:b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с приглашением команд государств,</a:t>
            </a:r>
            <a:b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не являющихся участниками СНГ </a:t>
            </a:r>
            <a:endParaRPr lang="ru-RU" sz="1600" dirty="0">
              <a:solidFill>
                <a:srgbClr val="051E9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4459B85-0C51-4647-A7BD-C44563EF0350}"/>
              </a:ext>
            </a:extLst>
          </p:cNvPr>
          <p:cNvSpPr/>
          <p:nvPr/>
        </p:nvSpPr>
        <p:spPr>
          <a:xfrm>
            <a:off x="397042" y="294011"/>
            <a:ext cx="11603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СТРАН СНГ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2023 ГОДА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В РЕСПУБЛИКЕ БЕЛАРУСЬ 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5925A81-9317-474A-8196-CB31B73CC0E6}"/>
              </a:ext>
            </a:extLst>
          </p:cNvPr>
          <p:cNvSpPr/>
          <p:nvPr/>
        </p:nvSpPr>
        <p:spPr>
          <a:xfrm>
            <a:off x="688012" y="1777507"/>
            <a:ext cx="658998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 Игр – самобытная белорусская рысь Рыся. В геральдике Рысь всегда определяли как проворного и быстрого зверя, обладающего интеллектом и острым умом – все качества, которые идеально подходят для спортивного талисмана. Рыся озорная, притягательная и веселая. </a:t>
            </a:r>
          </a:p>
          <a:p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 рыси несут в себе поэзию и силу уникальных белорусских рисунков на коврах самобытной белорусской художницы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Алены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62B6CD15-5B66-41F0-89AE-86EE3CDB7A7E}"/>
              </a:ext>
            </a:extLst>
          </p:cNvPr>
          <p:cNvSpPr/>
          <p:nvPr/>
        </p:nvSpPr>
        <p:spPr>
          <a:xfrm>
            <a:off x="7571874" y="1353116"/>
            <a:ext cx="4119640" cy="526333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9550853-B680-4CDD-9375-291746E3E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r="70456"/>
          <a:stretch/>
        </p:blipFill>
        <p:spPr>
          <a:xfrm>
            <a:off x="8132793" y="1531234"/>
            <a:ext cx="3124284" cy="48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8F01A1A-386B-4096-82BA-513144BD1E35}"/>
              </a:ext>
            </a:extLst>
          </p:cNvPr>
          <p:cNvSpPr/>
          <p:nvPr/>
        </p:nvSpPr>
        <p:spPr>
          <a:xfrm>
            <a:off x="394137" y="199505"/>
            <a:ext cx="11603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СТРАН СНГ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2023 ГОДА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В РЕСПУБЛИКЕ БЕЛАРУСЬ 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D7108B3-B1EA-4CA1-A58D-1AF0489E773B}"/>
              </a:ext>
            </a:extLst>
          </p:cNvPr>
          <p:cNvSpPr/>
          <p:nvPr/>
        </p:nvSpPr>
        <p:spPr>
          <a:xfrm>
            <a:off x="472964" y="1474226"/>
            <a:ext cx="5959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 в краткой и емкой форме передает основную цель Игр. Торжество спорта – это и есть момент яркой игры. Этот момент невозможен без присутствия сильного характера и воли к победе.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321D76C-2225-481A-AD43-D8BC6685DA9E}"/>
              </a:ext>
            </a:extLst>
          </p:cNvPr>
          <p:cNvSpPr/>
          <p:nvPr/>
        </p:nvSpPr>
        <p:spPr>
          <a:xfrm>
            <a:off x="545287" y="3610094"/>
            <a:ext cx="508761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–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ЯРКАЯ ИГРА</a:t>
            </a:r>
            <a:endParaRPr lang="ru-RU" sz="6000" dirty="0"/>
          </a:p>
        </p:txBody>
      </p:sp>
      <p:pic>
        <p:nvPicPr>
          <p:cNvPr id="12" name="Picture 2" descr="C:\Users\home\Desktop\Screenshot_2023-03-16-10-47-02-828-edit_com.cutestudio.pdfviewer.jpg">
            <a:extLst>
              <a:ext uri="{FF2B5EF4-FFF2-40B4-BE49-F238E27FC236}">
                <a16:creationId xmlns:a16="http://schemas.microsoft.com/office/drawing/2014/main" xmlns="" id="{74CFA72E-1978-41A1-8552-5B7EC6AF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0001" t="2524" b="3843"/>
          <a:stretch>
            <a:fillRect/>
          </a:stretch>
        </p:blipFill>
        <p:spPr bwMode="auto">
          <a:xfrm>
            <a:off x="6621517" y="1259381"/>
            <a:ext cx="5143447" cy="537790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1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AC22BC-C2EC-492C-9B78-5E94570A686A}"/>
              </a:ext>
            </a:extLst>
          </p:cNvPr>
          <p:cNvSpPr/>
          <p:nvPr/>
        </p:nvSpPr>
        <p:spPr>
          <a:xfrm>
            <a:off x="394137" y="199505"/>
            <a:ext cx="11603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 СТРАН  СНГ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2023  ГОДА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В  РЕСПУБЛИКЕ  БЕЛАРУСЬ 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27A833C-456B-49AD-A9A8-B592CB3FB260}"/>
              </a:ext>
            </a:extLst>
          </p:cNvPr>
          <p:cNvSpPr/>
          <p:nvPr/>
        </p:nvSpPr>
        <p:spPr>
          <a:xfrm>
            <a:off x="6360459" y="1292674"/>
            <a:ext cx="55805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оригинальном символе Игр отражен ряд характерных для Беларуси элементов – орнаментальная восьмиконечная звезда расцветает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динамичный яркий василёк.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Василёк – один из ярких неофициальных символов Беларуси. </a:t>
            </a:r>
          </a:p>
        </p:txBody>
      </p:sp>
      <p:pic>
        <p:nvPicPr>
          <p:cNvPr id="14" name="Picture 2" descr="C:\Users\home\Desktop\материалы для видеоролика Игр\логотип_вектор_Игры.png">
            <a:extLst>
              <a:ext uri="{FF2B5EF4-FFF2-40B4-BE49-F238E27FC236}">
                <a16:creationId xmlns:a16="http://schemas.microsoft.com/office/drawing/2014/main" xmlns="" id="{B5F83F9A-C7FE-4857-A1DA-3E23CE9C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97" y="1045654"/>
            <a:ext cx="5874141" cy="3304204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420C0F4-242E-49BC-A545-3A2A45CEFD4F}"/>
              </a:ext>
            </a:extLst>
          </p:cNvPr>
          <p:cNvSpPr/>
          <p:nvPr/>
        </p:nvSpPr>
        <p:spPr>
          <a:xfrm>
            <a:off x="372035" y="4241899"/>
            <a:ext cx="1159584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василька значительна в белорусской народной мифопоэтике и литературе.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известен образ василька на шелковом персидском поясе, вытканный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слуцкой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ткачихой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М.Богдановича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«цветок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вас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поэтичный образ, близкий каждому белорусу, всегда выступает метафорой любви к Родине.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76726" y="312821"/>
            <a:ext cx="4415590" cy="22138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EC5A20-975F-40BF-8240-396F49BC3FBB}"/>
              </a:ext>
            </a:extLst>
          </p:cNvPr>
          <p:cNvSpPr/>
          <p:nvPr/>
        </p:nvSpPr>
        <p:spPr>
          <a:xfrm>
            <a:off x="1816768" y="1708484"/>
            <a:ext cx="4800600" cy="19177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2E877E-8FC5-48AC-8457-2880949CD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693" t="13616" r="949" b="8864"/>
          <a:stretch/>
        </p:blipFill>
        <p:spPr>
          <a:xfrm>
            <a:off x="-924910" y="0"/>
            <a:ext cx="14724993" cy="68976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B9651E0-1D06-42F5-A1C1-2BC106D62623}"/>
              </a:ext>
            </a:extLst>
          </p:cNvPr>
          <p:cNvSpPr/>
          <p:nvPr/>
        </p:nvSpPr>
        <p:spPr>
          <a:xfrm>
            <a:off x="4403834" y="2697581"/>
            <a:ext cx="3394842" cy="19177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FD20CE4-8DB9-4C42-9200-EB5548E7FB0D}"/>
              </a:ext>
            </a:extLst>
          </p:cNvPr>
          <p:cNvSpPr txBox="1">
            <a:spLocks/>
          </p:cNvSpPr>
          <p:nvPr/>
        </p:nvSpPr>
        <p:spPr>
          <a:xfrm>
            <a:off x="4094332" y="2541292"/>
            <a:ext cx="4363868" cy="28527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29 </a:t>
            </a:r>
            <a:r>
              <a:rPr lang="ru-RU" sz="2800" dirty="0">
                <a:solidFill>
                  <a:srgbClr val="051E9A"/>
                </a:solidFill>
                <a:latin typeface="Arial Black" panose="020B0A04020102020204" pitchFamily="34" charset="0"/>
              </a:rPr>
              <a:t>марта 2023 г. утвержден </a:t>
            </a:r>
            <a:r>
              <a:rPr lang="ru-RU" sz="2800" dirty="0">
                <a:solidFill>
                  <a:srgbClr val="051E9A"/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 smtClean="0">
                <a:solidFill>
                  <a:srgbClr val="051E9A"/>
                </a:solidFill>
                <a:latin typeface="Arial Black" panose="020B0A04020102020204" pitchFamily="34" charset="0"/>
              </a:rPr>
              <a:t>егламент </a:t>
            </a:r>
            <a:r>
              <a:rPr lang="ru-RU" sz="2800" dirty="0">
                <a:solidFill>
                  <a:srgbClr val="051E9A"/>
                </a:solidFill>
                <a:latin typeface="Arial Black" panose="020B0A04020102020204" pitchFamily="34" charset="0"/>
              </a:rPr>
              <a:t>проведения</a:t>
            </a:r>
            <a:r>
              <a:rPr lang="en-US" sz="2800" dirty="0">
                <a:solidFill>
                  <a:srgbClr val="051E9A"/>
                </a:solidFill>
                <a:latin typeface="Arial Black" panose="020B0A04020102020204" pitchFamily="34" charset="0"/>
              </a:rPr>
              <a:t> II </a:t>
            </a:r>
            <a:r>
              <a:rPr lang="ru-RU" sz="2800" dirty="0">
                <a:solidFill>
                  <a:srgbClr val="051E9A"/>
                </a:solidFill>
                <a:latin typeface="Arial Black" panose="020B0A04020102020204" pitchFamily="34" charset="0"/>
              </a:rPr>
              <a:t>Игр стран СНГ 2023 года в Республике Беларусь </a:t>
            </a:r>
            <a:br>
              <a:rPr lang="ru-RU" sz="2800" dirty="0">
                <a:solidFill>
                  <a:srgbClr val="051E9A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051E9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2D0255-4DF5-4D95-8AAB-D91863BFA0E0}"/>
              </a:ext>
            </a:extLst>
          </p:cNvPr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589" y="283567"/>
            <a:ext cx="1177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РЕГЛАМЕНТУ ПРОВЕДЕНИЯ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СТРАН СНГ 2023 ГОДА В РЕСПУБЛИКЕ БЕЛАРУСЬ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ora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E781261E-FB7C-4BDD-B6A8-BBD860839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266281"/>
              </p:ext>
            </p:extLst>
          </p:nvPr>
        </p:nvGraphicFramePr>
        <p:xfrm>
          <a:off x="586580" y="1114564"/>
          <a:ext cx="11394831" cy="514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798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2D0255-4DF5-4D95-8AAB-D91863BFA0E0}"/>
              </a:ext>
            </a:extLst>
          </p:cNvPr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589" y="283567"/>
            <a:ext cx="1177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РЕГЛАМЕНТУ ПРОВЕДЕНИЯ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СТРАН СНГ 2023 ГОДА В РЕСПУБЛИКЕ БЕЛАРУСЬ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or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906" y="1412918"/>
            <a:ext cx="11120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 мая 2023 г. необходимо представить Организатору Игр информацию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членов спортивной делегации;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 июля 2023 г. – о персональном составе спортивной делегации (именная (индивидуальная) заявка) с указанием персональных данных и представлением фотографий членов спортивной делегации;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 (двух) недель до начала Игр – информацию о датах приезда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отъезда членов спортивной делегации.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3057" y="213752"/>
            <a:ext cx="10460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НА ТЕРРИТОРИИ РЕСПУБЛИКИ БЕЛАРУСЬ СОСТОЯЛСЯ РЯД КРУПНЕЙШИХ СПОРТИВНЫХ МЕРОПРИЯТИЙ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98214" y="6039018"/>
            <a:ext cx="436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II Европейские Игры 2019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32494" y="6079357"/>
            <a:ext cx="5365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Чемпионат мира по хоккею 2014 года</a:t>
            </a:r>
          </a:p>
        </p:txBody>
      </p:sp>
      <p:pic>
        <p:nvPicPr>
          <p:cNvPr id="17412" name="Picture 4" descr="https://cosmos-telecom.by/upload/news/2014/05/CHM2014.jpg"/>
          <p:cNvPicPr>
            <a:picLocks noChangeAspect="1" noChangeArrowheads="1"/>
          </p:cNvPicPr>
          <p:nvPr/>
        </p:nvPicPr>
        <p:blipFill>
          <a:blip r:embed="rId3" cstate="print"/>
          <a:srcRect r="49188"/>
          <a:stretch>
            <a:fillRect/>
          </a:stretch>
        </p:blipFill>
        <p:spPr bwMode="auto">
          <a:xfrm>
            <a:off x="6506657" y="1200826"/>
            <a:ext cx="4350881" cy="4816548"/>
          </a:xfrm>
          <a:prstGeom prst="roundRect">
            <a:avLst/>
          </a:prstGeom>
          <a:noFill/>
        </p:spPr>
      </p:pic>
      <p:pic>
        <p:nvPicPr>
          <p:cNvPr id="17413" name="Picture 5" descr="C:\Users\home\Desktop\II_Evropejskie_Igry.jpg"/>
          <p:cNvPicPr>
            <a:picLocks noChangeAspect="1" noChangeArrowheads="1"/>
          </p:cNvPicPr>
          <p:nvPr/>
        </p:nvPicPr>
        <p:blipFill>
          <a:blip r:embed="rId4" cstate="print"/>
          <a:srcRect b="9608"/>
          <a:stretch>
            <a:fillRect/>
          </a:stretch>
        </p:blipFill>
        <p:spPr bwMode="auto">
          <a:xfrm>
            <a:off x="1329008" y="1169894"/>
            <a:ext cx="3775618" cy="4827494"/>
          </a:xfrm>
          <a:prstGeom prst="round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65457" y="-1107996"/>
            <a:ext cx="104601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НАША СТРАНА ОБЛАДАЕТ БОЛЬШИМ ОПЫТОМ В ПРОВЕДЕНИИ РАЗЛИЧНЫХ СПОРТИВНЫХ МЕРОПРИЯТИЙ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8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0589" y="215019"/>
            <a:ext cx="11770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II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 Игры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стран СНГ 2023 года в Республике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Беларусь пройдут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с 4 по 14 августа 2023 г.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Открытие Игр состоится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5 августа 2023 г., закрытие – 13 августа 2023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г. 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базе многопрофильного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культурно-спортивного комплекса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«Минск-арена» в г.Минске</a:t>
            </a:r>
          </a:p>
        </p:txBody>
      </p:sp>
      <p:pic>
        <p:nvPicPr>
          <p:cNvPr id="16386" name="Picture 2" descr="http://sfera-sk.by/upload/medialibrary/d42/6.jpg"/>
          <p:cNvPicPr>
            <a:picLocks noChangeAspect="1" noChangeArrowheads="1"/>
          </p:cNvPicPr>
          <p:nvPr/>
        </p:nvPicPr>
        <p:blipFill>
          <a:blip r:embed="rId3" cstate="print"/>
          <a:srcRect t="12051" b="11331"/>
          <a:stretch>
            <a:fillRect/>
          </a:stretch>
        </p:blipFill>
        <p:spPr bwMode="auto">
          <a:xfrm>
            <a:off x="551327" y="2038171"/>
            <a:ext cx="11201401" cy="453744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98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F12953A-361C-4C6C-8BBC-623A4549BB9B}"/>
              </a:ext>
            </a:extLst>
          </p:cNvPr>
          <p:cNvSpPr/>
          <p:nvPr/>
        </p:nvSpPr>
        <p:spPr>
          <a:xfrm>
            <a:off x="397042" y="78158"/>
            <a:ext cx="1146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</a:t>
            </a:r>
            <a:endParaRPr lang="ru-RU" sz="2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1116106"/>
            <a:ext cx="6930190" cy="1025515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44642" y="2097741"/>
            <a:ext cx="4146884" cy="2787079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49619" y="551328"/>
          <a:ext cx="11548091" cy="6196681"/>
        </p:xfrm>
        <a:graphic>
          <a:graphicData uri="http://schemas.openxmlformats.org/drawingml/2006/table">
            <a:tbl>
              <a:tblPr/>
              <a:tblGrid>
                <a:gridCol w="1745451"/>
                <a:gridCol w="774715"/>
                <a:gridCol w="663818"/>
                <a:gridCol w="775496"/>
                <a:gridCol w="774715"/>
                <a:gridCol w="774715"/>
                <a:gridCol w="775496"/>
                <a:gridCol w="775496"/>
                <a:gridCol w="773934"/>
                <a:gridCol w="759876"/>
                <a:gridCol w="752847"/>
                <a:gridCol w="750506"/>
                <a:gridCol w="725513"/>
                <a:gridCol w="725513"/>
              </a:tblGrid>
              <a:tr h="61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 спорта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5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6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7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8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9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10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11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г.Минск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Легкая атлетика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Волейбол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7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Гимнастика художественная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Стрельба пулевая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Пляжный футбол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Баскетбол 3х3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Современное пятиборье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79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Минская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г.Борисов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Мини-футбол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отдыха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F12953A-361C-4C6C-8BBC-623A4549BB9B}"/>
              </a:ext>
            </a:extLst>
          </p:cNvPr>
          <p:cNvSpPr/>
          <p:nvPr/>
        </p:nvSpPr>
        <p:spPr>
          <a:xfrm>
            <a:off x="397042" y="78158"/>
            <a:ext cx="1146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</a:t>
            </a:r>
            <a:endParaRPr lang="ru-RU" sz="2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1116106"/>
            <a:ext cx="6930190" cy="1025515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44642" y="2097741"/>
            <a:ext cx="4146884" cy="2787079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32581"/>
              </p:ext>
            </p:extLst>
          </p:nvPr>
        </p:nvGraphicFramePr>
        <p:xfrm>
          <a:off x="510989" y="601384"/>
          <a:ext cx="11346531" cy="6100035"/>
        </p:xfrm>
        <a:graphic>
          <a:graphicData uri="http://schemas.openxmlformats.org/drawingml/2006/table">
            <a:tbl>
              <a:tblPr/>
              <a:tblGrid>
                <a:gridCol w="1715102"/>
                <a:gridCol w="761244"/>
                <a:gridCol w="652276"/>
                <a:gridCol w="762012"/>
                <a:gridCol w="761244"/>
                <a:gridCol w="761244"/>
                <a:gridCol w="761244"/>
                <a:gridCol w="762012"/>
                <a:gridCol w="760477"/>
                <a:gridCol w="746664"/>
                <a:gridCol w="739758"/>
                <a:gridCol w="737456"/>
                <a:gridCol w="712899"/>
                <a:gridCol w="712899"/>
              </a:tblGrid>
              <a:tr h="63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 спорта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5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6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7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8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9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10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11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г.Солигорск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Вольная борьба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Борьба женская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Греко-римская борьба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г.Молодечно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Пляжный волейбол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г.Брест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Гандбол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Плавание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г.Витебск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Таиландский бокс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0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1" marR="54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F12953A-361C-4C6C-8BBC-623A4549BB9B}"/>
              </a:ext>
            </a:extLst>
          </p:cNvPr>
          <p:cNvSpPr/>
          <p:nvPr/>
        </p:nvSpPr>
        <p:spPr>
          <a:xfrm>
            <a:off x="370148" y="279864"/>
            <a:ext cx="1146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</a:t>
            </a:r>
            <a:endParaRPr lang="ru-RU" sz="2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1116106"/>
            <a:ext cx="6930190" cy="1025515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44642" y="2097741"/>
            <a:ext cx="4146884" cy="2787079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2482" y="933403"/>
          <a:ext cx="11240245" cy="4532449"/>
        </p:xfrm>
        <a:graphic>
          <a:graphicData uri="http://schemas.openxmlformats.org/drawingml/2006/table">
            <a:tbl>
              <a:tblPr/>
              <a:tblGrid>
                <a:gridCol w="1698921"/>
                <a:gridCol w="754063"/>
                <a:gridCol w="646122"/>
                <a:gridCol w="754822"/>
                <a:gridCol w="754063"/>
                <a:gridCol w="754063"/>
                <a:gridCol w="754822"/>
                <a:gridCol w="754822"/>
                <a:gridCol w="753302"/>
                <a:gridCol w="739621"/>
                <a:gridCol w="732779"/>
                <a:gridCol w="730499"/>
                <a:gridCol w="706173"/>
                <a:gridCol w="706173"/>
              </a:tblGrid>
              <a:tr h="39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 спорта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5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6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7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8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9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10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11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09"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spc="-1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г.Жлобин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Самбо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67663"/>
              </p:ext>
            </p:extLst>
          </p:nvPr>
        </p:nvGraphicFramePr>
        <p:xfrm>
          <a:off x="525516" y="1559695"/>
          <a:ext cx="11229644" cy="2973254"/>
        </p:xfrm>
        <a:graphic>
          <a:graphicData uri="http://schemas.openxmlformats.org/drawingml/2006/table">
            <a:tbl>
              <a:tblPr/>
              <a:tblGrid>
                <a:gridCol w="1707491"/>
                <a:gridCol w="752607"/>
                <a:gridCol w="644876"/>
                <a:gridCol w="753366"/>
                <a:gridCol w="752607"/>
                <a:gridCol w="752607"/>
                <a:gridCol w="752607"/>
                <a:gridCol w="753366"/>
                <a:gridCol w="751849"/>
                <a:gridCol w="738192"/>
                <a:gridCol w="731364"/>
                <a:gridCol w="729088"/>
                <a:gridCol w="704812"/>
                <a:gridCol w="704812"/>
              </a:tblGrid>
              <a:tr h="634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Витебская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г.Орша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Бокс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 (жен.)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(муж.)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г.Гомель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Дзюдо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Гомельская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7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F12953A-361C-4C6C-8BBC-623A4549BB9B}"/>
              </a:ext>
            </a:extLst>
          </p:cNvPr>
          <p:cNvSpPr/>
          <p:nvPr/>
        </p:nvSpPr>
        <p:spPr>
          <a:xfrm>
            <a:off x="370148" y="279864"/>
            <a:ext cx="1146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</a:t>
            </a:r>
            <a:endParaRPr lang="ru-RU" sz="2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1116106"/>
            <a:ext cx="6930190" cy="1025515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44642" y="2097741"/>
            <a:ext cx="4146884" cy="2787079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1433" y="908942"/>
          <a:ext cx="11330151" cy="3277249"/>
        </p:xfrm>
        <a:graphic>
          <a:graphicData uri="http://schemas.openxmlformats.org/drawingml/2006/table">
            <a:tbl>
              <a:tblPr/>
              <a:tblGrid>
                <a:gridCol w="1712509"/>
                <a:gridCol w="760095"/>
                <a:gridCol w="651290"/>
                <a:gridCol w="760860"/>
                <a:gridCol w="760095"/>
                <a:gridCol w="760095"/>
                <a:gridCol w="760860"/>
                <a:gridCol w="760860"/>
                <a:gridCol w="759329"/>
                <a:gridCol w="745535"/>
                <a:gridCol w="738640"/>
                <a:gridCol w="736341"/>
                <a:gridCol w="711821"/>
                <a:gridCol w="711821"/>
              </a:tblGrid>
              <a:tr h="69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 спорта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5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6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7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8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9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10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11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12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13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14 авг.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г.Гродно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Хоккей на траве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3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7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Тяжелая атлетика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latin typeface="Times New Roman"/>
                          <a:ea typeface="Calibri"/>
                          <a:cs typeface="Times New Roman"/>
                        </a:rPr>
                        <a:t>г.Могилев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Стрельба из лука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Сорев.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Финалы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>
                          <a:latin typeface="Times New Roman"/>
                          <a:ea typeface="Calibri"/>
                          <a:cs typeface="Times New Roman"/>
                        </a:rPr>
                        <a:t>Каратэ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приезда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Трен.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 err="1">
                          <a:latin typeface="Times New Roman"/>
                          <a:ea typeface="Calibri"/>
                          <a:cs typeface="Times New Roman"/>
                        </a:rPr>
                        <a:t>Сорев</a:t>
                      </a: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latin typeface="Times New Roman"/>
                          <a:ea typeface="Calibri"/>
                          <a:cs typeface="Times New Roman"/>
                        </a:rPr>
                        <a:t>День отъезда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5" marR="59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7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E760B1-8891-4121-8F27-D2457827CD6F}"/>
              </a:ext>
            </a:extLst>
          </p:cNvPr>
          <p:cNvSpPr/>
          <p:nvPr/>
        </p:nvSpPr>
        <p:spPr>
          <a:xfrm>
            <a:off x="252663" y="3080084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44642" y="1732547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FF61C4B-F50F-4A65-A29E-66303957E358}"/>
              </a:ext>
            </a:extLst>
          </p:cNvPr>
          <p:cNvSpPr/>
          <p:nvPr/>
        </p:nvSpPr>
        <p:spPr>
          <a:xfrm>
            <a:off x="1028691" y="1851025"/>
            <a:ext cx="4375074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2003 г.р. и моложе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9D60FDC-9103-4016-B052-51F7EDBE8BAD}"/>
              </a:ext>
            </a:extLst>
          </p:cNvPr>
          <p:cNvSpPr/>
          <p:nvPr/>
        </p:nvSpPr>
        <p:spPr>
          <a:xfrm>
            <a:off x="1024787" y="3246089"/>
            <a:ext cx="4375074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2005-2006 гг. р.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031D020-B0C4-47CB-A07A-D268A826DED6}"/>
              </a:ext>
            </a:extLst>
          </p:cNvPr>
          <p:cNvSpPr/>
          <p:nvPr/>
        </p:nvSpPr>
        <p:spPr>
          <a:xfrm>
            <a:off x="1036705" y="4646561"/>
            <a:ext cx="4375074" cy="3923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2000-2004 гг.р. и моложе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89CBCF4-2C87-44A1-B802-1DD1AEDA4497}"/>
              </a:ext>
            </a:extLst>
          </p:cNvPr>
          <p:cNvSpPr/>
          <p:nvPr/>
        </p:nvSpPr>
        <p:spPr>
          <a:xfrm>
            <a:off x="1036705" y="6137280"/>
            <a:ext cx="4375074" cy="3977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2000-2004 гг.р. и моложе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F659B28-5EB9-4E00-AAC5-D87E176A6898}"/>
              </a:ext>
            </a:extLst>
          </p:cNvPr>
          <p:cNvSpPr/>
          <p:nvPr/>
        </p:nvSpPr>
        <p:spPr>
          <a:xfrm>
            <a:off x="6806751" y="1838321"/>
            <a:ext cx="4722899" cy="387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2000-2004 гг.р.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834020B-A3CA-449F-B6EF-6EE20F557068}"/>
              </a:ext>
            </a:extLst>
          </p:cNvPr>
          <p:cNvSpPr/>
          <p:nvPr/>
        </p:nvSpPr>
        <p:spPr>
          <a:xfrm>
            <a:off x="6798117" y="3183724"/>
            <a:ext cx="4731531" cy="523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юниоры 2003 г.р. и моложе;</a:t>
            </a:r>
          </a:p>
          <a:p>
            <a:pPr indent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2008 г.р. и моложе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8CB3D70-7C04-4BDF-813E-BB6EB6883000}"/>
              </a:ext>
            </a:extLst>
          </p:cNvPr>
          <p:cNvSpPr/>
          <p:nvPr/>
        </p:nvSpPr>
        <p:spPr>
          <a:xfrm>
            <a:off x="6808198" y="4674838"/>
            <a:ext cx="4727417" cy="4228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юноши, девушки 2004 г.р. и моложе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42D9A17-EFE7-4488-A669-32FF1A1418F1}"/>
              </a:ext>
            </a:extLst>
          </p:cNvPr>
          <p:cNvSpPr/>
          <p:nvPr/>
        </p:nvSpPr>
        <p:spPr>
          <a:xfrm>
            <a:off x="6872889" y="6070701"/>
            <a:ext cx="4674302" cy="564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сениорки 2007 г.р. и старше;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юниорки 2008-2010 гг.р.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F12953A-361C-4C6C-8BBC-623A4549BB9B}"/>
              </a:ext>
            </a:extLst>
          </p:cNvPr>
          <p:cNvSpPr/>
          <p:nvPr/>
        </p:nvSpPr>
        <p:spPr>
          <a:xfrm>
            <a:off x="397042" y="78158"/>
            <a:ext cx="11460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ВОЗРАСТ УЧАСТНИКОВ СПОРТИВНЫХ СОРЕВНОВАНИЙ ПО ВИДАМ СПОРТА</a:t>
            </a:r>
            <a:endParaRPr lang="ru-RU" sz="28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3001615-ADA0-4FFA-ABED-D44E32B691C6}"/>
              </a:ext>
            </a:extLst>
          </p:cNvPr>
          <p:cNvSpPr/>
          <p:nvPr/>
        </p:nvSpPr>
        <p:spPr>
          <a:xfrm>
            <a:off x="1024788" y="1459891"/>
            <a:ext cx="4375074" cy="387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11-14 августа 2023 г.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C719586-6541-47D2-9D21-85501630F843}"/>
              </a:ext>
            </a:extLst>
          </p:cNvPr>
          <p:cNvSpPr/>
          <p:nvPr/>
        </p:nvSpPr>
        <p:spPr>
          <a:xfrm>
            <a:off x="1024787" y="2848887"/>
            <a:ext cx="4375074" cy="387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4-13 августа 2023 г.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3562382-0D78-47E7-A5EF-D605B0F0943D}"/>
              </a:ext>
            </a:extLst>
          </p:cNvPr>
          <p:cNvSpPr/>
          <p:nvPr/>
        </p:nvSpPr>
        <p:spPr>
          <a:xfrm>
            <a:off x="1036705" y="4257821"/>
            <a:ext cx="4375074" cy="387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12-14 августа 2023 г.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B3358A1-D9BE-481B-8F3C-B8A0DC7A2A82}"/>
              </a:ext>
            </a:extLst>
          </p:cNvPr>
          <p:cNvSpPr/>
          <p:nvPr/>
        </p:nvSpPr>
        <p:spPr>
          <a:xfrm>
            <a:off x="1036705" y="5729191"/>
            <a:ext cx="4375074" cy="387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августа 2023 г.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EBCE0C4-3A55-4860-93DE-097F21B773D3}"/>
              </a:ext>
            </a:extLst>
          </p:cNvPr>
          <p:cNvSpPr/>
          <p:nvPr/>
        </p:nvSpPr>
        <p:spPr>
          <a:xfrm>
            <a:off x="6806751" y="1457936"/>
            <a:ext cx="4722899" cy="387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августа 2023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E64323-4A36-49AF-B701-FFD5E233CD13}"/>
              </a:ext>
            </a:extLst>
          </p:cNvPr>
          <p:cNvSpPr/>
          <p:nvPr/>
        </p:nvSpPr>
        <p:spPr>
          <a:xfrm>
            <a:off x="611029" y="1077093"/>
            <a:ext cx="4356015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245547C-561C-41D7-AF94-1EF413AF7080}"/>
              </a:ext>
            </a:extLst>
          </p:cNvPr>
          <p:cNvSpPr/>
          <p:nvPr/>
        </p:nvSpPr>
        <p:spPr>
          <a:xfrm>
            <a:off x="611029" y="2462846"/>
            <a:ext cx="4356014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84D9DB7-F553-4F72-B029-5179770A80A6}"/>
              </a:ext>
            </a:extLst>
          </p:cNvPr>
          <p:cNvSpPr/>
          <p:nvPr/>
        </p:nvSpPr>
        <p:spPr>
          <a:xfrm>
            <a:off x="622946" y="3872470"/>
            <a:ext cx="4336635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ЖЕНСКАЯ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5017F90-3783-4053-8EB7-C3444AF1F6EC}"/>
              </a:ext>
            </a:extLst>
          </p:cNvPr>
          <p:cNvSpPr/>
          <p:nvPr/>
        </p:nvSpPr>
        <p:spPr>
          <a:xfrm>
            <a:off x="628048" y="5333803"/>
            <a:ext cx="4350913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ВОЛЬНАЯ БОРЬБА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07529B5-F9B6-447E-99EC-04D2EA070420}"/>
              </a:ext>
            </a:extLst>
          </p:cNvPr>
          <p:cNvSpPr/>
          <p:nvPr/>
        </p:nvSpPr>
        <p:spPr>
          <a:xfrm>
            <a:off x="6337069" y="1077550"/>
            <a:ext cx="4722900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ГРЕКО-РИМСКАЯ БОРЬБА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FD8A8E2-1244-4D53-8D5D-AF3D6BC94363}"/>
              </a:ext>
            </a:extLst>
          </p:cNvPr>
          <p:cNvSpPr/>
          <p:nvPr/>
        </p:nvSpPr>
        <p:spPr>
          <a:xfrm>
            <a:off x="6808198" y="4337233"/>
            <a:ext cx="4722899" cy="34879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августа 2023 г.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F6E6349-7213-48B2-9D7B-745BA1CF12F2}"/>
              </a:ext>
            </a:extLst>
          </p:cNvPr>
          <p:cNvSpPr/>
          <p:nvPr/>
        </p:nvSpPr>
        <p:spPr>
          <a:xfrm>
            <a:off x="6872889" y="5691563"/>
            <a:ext cx="4674302" cy="3711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2-7 августа 2023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1ACD7C0-473F-40B4-AECF-E5D6849111A3}"/>
              </a:ext>
            </a:extLst>
          </p:cNvPr>
          <p:cNvSpPr/>
          <p:nvPr/>
        </p:nvSpPr>
        <p:spPr>
          <a:xfrm>
            <a:off x="6409264" y="2431701"/>
            <a:ext cx="4644345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0717197-619B-4829-A5FA-17F46AB24930}"/>
              </a:ext>
            </a:extLst>
          </p:cNvPr>
          <p:cNvSpPr/>
          <p:nvPr/>
        </p:nvSpPr>
        <p:spPr>
          <a:xfrm>
            <a:off x="6427137" y="3959131"/>
            <a:ext cx="4626472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47021B3-2985-4578-90CC-0667F5592046}"/>
              </a:ext>
            </a:extLst>
          </p:cNvPr>
          <p:cNvSpPr/>
          <p:nvPr/>
        </p:nvSpPr>
        <p:spPr>
          <a:xfrm>
            <a:off x="6422682" y="5309187"/>
            <a:ext cx="4637287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tabLst>
                <a:tab pos="2068513" algn="l"/>
                <a:tab pos="45720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ХУДОЖЕСТВЕННАЯ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81249A9-E2D8-416E-ADE4-45F9D2214112}"/>
              </a:ext>
            </a:extLst>
          </p:cNvPr>
          <p:cNvSpPr/>
          <p:nvPr/>
        </p:nvSpPr>
        <p:spPr>
          <a:xfrm>
            <a:off x="6802434" y="2826926"/>
            <a:ext cx="4722899" cy="34879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7-14 августа 2023 г.</a:t>
            </a:r>
          </a:p>
        </p:txBody>
      </p:sp>
    </p:spTree>
    <p:extLst>
      <p:ext uri="{BB962C8B-B14F-4D97-AF65-F5344CB8AC3E}">
        <p14:creationId xmlns:p14="http://schemas.microsoft.com/office/powerpoint/2010/main" val="86767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E760B1-8891-4121-8F27-D2457827CD6F}"/>
              </a:ext>
            </a:extLst>
          </p:cNvPr>
          <p:cNvSpPr/>
          <p:nvPr/>
        </p:nvSpPr>
        <p:spPr>
          <a:xfrm>
            <a:off x="152607" y="3109288"/>
            <a:ext cx="4415590" cy="1275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EF0922-27AD-467C-8958-62B3364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36316" t="24068" r="23519" b="22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A853AC-2B52-4E7B-A32D-A20B353E9F40}"/>
              </a:ext>
            </a:extLst>
          </p:cNvPr>
          <p:cNvSpPr/>
          <p:nvPr/>
        </p:nvSpPr>
        <p:spPr>
          <a:xfrm>
            <a:off x="397042" y="445168"/>
            <a:ext cx="6930190" cy="1696453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BF6DB5-2B35-451F-9038-6B4498A8DFA4}"/>
              </a:ext>
            </a:extLst>
          </p:cNvPr>
          <p:cNvSpPr/>
          <p:nvPr/>
        </p:nvSpPr>
        <p:spPr>
          <a:xfrm>
            <a:off x="254155" y="1762613"/>
            <a:ext cx="4146884" cy="3152274"/>
          </a:xfrm>
          <a:prstGeom prst="rect">
            <a:avLst/>
          </a:prstGeom>
          <a:solidFill>
            <a:srgbClr val="B0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9FDEFF6-63C1-40AF-AC56-9F72D87328F8}"/>
              </a:ext>
            </a:extLst>
          </p:cNvPr>
          <p:cNvSpPr/>
          <p:nvPr/>
        </p:nvSpPr>
        <p:spPr>
          <a:xfrm>
            <a:off x="1059082" y="1932781"/>
            <a:ext cx="4502972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юноши и девушки 2006-2008 гг.р.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52F6B06-8309-4E12-9DD5-F53B7A414332}"/>
              </a:ext>
            </a:extLst>
          </p:cNvPr>
          <p:cNvSpPr/>
          <p:nvPr/>
        </p:nvSpPr>
        <p:spPr>
          <a:xfrm>
            <a:off x="1071920" y="3337888"/>
            <a:ext cx="4511066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 1999-2005 гг.р. 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902C95D-62F1-434D-BEDA-14B8425FF13C}"/>
              </a:ext>
            </a:extLst>
          </p:cNvPr>
          <p:cNvSpPr/>
          <p:nvPr/>
        </p:nvSpPr>
        <p:spPr>
          <a:xfrm>
            <a:off x="1124765" y="4816348"/>
            <a:ext cx="4458221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юноши и девушки 2009 г.р. и моложе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274EBBF-0354-4AC9-AE6B-0E6975F5183D}"/>
              </a:ext>
            </a:extLst>
          </p:cNvPr>
          <p:cNvSpPr/>
          <p:nvPr/>
        </p:nvSpPr>
        <p:spPr>
          <a:xfrm>
            <a:off x="1124765" y="6300144"/>
            <a:ext cx="4432605" cy="375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юноши 2004-2006 гг.р.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0830962-7AD5-44E8-B8F5-41083CAE7B6A}"/>
              </a:ext>
            </a:extLst>
          </p:cNvPr>
          <p:cNvSpPr/>
          <p:nvPr/>
        </p:nvSpPr>
        <p:spPr>
          <a:xfrm>
            <a:off x="1059081" y="1484084"/>
            <a:ext cx="4502973" cy="4418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4-8 августа 2023 г.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158468E-2B36-4A5C-B7BE-3C41E5DFEBB9}"/>
              </a:ext>
            </a:extLst>
          </p:cNvPr>
          <p:cNvSpPr/>
          <p:nvPr/>
        </p:nvSpPr>
        <p:spPr>
          <a:xfrm>
            <a:off x="1071919" y="2905863"/>
            <a:ext cx="4490135" cy="4418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 августа 2023 г.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FAE689A-5B3F-493D-B503-6C7A01105D2C}"/>
              </a:ext>
            </a:extLst>
          </p:cNvPr>
          <p:cNvSpPr/>
          <p:nvPr/>
        </p:nvSpPr>
        <p:spPr>
          <a:xfrm>
            <a:off x="1124765" y="4381702"/>
            <a:ext cx="4458221" cy="4418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4-9 августа 2023 г.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C06D829-BBE8-4D38-B1A4-D0ECF6545639}"/>
              </a:ext>
            </a:extLst>
          </p:cNvPr>
          <p:cNvSpPr/>
          <p:nvPr/>
        </p:nvSpPr>
        <p:spPr>
          <a:xfrm>
            <a:off x="1129448" y="5865072"/>
            <a:ext cx="4432605" cy="4418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5-14 августа 2023 г.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4ADD048-5CC0-41D1-9D0E-3432C8AF7F54}"/>
              </a:ext>
            </a:extLst>
          </p:cNvPr>
          <p:cNvSpPr/>
          <p:nvPr/>
        </p:nvSpPr>
        <p:spPr>
          <a:xfrm>
            <a:off x="7001069" y="1854744"/>
            <a:ext cx="4375074" cy="5593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юниоры 2007-2008 гг.р.;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юниорки 2008-2009 гг.р.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53306C9-1E2C-4554-A559-D3C4772AAAF4}"/>
              </a:ext>
            </a:extLst>
          </p:cNvPr>
          <p:cNvSpPr/>
          <p:nvPr/>
        </p:nvSpPr>
        <p:spPr>
          <a:xfrm>
            <a:off x="7022143" y="3362661"/>
            <a:ext cx="4382267" cy="509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8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2000 г.р. и моложе; </a:t>
            </a:r>
          </a:p>
          <a:p>
            <a:pPr marL="182563">
              <a:lnSpc>
                <a:spcPts val="18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2007 г.р. и моложе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D5AF925-9814-46D9-8E09-28BDEDBE6D6D}"/>
              </a:ext>
            </a:extLst>
          </p:cNvPr>
          <p:cNvSpPr/>
          <p:nvPr/>
        </p:nvSpPr>
        <p:spPr>
          <a:xfrm>
            <a:off x="7026733" y="4795072"/>
            <a:ext cx="4372715" cy="4418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78849E3-4DBE-4F79-9C18-7B1B8B72AC1C}"/>
              </a:ext>
            </a:extLst>
          </p:cNvPr>
          <p:cNvSpPr/>
          <p:nvPr/>
        </p:nvSpPr>
        <p:spPr>
          <a:xfrm>
            <a:off x="7033530" y="6172320"/>
            <a:ext cx="4377433" cy="534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6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 женщины 2005 г.р.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 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F09E12D5-A31B-49ED-B05D-4EB70CFB333E}"/>
              </a:ext>
            </a:extLst>
          </p:cNvPr>
          <p:cNvSpPr/>
          <p:nvPr/>
        </p:nvSpPr>
        <p:spPr>
          <a:xfrm>
            <a:off x="7001069" y="1496377"/>
            <a:ext cx="4375074" cy="358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8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8-14 августа 2023 г.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DDFDADD-9FA7-4007-8CDC-B31E8B753C1A}"/>
              </a:ext>
            </a:extLst>
          </p:cNvPr>
          <p:cNvSpPr/>
          <p:nvPr/>
        </p:nvSpPr>
        <p:spPr>
          <a:xfrm>
            <a:off x="7029336" y="2978549"/>
            <a:ext cx="4375074" cy="3701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ts val="18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4-8 августа 2023 г.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20C9FEE5-BB19-4970-853E-0F3C65C30B2F}"/>
              </a:ext>
            </a:extLst>
          </p:cNvPr>
          <p:cNvSpPr/>
          <p:nvPr/>
        </p:nvSpPr>
        <p:spPr>
          <a:xfrm>
            <a:off x="7024374" y="4425624"/>
            <a:ext cx="4375074" cy="3702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августа 2023 г.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515E68F6-EC40-4523-81B2-53CBA1C400F2}"/>
              </a:ext>
            </a:extLst>
          </p:cNvPr>
          <p:cNvSpPr/>
          <p:nvPr/>
        </p:nvSpPr>
        <p:spPr>
          <a:xfrm>
            <a:off x="7035889" y="5817678"/>
            <a:ext cx="4375074" cy="3702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августа 2023 г.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B4AE294-0BD4-47AE-9C08-3398F7DC295E}"/>
              </a:ext>
            </a:extLst>
          </p:cNvPr>
          <p:cNvSpPr/>
          <p:nvPr/>
        </p:nvSpPr>
        <p:spPr>
          <a:xfrm>
            <a:off x="397042" y="78158"/>
            <a:ext cx="11460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ВОЗРАСТ УЧАСТНИКОВ СПОРТИВНЫХ СОРЕВНОВАНИЙ ПО ВИДАМ СПОРТА</a:t>
            </a:r>
            <a:endParaRPr lang="ru-RU" sz="28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E97A465-4A34-41DA-8C20-68EEB484CF82}"/>
              </a:ext>
            </a:extLst>
          </p:cNvPr>
          <p:cNvSpPr/>
          <p:nvPr/>
        </p:nvSpPr>
        <p:spPr>
          <a:xfrm>
            <a:off x="672219" y="1106754"/>
            <a:ext cx="4487803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1B74D84-0235-4DF0-A0C4-D5C2F9129F1E}"/>
              </a:ext>
            </a:extLst>
          </p:cNvPr>
          <p:cNvSpPr/>
          <p:nvPr/>
        </p:nvSpPr>
        <p:spPr>
          <a:xfrm>
            <a:off x="672219" y="2513034"/>
            <a:ext cx="4487803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2C6B588-8591-48BE-B4CF-65271660EEDD}"/>
              </a:ext>
            </a:extLst>
          </p:cNvPr>
          <p:cNvSpPr/>
          <p:nvPr/>
        </p:nvSpPr>
        <p:spPr>
          <a:xfrm>
            <a:off x="692148" y="3995554"/>
            <a:ext cx="4511066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A943919-6AA3-4892-BF2A-99E3A39895C8}"/>
              </a:ext>
            </a:extLst>
          </p:cNvPr>
          <p:cNvSpPr/>
          <p:nvPr/>
        </p:nvSpPr>
        <p:spPr>
          <a:xfrm>
            <a:off x="692148" y="5466900"/>
            <a:ext cx="4511066" cy="38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659E7C2-EC29-43BB-9021-5724979D64F5}"/>
              </a:ext>
            </a:extLst>
          </p:cNvPr>
          <p:cNvSpPr/>
          <p:nvPr/>
        </p:nvSpPr>
        <p:spPr>
          <a:xfrm>
            <a:off x="6620760" y="1124964"/>
            <a:ext cx="4356015" cy="362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8FD434EA-CCFF-425A-8751-A0369A648936}"/>
              </a:ext>
            </a:extLst>
          </p:cNvPr>
          <p:cNvSpPr/>
          <p:nvPr/>
        </p:nvSpPr>
        <p:spPr>
          <a:xfrm>
            <a:off x="6620760" y="2595259"/>
            <a:ext cx="4356012" cy="371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ПЛЯЖНЫЙ ВОЛЕЙБОЛ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87FE61B-C412-4B00-A3CB-C357C92454D5}"/>
              </a:ext>
            </a:extLst>
          </p:cNvPr>
          <p:cNvSpPr/>
          <p:nvPr/>
        </p:nvSpPr>
        <p:spPr>
          <a:xfrm>
            <a:off x="6620760" y="4086695"/>
            <a:ext cx="4350730" cy="347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ПЛЯЖНЫЙ ФУТБОЛ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AE12B67-5A02-46C0-97DC-26EF6E9AD386}"/>
              </a:ext>
            </a:extLst>
          </p:cNvPr>
          <p:cNvSpPr/>
          <p:nvPr/>
        </p:nvSpPr>
        <p:spPr>
          <a:xfrm>
            <a:off x="6629949" y="5447400"/>
            <a:ext cx="4350733" cy="370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</p:txBody>
      </p:sp>
    </p:spTree>
    <p:extLst>
      <p:ext uri="{BB962C8B-B14F-4D97-AF65-F5344CB8AC3E}">
        <p14:creationId xmlns:p14="http://schemas.microsoft.com/office/powerpoint/2010/main" val="2596043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1287</Words>
  <Application>Microsoft Office PowerPoint</Application>
  <PresentationFormat>Широкоэкранный</PresentationFormat>
  <Paragraphs>453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Lora</vt:lpstr>
      <vt:lpstr>Times New Roman</vt:lpstr>
      <vt:lpstr>YS Text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Благовещенский</dc:creator>
  <cp:lastModifiedBy>А. Дубковский</cp:lastModifiedBy>
  <cp:revision>30</cp:revision>
  <cp:lastPrinted>2023-04-06T06:36:25Z</cp:lastPrinted>
  <dcterms:created xsi:type="dcterms:W3CDTF">2023-04-05T18:14:36Z</dcterms:created>
  <dcterms:modified xsi:type="dcterms:W3CDTF">2023-04-10T13:21:49Z</dcterms:modified>
</cp:coreProperties>
</file>