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4" r:id="rId3"/>
    <p:sldId id="265" r:id="rId4"/>
    <p:sldId id="266" r:id="rId5"/>
    <p:sldId id="287" r:id="rId6"/>
    <p:sldId id="310" r:id="rId7"/>
    <p:sldId id="291" r:id="rId8"/>
    <p:sldId id="267" r:id="rId9"/>
    <p:sldId id="280" r:id="rId10"/>
    <p:sldId id="283" r:id="rId11"/>
    <p:sldId id="299" r:id="rId12"/>
    <p:sldId id="278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улаков Владимир Викторович" initials="КВВ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473"/>
    <a:srgbClr val="969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79747" autoAdjust="0"/>
  </p:normalViewPr>
  <p:slideViewPr>
    <p:cSldViewPr>
      <p:cViewPr varScale="1">
        <p:scale>
          <a:sx n="92" d="100"/>
          <a:sy n="92" d="100"/>
        </p:scale>
        <p:origin x="142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CA77D42-BBCE-4D22-892D-292C1A9F1425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0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0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0BB410C-6251-40DA-A037-E21FDEE68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9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18A097E0-7DB6-4862-9327-FDD30902DBF1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813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FF8F308-46AE-4D23-91B4-ED2D33F86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9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43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621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6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923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13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0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53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725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192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27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8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8F308-46AE-4D23-91B4-ED2D33F8688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64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4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3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08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2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63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04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6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1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2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39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1F19-D0BC-46B0-A570-785AD4835EA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0E5-3E9A-4AB4-BE40-952624043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3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000" cy="1260000"/>
          </a:xfrm>
          <a:prstGeom prst="rect">
            <a:avLst/>
          </a:prstGeom>
          <a:solidFill>
            <a:srgbClr val="082473"/>
          </a:solidFill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260648"/>
            <a:ext cx="12232689" cy="4117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БЮДЖЕТНОЕ 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ОБРАЗОВАТЕЛЬНОЕ УЧРЕЖДЕНИЕ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" y="602068"/>
            <a:ext cx="12232688" cy="432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«РОССИЙСКИЙ ГОСУДАРСТВЕННЫЙ УНИВЕРСИТЕТ ПРАВОСУДИЯ»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4" descr="https://apf.mail.ru/cgi-bin/readmsg?id=16572857820727877131;0;1&amp;exif=1&amp;full=1&amp;x-email=taekinse%40rsuj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 descr="https://apf.mail.ru/cgi-bin/readmsg?id=16572857820727877131;0;1&amp;exif=1&amp;full=1&amp;x-email=taekinse%40rsuj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Объект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2498" y="1572334"/>
            <a:ext cx="1352898" cy="134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40689" y="5211946"/>
            <a:ext cx="12192000" cy="1221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rgbClr val="0824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  <a:br>
              <a:rPr lang="ru-RU" sz="1800" dirty="0" smtClean="0">
                <a:solidFill>
                  <a:srgbClr val="0824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824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ru-RU" sz="1800" dirty="0">
              <a:solidFill>
                <a:srgbClr val="0824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89" y="3032867"/>
            <a:ext cx="12192000" cy="19534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solidFill>
                  <a:srgbClr val="0824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«Российский государственный университет правосудия как базовая организация государств – участников </a:t>
            </a:r>
            <a:r>
              <a:rPr lang="ru-RU" sz="2800" b="1" smtClean="0">
                <a:solidFill>
                  <a:srgbClr val="0824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Содружества Независимых Государств </a:t>
            </a:r>
            <a:r>
              <a:rPr lang="ru-RU" sz="2800" b="1" dirty="0" smtClean="0">
                <a:solidFill>
                  <a:srgbClr val="0824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подготовки, переподготовки и повышения квалификации кадров для судебных систем»</a:t>
            </a:r>
            <a:endParaRPr lang="ru-RU" sz="2800" b="1" dirty="0">
              <a:solidFill>
                <a:srgbClr val="0824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967" y="1628800"/>
            <a:ext cx="1404066" cy="140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488" y="2103224"/>
            <a:ext cx="2952328" cy="523220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Студенты – граждане иностранных государств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53617" y="2103223"/>
            <a:ext cx="5112568" cy="954107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Судьи иностранных </a:t>
            </a:r>
            <a:r>
              <a:rPr lang="ru-RU" sz="14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 </a:t>
            </a:r>
            <a:r>
              <a:rPr lang="ru-RU" sz="14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14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слушатели </a:t>
            </a: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факультета повышения квалификации и переподготовки судей, государственных гражданских служащих судов общей юрисдикции и Судебного департамента </a:t>
            </a:r>
            <a:r>
              <a:rPr lang="ru-RU" sz="14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1624" y="1407362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ИНОСТРАННЫХ </a:t>
            </a:r>
            <a:r>
              <a:rPr lang="ru-RU" sz="1600" b="1" dirty="0" smtClean="0">
                <a:solidFill>
                  <a:srgbClr val="08247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377" y="285293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бучение </a:t>
            </a: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иностранных граждан в рамках квоты Правительства Российской Федерации </a:t>
            </a:r>
            <a:r>
              <a:rPr lang="ru-RU" sz="14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 по </a:t>
            </a: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направлениям подготовки:</a:t>
            </a:r>
          </a:p>
          <a:p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40.03.01 Юриспруденция (бакалавриат)</a:t>
            </a:r>
          </a:p>
          <a:p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40.04.01 Юриспруденция (магистратура</a:t>
            </a:r>
            <a:r>
              <a:rPr lang="ru-RU" sz="14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63162" y="3226091"/>
            <a:ext cx="54934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проходит по уникальным образовательным программам, которые разрабатываются с учетом предложений и запросов иностранных государств, граждане которых обучаются на факультете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023992" y="1745916"/>
            <a:ext cx="0" cy="4661546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9048328" y="4326673"/>
            <a:ext cx="3039796" cy="1755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</a:pPr>
            <a:r>
              <a:rPr lang="ru-RU" sz="12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факультете обучаются судьи следующих стран:</a:t>
            </a:r>
          </a:p>
          <a:p>
            <a:pPr algn="ctr" fontAlgn="base">
              <a:lnSpc>
                <a:spcPct val="120000"/>
              </a:lnSpc>
            </a:pPr>
            <a:endParaRPr lang="ru-RU" sz="1050" dirty="0" smtClean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ts val="1600"/>
              </a:lnSpc>
            </a:pPr>
            <a:r>
              <a:rPr lang="ru-RU" sz="12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 Казахстан</a:t>
            </a:r>
          </a:p>
          <a:p>
            <a:pPr fontAlgn="base">
              <a:lnSpc>
                <a:spcPts val="1600"/>
              </a:lnSpc>
            </a:pPr>
            <a:r>
              <a:rPr lang="ru-RU" sz="12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 Абхазия </a:t>
            </a:r>
          </a:p>
          <a:p>
            <a:pPr fontAlgn="base">
              <a:lnSpc>
                <a:spcPts val="1600"/>
              </a:lnSpc>
            </a:pPr>
            <a:r>
              <a:rPr lang="ru-RU" sz="12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 Южная Осетия </a:t>
            </a:r>
          </a:p>
          <a:p>
            <a:pPr fontAlgn="base">
              <a:lnSpc>
                <a:spcPts val="1600"/>
              </a:lnSpc>
            </a:pPr>
            <a:r>
              <a:rPr lang="ru-RU" sz="12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 Куба </a:t>
            </a:r>
          </a:p>
          <a:p>
            <a:pPr fontAlgn="base">
              <a:lnSpc>
                <a:spcPts val="1600"/>
              </a:lnSpc>
            </a:pPr>
            <a:r>
              <a:rPr lang="ru-RU" sz="12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Социалистическая Республика Вьетнам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281" y="3964755"/>
            <a:ext cx="5231016" cy="2575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Университете обучаются более </a:t>
            </a:r>
            <a:r>
              <a:rPr lang="ru-RU" sz="14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150 граждан </a:t>
            </a: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следующих стран:</a:t>
            </a:r>
          </a:p>
          <a:p>
            <a:endParaRPr lang="ru-RU" sz="1400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Конго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Панама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Камбоджа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Чад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Монголия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Сирия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Сербия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Республик: Абхазия, Армения, 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Беларусь, Казахстан, Молдова, 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Таджикистан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63162" y="4492936"/>
            <a:ext cx="2613254" cy="1077218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с 2001 по 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г.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факультете прошли обучение 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 судей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государств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18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1384" y="1412776"/>
            <a:ext cx="10513168" cy="37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ИЗДАТЕЛЬСКАЯ ДЕЯТЕЛЬНОСТЬ В УНИВЕРСИТЕТЕ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9284" y="2052863"/>
            <a:ext cx="91841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80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«Российское правосудие» и «Правосудие/</a:t>
            </a:r>
            <a:r>
              <a:rPr lang="ru-RU" sz="1600" b="1" dirty="0" err="1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Учреждены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издаются Университетом с целью представить научному сообществу результаты научных исследований российских и зарубежных ученых по специальному кругу вопросов, касающихся осуществления правосудия.</a:t>
            </a:r>
          </a:p>
          <a:p>
            <a:pPr algn="just"/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в Перечень ВАК, индексируются в РИНЦ. Статьям присваивается идентификатор цифрового объекта DOI.</a:t>
            </a:r>
          </a:p>
          <a:p>
            <a:pPr algn="just"/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 ФГБОУВО «РГУП» ежегодно выпускает до 300 названий научной, учебной и справочной литературы. Основные серии:</a:t>
            </a:r>
            <a:endParaRPr lang="ru-RU" sz="16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российского судьи;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Избранные труды, статьи;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издания (бакалавриат, </a:t>
            </a:r>
            <a:r>
              <a:rPr lang="ru-RU" sz="1600" dirty="0" err="1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магистратура, СПО);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издания (монографии, сборники научных статей);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издания.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3" y="2052863"/>
            <a:ext cx="1053696" cy="10536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70" y="3101090"/>
            <a:ext cx="530942" cy="5309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95" y="3632032"/>
            <a:ext cx="1064472" cy="106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520" y="3244334"/>
            <a:ext cx="8136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424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726" y="1859185"/>
            <a:ext cx="2000251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725" y="4149080"/>
            <a:ext cx="2000251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43909" y="1538515"/>
            <a:ext cx="9295492" cy="1569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Указом Президента </a:t>
            </a:r>
            <a:r>
              <a:rPr lang="ru-RU" sz="2000" dirty="0" smtClean="0">
                <a:solidFill>
                  <a:srgbClr val="08068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Российской Федерации от </a:t>
            </a: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 мая 1998 г. № 528 была создана Российская академия правосудия. В настоящее время </a:t>
            </a:r>
            <a:r>
              <a:rPr lang="ru-RU" sz="2000" dirty="0" smtClean="0">
                <a:solidFill>
                  <a:srgbClr val="08068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федеральное государственное бюджетное образовательное учреждение высшего образования «Российский </a:t>
            </a: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государственный университет </a:t>
            </a:r>
            <a:r>
              <a:rPr lang="ru-RU" sz="2000" dirty="0" smtClean="0">
                <a:solidFill>
                  <a:srgbClr val="08068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правосудия» (ФГБОУВО «РГУП», РГУП). </a:t>
            </a:r>
            <a:endParaRPr lang="ru-RU" sz="2000" dirty="0">
              <a:solidFill>
                <a:srgbClr val="08068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9811" y="2859311"/>
            <a:ext cx="92954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endParaRPr lang="ru-RU" sz="2000" b="1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РГУП </a:t>
            </a: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федеральное государственное бюджетное образовательное учреждение высшего </a:t>
            </a:r>
            <a:r>
              <a:rPr lang="ru-RU" sz="20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ведущий </a:t>
            </a: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и информационно-аналитический центр, занимающийся проблемами подготовки и повышения квалификации судей. </a:t>
            </a:r>
          </a:p>
          <a:p>
            <a:pPr algn="just">
              <a:lnSpc>
                <a:spcPct val="90000"/>
              </a:lnSpc>
            </a:pPr>
            <a:endParaRPr lang="ru-RU" sz="20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 — Верховный Суд Российской Федерации.</a:t>
            </a:r>
          </a:p>
          <a:p>
            <a:pPr>
              <a:lnSpc>
                <a:spcPct val="120000"/>
              </a:lnSpc>
            </a:pPr>
            <a:endParaRPr lang="ru-RU" sz="2000" b="1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3909" y="4852648"/>
            <a:ext cx="92954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0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РГУП </a:t>
            </a: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сотрудничает с </a:t>
            </a:r>
            <a:r>
              <a:rPr lang="ru-RU" sz="20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Верховным Судом Российской Федерации и Судебным </a:t>
            </a: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департаментом </a:t>
            </a:r>
            <a:r>
              <a:rPr lang="ru-RU" sz="20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Верховном Суде Российской Федерации по вопросам организации обучения: федеральных судей, государственных гражданских служащих судебной системы, специалистов для судебной системы Российской Федерации обучающихся </a:t>
            </a:r>
            <a:r>
              <a:rPr lang="ru-RU" sz="20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целевым договорам.</a:t>
            </a:r>
          </a:p>
        </p:txBody>
      </p:sp>
    </p:spTree>
    <p:extLst>
      <p:ext uri="{BB962C8B-B14F-4D97-AF65-F5344CB8AC3E}">
        <p14:creationId xmlns:p14="http://schemas.microsoft.com/office/powerpoint/2010/main" val="41534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https://apf.mail.ru/cgi-bin/readmsg?id=16572857820727877131;0;1&amp;exif=1&amp;full=1&amp;x-email=taekinse%40rsuj.ru"/>
          <p:cNvSpPr txBox="1">
            <a:spLocks noChangeAspect="1" noChangeArrowheads="1"/>
          </p:cNvSpPr>
          <p:nvPr/>
        </p:nvSpPr>
        <p:spPr bwMode="auto">
          <a:xfrm>
            <a:off x="1352648" y="1176240"/>
            <a:ext cx="9449817" cy="100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УНИВЕРСИТЕТА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16768" y="2015822"/>
            <a:ext cx="12188650" cy="1269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5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включает головной вуз в г. Москва </a:t>
            </a:r>
            <a:br>
              <a:rPr lang="ru-RU" sz="25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11 филиалов:</a:t>
            </a:r>
            <a:endParaRPr lang="ru-RU" sz="2500" b="1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1384" y="3284984"/>
            <a:ext cx="11281785" cy="42473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400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4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Восточно-Сибирский</a:t>
            </a:r>
            <a:r>
              <a:rPr lang="ru-RU" sz="24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Иркутск) </a:t>
            </a:r>
          </a:p>
          <a:p>
            <a:pPr>
              <a:lnSpc>
                <a:spcPct val="125000"/>
              </a:lnSpc>
            </a:pPr>
            <a:r>
              <a:rPr lang="ru-RU" sz="2400" b="1" dirty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Дальневосточный</a:t>
            </a:r>
            <a:r>
              <a:rPr lang="ru-RU" sz="24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Хабаровск) </a:t>
            </a:r>
          </a:p>
          <a:p>
            <a:pPr>
              <a:lnSpc>
                <a:spcPct val="125000"/>
              </a:lnSpc>
            </a:pPr>
            <a:r>
              <a:rPr lang="ru-RU" sz="2400" b="1" dirty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Западно-Сибирский</a:t>
            </a:r>
            <a:r>
              <a:rPr lang="ru-RU" sz="24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Томск) </a:t>
            </a:r>
          </a:p>
          <a:p>
            <a:pPr>
              <a:lnSpc>
                <a:spcPct val="125000"/>
              </a:lnSpc>
            </a:pPr>
            <a:r>
              <a:rPr lang="ru-RU" sz="2400" b="1" dirty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Казанский</a:t>
            </a:r>
            <a:r>
              <a:rPr lang="ru-RU" sz="24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Казань) </a:t>
            </a:r>
          </a:p>
          <a:p>
            <a:pPr>
              <a:lnSpc>
                <a:spcPct val="125000"/>
              </a:lnSpc>
            </a:pPr>
            <a:r>
              <a:rPr lang="ru-RU" sz="2400" b="1" dirty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Крымский</a:t>
            </a:r>
            <a:r>
              <a:rPr lang="ru-RU" sz="24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Симферополь)</a:t>
            </a:r>
          </a:p>
          <a:p>
            <a:pPr>
              <a:lnSpc>
                <a:spcPct val="125000"/>
              </a:lnSpc>
            </a:pPr>
            <a:r>
              <a:rPr lang="ru-RU" sz="2400" b="1" dirty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Приволжский</a:t>
            </a:r>
            <a:r>
              <a:rPr lang="ru-RU" sz="24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Нижний Новгород) </a:t>
            </a:r>
          </a:p>
          <a:p>
            <a:pPr>
              <a:lnSpc>
                <a:spcPct val="125000"/>
              </a:lnSpc>
            </a:pPr>
            <a:endParaRPr lang="ru-RU" sz="2400" b="1" dirty="0" smtClean="0">
              <a:solidFill>
                <a:srgbClr val="9598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ru-RU" sz="2400" b="1" dirty="0">
              <a:solidFill>
                <a:srgbClr val="9598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ru-RU" sz="2400" b="1" dirty="0">
              <a:solidFill>
                <a:srgbClr val="9598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Ростовский</a:t>
            </a:r>
            <a:r>
              <a:rPr lang="ru-RU" sz="24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Ростов-на-Дону) </a:t>
            </a: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Северо-Западный</a:t>
            </a:r>
            <a:r>
              <a:rPr lang="ru-RU" sz="24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Санкт-Петербург) </a:t>
            </a: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Северо-Кавказский</a:t>
            </a:r>
            <a:r>
              <a:rPr lang="ru-RU" sz="24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Краснодар) </a:t>
            </a: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Уральский</a:t>
            </a:r>
            <a:r>
              <a:rPr lang="ru-RU" sz="24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Челябинск) </a:t>
            </a: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</a:t>
            </a:r>
            <a:r>
              <a:rPr lang="ru-RU" sz="24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(г. Воронеж)</a:t>
            </a:r>
            <a:endParaRPr lang="ru-RU" sz="24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8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5800" y="1556792"/>
            <a:ext cx="3245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В ЦИФРАХ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12" y="1810156"/>
            <a:ext cx="1666875" cy="16668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12" y="3554436"/>
            <a:ext cx="1666875" cy="16668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12" y="5121682"/>
            <a:ext cx="1666875" cy="1666875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539170" y="2223212"/>
            <a:ext cx="4657724" cy="108061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b="1" dirty="0" smtClean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b="1" dirty="0" smtClean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9598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423592" y="3735955"/>
            <a:ext cx="4657724" cy="108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b="1" dirty="0">
              <a:solidFill>
                <a:srgbClr val="9598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+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23592" y="5312116"/>
            <a:ext cx="4657724" cy="1420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700" b="1" dirty="0" smtClean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ru-RU" sz="3700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ru-RU" sz="3600" b="1" dirty="0">
                <a:solidFill>
                  <a:srgbClr val="9598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24864" y="2152520"/>
            <a:ext cx="6159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фактическая численность работников, в том числе </a:t>
            </a:r>
            <a:endParaRPr lang="ru-RU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597</a:t>
            </a: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профессорско-преподавательского состава, </a:t>
            </a:r>
            <a:endParaRPr lang="ru-RU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имеют ученую степень </a:t>
            </a: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человека, в том числе ученую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доктора наук – </a:t>
            </a: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человек.</a:t>
            </a:r>
            <a:endParaRPr lang="ru-RU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20118" y="4115167"/>
            <a:ext cx="6269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обучается на программах среднего профессионального </a:t>
            </a:r>
            <a:b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высшего профессионального образования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20118" y="5699444"/>
            <a:ext cx="6480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 ежегодно обучение по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дополнительного профессионального образования, дополнительного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431" y="1842506"/>
            <a:ext cx="1842024" cy="1842024"/>
          </a:xfrm>
          <a:prstGeom prst="rect">
            <a:avLst/>
          </a:prstGeom>
          <a:noFill/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431" y="5121682"/>
            <a:ext cx="1842024" cy="1842024"/>
          </a:xfrm>
          <a:prstGeom prst="rect">
            <a:avLst/>
          </a:prstGeom>
          <a:noFill/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694" y="3517320"/>
            <a:ext cx="1842024" cy="1842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55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412776"/>
            <a:ext cx="11377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 В ЦИФРАХ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(РЕАЛИЗАЦИЯ ОБРАЗОВАТЕЛЬНЫХ ПРОГРАММ)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69405" y="2687634"/>
            <a:ext cx="917975" cy="916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800" b="1" dirty="0" smtClean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ru-RU" sz="4800" b="1" dirty="0">
              <a:solidFill>
                <a:srgbClr val="9598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01259" y="4112873"/>
            <a:ext cx="969386" cy="108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800" b="1" dirty="0" smtClean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4800" b="1" dirty="0">
              <a:solidFill>
                <a:srgbClr val="9598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3352" y="5391868"/>
            <a:ext cx="4369919" cy="847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800" b="1" dirty="0" smtClean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ru-RU" sz="4800" b="1" dirty="0">
                <a:solidFill>
                  <a:srgbClr val="9598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75480" y="2652921"/>
            <a:ext cx="3087343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80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52960" y="3997877"/>
            <a:ext cx="33101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</a:t>
            </a:r>
            <a:endParaRPr lang="ru-RU" b="1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образования </a:t>
            </a:r>
            <a:endParaRPr lang="ru-RU" b="1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b="1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b="1" dirty="0">
              <a:solidFill>
                <a:srgbClr val="080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07697" y="5252490"/>
            <a:ext cx="34351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образования, дополнительного </a:t>
            </a:r>
            <a:r>
              <a:rPr lang="ru-RU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endParaRPr lang="ru-RU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80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49" y="3865361"/>
            <a:ext cx="1482166" cy="145681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710" y="1936104"/>
            <a:ext cx="1082013" cy="241476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925155" y="2225710"/>
            <a:ext cx="6123908" cy="18928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300" b="1" dirty="0" err="1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sz="13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Юриспруденция, Государственное </a:t>
            </a:r>
            <a:b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муниципальное управление, Менеджмент, Экономика   </a:t>
            </a:r>
          </a:p>
          <a:p>
            <a:r>
              <a:rPr lang="ru-RU" sz="13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Магистратура: </a:t>
            </a:r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Юриспруденция, Государственное </a:t>
            </a:r>
            <a:b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муниципальное управление, Менеджмент, Экономика.  </a:t>
            </a:r>
          </a:p>
          <a:p>
            <a:r>
              <a:rPr lang="ru-RU" sz="1300" b="1" dirty="0" err="1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</a:t>
            </a:r>
            <a:r>
              <a:rPr lang="ru-RU" sz="13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и прокурорская деятельность, </a:t>
            </a:r>
            <a:b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экспертиза, Экономическая безопасность</a:t>
            </a:r>
          </a:p>
          <a:p>
            <a:r>
              <a:rPr lang="ru-RU" sz="13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кадров высшей квалификации в аспирантуре </a:t>
            </a:r>
            <a:br>
              <a:rPr lang="ru-RU" sz="13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группам научных специальностей: </a:t>
            </a:r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Право, Экономика</a:t>
            </a:r>
          </a:p>
          <a:p>
            <a:endParaRPr lang="ru-RU" sz="13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85148" y="3378095"/>
            <a:ext cx="5442193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300" b="1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b="1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b="1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b="1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sz="13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образование: </a:t>
            </a:r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и судебное </a:t>
            </a:r>
          </a:p>
          <a:p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администрирование, Земельно-имущественные отношения, Землеустройство, </a:t>
            </a:r>
          </a:p>
          <a:p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системы и программирование,</a:t>
            </a:r>
          </a:p>
          <a:p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бухгалтерский учет </a:t>
            </a:r>
          </a:p>
          <a:p>
            <a:endParaRPr lang="ru-RU" sz="13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85147" y="5452031"/>
            <a:ext cx="538220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федеральных судей, государственных гражданских служащих судебной системы и иных категорий слушателей реализуются: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повышения квалификации, программы профессиональной переподготовки, дополнительные общеразвивающие программы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46239" y="2071277"/>
            <a:ext cx="5886584" cy="1848127"/>
          </a:xfrm>
          <a:prstGeom prst="rect">
            <a:avLst/>
          </a:prstGeom>
          <a:noFill/>
          <a:ln w="28575">
            <a:solidFill>
              <a:srgbClr val="95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52555" y="5467374"/>
            <a:ext cx="5904259" cy="1031642"/>
          </a:xfrm>
          <a:prstGeom prst="rect">
            <a:avLst/>
          </a:prstGeom>
          <a:noFill/>
          <a:ln w="28575">
            <a:solidFill>
              <a:srgbClr val="95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54032" y="4165199"/>
            <a:ext cx="5886584" cy="1051933"/>
          </a:xfrm>
          <a:prstGeom prst="rect">
            <a:avLst/>
          </a:prstGeom>
          <a:noFill/>
          <a:ln w="28575">
            <a:solidFill>
              <a:srgbClr val="95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84" y="4798320"/>
            <a:ext cx="1082013" cy="241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15680" y="2162143"/>
            <a:ext cx="7523039" cy="27392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Судебного департамента при Верховном Суде Российской Федерации в  судебную систему трудоустроились </a:t>
            </a: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7 тысяч выпускников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  в суды</a:t>
            </a:r>
          </a:p>
          <a:p>
            <a:pPr fontAlgn="base">
              <a:spcAft>
                <a:spcPts val="0"/>
              </a:spcAft>
            </a:pPr>
            <a:endParaRPr lang="ru-RU" sz="1000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173038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городов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значения</a:t>
            </a:r>
          </a:p>
          <a:p>
            <a:pPr marL="358775" indent="-173038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автономных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областей, автономных округов,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краевых, областных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судов</a:t>
            </a:r>
            <a:endParaRPr lang="ru-RU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173038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военных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судов,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гарнизонных судов</a:t>
            </a:r>
          </a:p>
          <a:p>
            <a:pPr marL="358775" indent="-173038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верховных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судов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</a:t>
            </a:r>
          </a:p>
          <a:p>
            <a:pPr marL="358775" indent="-173038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районных, межрайонных судов</a:t>
            </a:r>
            <a:endParaRPr lang="ru-RU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173038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арбитражных судов</a:t>
            </a:r>
            <a:endParaRPr lang="ru-RU" b="1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9616" y="1435657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 И ТРУДОУСТРОЙСТВО ВЫПУСКНИКОВ</a:t>
            </a: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50552" y="5793305"/>
            <a:ext cx="87471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практическую подготовку в системе судов общей юрисдикции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арбитражных судов г. Москвы, Московской области проходят 70% всех обучающихся.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384" y="570896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  <a:endParaRPr lang="ru-RU" u="sng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368" y="3177511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endParaRPr lang="ru-RU" u="sng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18629" y="3863024"/>
            <a:ext cx="3816424" cy="92333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10 лет </a:t>
            </a:r>
            <a:endParaRPr lang="ru-RU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ru-RU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834</a:t>
            </a: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выпускника </a:t>
            </a:r>
            <a:r>
              <a:rPr lang="ru-RU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назначены судьями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0" y="5016354"/>
            <a:ext cx="12192000" cy="24933"/>
          </a:xfrm>
          <a:prstGeom prst="line">
            <a:avLst/>
          </a:prstGeom>
          <a:ln w="6350">
            <a:solidFill>
              <a:srgbClr val="0806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 descr="https://apf.mail.ru/cgi-bin/readmsg?id=16572857820727877131;0;1&amp;exif=1&amp;full=1&amp;x-email=taekinse%40rsuj.ru"/>
          <p:cNvSpPr txBox="1">
            <a:spLocks noChangeAspect="1" noChangeArrowheads="1"/>
          </p:cNvSpPr>
          <p:nvPr/>
        </p:nvSpPr>
        <p:spPr bwMode="auto">
          <a:xfrm>
            <a:off x="1271464" y="1412776"/>
            <a:ext cx="10763251" cy="70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ПРОФЕССИОНАЛЬНАЯ </a:t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ПЕРЕПОДГОТОВКА ФЕДЕРАЛЬНЫХ СУДЕЙ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345" y="2002957"/>
            <a:ext cx="1174362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федеральных судей осуществляется в соответствии с ежегодными планами, которые утверждаются Председателем Верховного Суда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(</a:t>
            </a:r>
            <a:r>
              <a:rPr lang="ru-RU" dirty="0" err="1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Подносова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И.Л.) после согласования Генеральным 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директором Судебного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при Верховном Суде Российской Федерации (Иванов В.А.) </a:t>
            </a:r>
            <a:endParaRPr lang="ru-RU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346" y="2982569"/>
            <a:ext cx="1184363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 в интересах судебной системы Российской Федерации организуется в РГУП специально созданными </a:t>
            </a: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факультетами</a:t>
            </a: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358" y="3739699"/>
            <a:ext cx="4667250" cy="1345485"/>
          </a:xfrm>
          <a:prstGeom prst="rect">
            <a:avLst/>
          </a:prstGeom>
          <a:noFill/>
          <a:ln w="28575">
            <a:solidFill>
              <a:srgbClr val="95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81934" y="3714168"/>
            <a:ext cx="5974095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повышения квалификации федеральных судей, рассматривающих экономические споры, </a:t>
            </a:r>
            <a:b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профессиональной переподготовки судей, впервые назначенных на должности федеральных судей 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 err="1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ФПКиПП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94944" y="3714168"/>
            <a:ext cx="5748076" cy="1345485"/>
          </a:xfrm>
          <a:prstGeom prst="rect">
            <a:avLst/>
          </a:prstGeom>
          <a:noFill/>
          <a:ln w="28575">
            <a:solidFill>
              <a:srgbClr val="95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2358" y="3749814"/>
            <a:ext cx="466725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повышения квалификации 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переподготовки 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судей, государственных гражданских служащих 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судов общей 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юрисдикции и Судебного департамента (ФПК)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94943" y="5301208"/>
            <a:ext cx="5748076" cy="1248470"/>
          </a:xfrm>
          <a:prstGeom prst="rect">
            <a:avLst/>
          </a:prstGeom>
          <a:noFill/>
          <a:ln w="28575">
            <a:solidFill>
              <a:srgbClr val="95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1528" y="5593924"/>
            <a:ext cx="571341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подготовка кадров для судебной системы ведет</a:t>
            </a:r>
            <a:endParaRPr lang="ru-RU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47038" y="5586010"/>
            <a:ext cx="5493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Факультете дополнительного профессионального </a:t>
            </a:r>
            <a:endParaRPr lang="ru-RU" sz="1600" b="1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(ДПО)</a:t>
            </a: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8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3352" y="1337200"/>
            <a:ext cx="11928647" cy="37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 УНИВЕРСИТЕТА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1988840"/>
            <a:ext cx="3503712" cy="41690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91744" y="1539946"/>
            <a:ext cx="8064896" cy="5085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endParaRPr lang="ru-RU" sz="1600" b="1" dirty="0" smtClean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</a:pP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ФГБОУВО 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«РГУП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Базовая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государств – участников Содружества Независимых Государств в сфере подготовки, переподготовки и повышения квалификации кадров для судебной системы 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6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Базовая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Консорциума организаций стран ближнего </a:t>
            </a:r>
            <a:b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дальнего зарубежья, осуществляющих подготовку, 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переподготовку и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повышение квалификации судей (с 2021 г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6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Федеральная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площадка Минобрнауки России на тему: «Подготовка, профессиональная переподготовка и (или) повышение квалификации судей, в том числе судей стран ближнего и дальнего зарубежья с применением цифровой образовательной среды» 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2020 г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600" dirty="0">
              <a:solidFill>
                <a:srgbClr val="0806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Базовая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по обучению иностранных судей, а также работников аппаратов судов 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1998 г.)</a:t>
            </a:r>
          </a:p>
        </p:txBody>
      </p:sp>
    </p:spTree>
    <p:extLst>
      <p:ext uri="{BB962C8B-B14F-4D97-AF65-F5344CB8AC3E}">
        <p14:creationId xmlns:p14="http://schemas.microsoft.com/office/powerpoint/2010/main" val="21312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9416" y="1397369"/>
            <a:ext cx="10654266" cy="98142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marL="22860" indent="38481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декабря 2021 г. создан </a:t>
            </a:r>
            <a:r>
              <a:rPr lang="ru-RU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Консорциум организаций стран ближнего и дальнего зарубежья, осуществляющих подготовку, профессиональную переподготовку и (или) повышение квалификации судей и гражданских </a:t>
            </a:r>
            <a:r>
              <a:rPr lang="ru-RU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служащих. </a:t>
            </a:r>
            <a:endParaRPr lang="ru-RU" b="1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24" y="3067798"/>
            <a:ext cx="2898708" cy="34491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19736" y="2564902"/>
            <a:ext cx="8099103" cy="427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Участниками и партнерами Консорциума являются 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6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зарубежных организаций по профилю деятельности </a:t>
            </a:r>
            <a:r>
              <a:rPr lang="ru-RU" sz="1600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Университета: </a:t>
            </a:r>
            <a: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 smtClean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Институт 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переподготовки и повышения квалификации судей, работников прокуратуры, судов и учреждений юстиции Белорусского государственного университета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Институт 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и переподготовки Следственного комитета Республики 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Высшая 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школа правосудия при Верховном Суде </a:t>
            </a:r>
            <a:r>
              <a:rPr lang="ru-RU" sz="1600" b="1" dirty="0" err="1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Кыргызской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Академия </a:t>
            </a: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правосудия при Верховном Суде Республики </a:t>
            </a:r>
            <a:r>
              <a:rPr lang="ru-RU" sz="1600" b="1" dirty="0" smtClean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225" indent="-22225" algn="just">
              <a:lnSpc>
                <a:spcPct val="107000"/>
              </a:lnSpc>
            </a:pPr>
            <a:r>
              <a:rPr lang="ru-RU" sz="1600" b="1" dirty="0">
                <a:solidFill>
                  <a:srgbClr val="0806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Академия юстиции Республики Армении</a:t>
            </a:r>
          </a:p>
          <a:p>
            <a:pPr marL="22225" indent="-22225" algn="just">
              <a:lnSpc>
                <a:spcPct val="107000"/>
              </a:lnSpc>
              <a:spcAft>
                <a:spcPts val="0"/>
              </a:spcAft>
            </a:pPr>
            <a:endParaRPr lang="ru-RU" sz="1600" b="1" dirty="0">
              <a:solidFill>
                <a:srgbClr val="08068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object 6"/>
          <p:cNvGrpSpPr/>
          <p:nvPr/>
        </p:nvGrpSpPr>
        <p:grpSpPr>
          <a:xfrm>
            <a:off x="3345389" y="3372950"/>
            <a:ext cx="291881" cy="3143975"/>
            <a:chOff x="7179940" y="3263257"/>
            <a:chExt cx="690373" cy="8380873"/>
          </a:xfrm>
        </p:grpSpPr>
        <p:pic>
          <p:nvPicPr>
            <p:cNvPr id="9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02850" y="10976670"/>
              <a:ext cx="667463" cy="667460"/>
            </a:xfrm>
            <a:prstGeom prst="rect">
              <a:avLst/>
            </a:prstGeom>
          </p:spPr>
        </p:pic>
        <p:pic>
          <p:nvPicPr>
            <p:cNvPr id="10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89687" y="8227562"/>
              <a:ext cx="656879" cy="656875"/>
            </a:xfrm>
            <a:prstGeom prst="rect">
              <a:avLst/>
            </a:prstGeom>
          </p:spPr>
        </p:pic>
        <p:pic>
          <p:nvPicPr>
            <p:cNvPr id="11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79940" y="3263257"/>
              <a:ext cx="676373" cy="676369"/>
            </a:xfrm>
            <a:prstGeom prst="rect">
              <a:avLst/>
            </a:prstGeom>
          </p:spPr>
        </p:pic>
      </p:grpSp>
      <p:pic>
        <p:nvPicPr>
          <p:cNvPr id="12" name="Picture 2" descr="Флаг Казахстана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7" r="24741"/>
          <a:stretch/>
        </p:blipFill>
        <p:spPr bwMode="auto">
          <a:xfrm>
            <a:off x="3346329" y="5750163"/>
            <a:ext cx="284079" cy="28407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3193" y="4428933"/>
            <a:ext cx="285962" cy="25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8852</TotalTime>
  <Words>764</Words>
  <Application>Microsoft Office PowerPoint</Application>
  <PresentationFormat>Широкоэкранный</PresentationFormat>
  <Paragraphs>156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«Российский государственный университет правосудия как базовая организация государств – участников Содружества Независимых Государств в сфере подготовки, переподготовки и повышения квалификации кадров для судебных систем»</vt:lpstr>
      <vt:lpstr>Презентация PowerPoint</vt:lpstr>
      <vt:lpstr>Презентация PowerPoint</vt:lpstr>
      <vt:lpstr> 2 615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</dc:title>
  <dc:creator>Семён Евгеньевич Таёкин</dc:creator>
  <cp:lastModifiedBy>Костикова Екатерина Геннадиевна</cp:lastModifiedBy>
  <cp:revision>163</cp:revision>
  <cp:lastPrinted>2024-10-28T11:30:58Z</cp:lastPrinted>
  <dcterms:created xsi:type="dcterms:W3CDTF">2023-02-22T06:24:17Z</dcterms:created>
  <dcterms:modified xsi:type="dcterms:W3CDTF">2024-12-06T12:35:17Z</dcterms:modified>
</cp:coreProperties>
</file>