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21" r:id="rId3"/>
    <p:sldId id="322" r:id="rId4"/>
    <p:sldId id="297" r:id="rId5"/>
    <p:sldId id="333" r:id="rId6"/>
    <p:sldId id="324" r:id="rId7"/>
    <p:sldId id="334" r:id="rId8"/>
    <p:sldId id="335" r:id="rId9"/>
    <p:sldId id="336" r:id="rId10"/>
    <p:sldId id="337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55" autoAdjust="0"/>
  </p:normalViewPr>
  <p:slideViewPr>
    <p:cSldViewPr>
      <p:cViewPr>
        <p:scale>
          <a:sx n="100" d="100"/>
          <a:sy n="100" d="100"/>
        </p:scale>
        <p:origin x="-946" y="-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480CC0-02AC-4939-A2F4-4B8FE00E6748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484EFAD1-19D2-44EE-957D-A6E961653608}">
      <dgm:prSet phldrT="[Текст]" custT="1"/>
      <dgm:spPr/>
      <dgm:t>
        <a:bodyPr/>
        <a:lstStyle/>
        <a:p>
          <a:r>
            <a:rPr lang="ru-RU" sz="1800" b="1" dirty="0" smtClean="0"/>
            <a:t>о подтверждении намерения участия</a:t>
          </a:r>
          <a:endParaRPr lang="ru-RU" sz="1800" dirty="0"/>
        </a:p>
      </dgm:t>
    </dgm:pt>
    <dgm:pt modelId="{5301F3C1-C7CE-42E0-B07F-131A9B0B69E8}" type="parTrans" cxnId="{0E3DC102-5510-4BD7-BA74-2D052E8343F3}">
      <dgm:prSet/>
      <dgm:spPr/>
      <dgm:t>
        <a:bodyPr/>
        <a:lstStyle/>
        <a:p>
          <a:endParaRPr lang="ru-RU"/>
        </a:p>
      </dgm:t>
    </dgm:pt>
    <dgm:pt modelId="{A80BA711-8775-42AE-A263-8EEC6A85440A}" type="sibTrans" cxnId="{0E3DC102-5510-4BD7-BA74-2D052E8343F3}">
      <dgm:prSet/>
      <dgm:spPr/>
      <dgm:t>
        <a:bodyPr/>
        <a:lstStyle/>
        <a:p>
          <a:endParaRPr lang="ru-RU"/>
        </a:p>
      </dgm:t>
    </dgm:pt>
    <dgm:pt modelId="{B30AF7AC-936E-4F15-9EFE-0A3A0C2DAE2B}">
      <dgm:prSet phldrT="[Текст]" custT="1"/>
      <dgm:spPr/>
      <dgm:t>
        <a:bodyPr/>
        <a:lstStyle/>
        <a:p>
          <a:r>
            <a:rPr lang="ru-RU" sz="1800" b="1" dirty="0" smtClean="0"/>
            <a:t>о количестве членов спортивной делегации</a:t>
          </a:r>
          <a:endParaRPr lang="ru-RU" sz="1800" b="1" dirty="0"/>
        </a:p>
      </dgm:t>
    </dgm:pt>
    <dgm:pt modelId="{2C12C657-81D5-4FA8-86A4-9CB8AA75EFE5}" type="parTrans" cxnId="{76E228E8-44EE-4D4E-84A4-C6E66E4DE347}">
      <dgm:prSet/>
      <dgm:spPr/>
      <dgm:t>
        <a:bodyPr/>
        <a:lstStyle/>
        <a:p>
          <a:endParaRPr lang="ru-RU"/>
        </a:p>
      </dgm:t>
    </dgm:pt>
    <dgm:pt modelId="{BDF717AF-0D00-4316-A1F5-8546236D3C55}" type="sibTrans" cxnId="{76E228E8-44EE-4D4E-84A4-C6E66E4DE347}">
      <dgm:prSet/>
      <dgm:spPr/>
      <dgm:t>
        <a:bodyPr/>
        <a:lstStyle/>
        <a:p>
          <a:endParaRPr lang="ru-RU"/>
        </a:p>
      </dgm:t>
    </dgm:pt>
    <dgm:pt modelId="{E0051094-B643-4673-908D-F116869422D4}">
      <dgm:prSet phldrT="[Текст]"/>
      <dgm:spPr/>
      <dgm:t>
        <a:bodyPr/>
        <a:lstStyle/>
        <a:p>
          <a:r>
            <a:rPr lang="ru-RU" b="1" dirty="0" smtClean="0"/>
            <a:t>о персональном составе спортивной делегации и технические заявки</a:t>
          </a:r>
          <a:endParaRPr lang="ru-RU" dirty="0"/>
        </a:p>
      </dgm:t>
    </dgm:pt>
    <dgm:pt modelId="{8D6FAB9E-95DA-41AD-A3EB-835990688F6C}" type="parTrans" cxnId="{E0DCAEDA-D319-460B-8325-469A59D7552D}">
      <dgm:prSet/>
      <dgm:spPr/>
      <dgm:t>
        <a:bodyPr/>
        <a:lstStyle/>
        <a:p>
          <a:endParaRPr lang="ru-RU"/>
        </a:p>
      </dgm:t>
    </dgm:pt>
    <dgm:pt modelId="{920BF12B-7093-4DDB-BE2E-AE340403F776}" type="sibTrans" cxnId="{E0DCAEDA-D319-460B-8325-469A59D7552D}">
      <dgm:prSet/>
      <dgm:spPr/>
      <dgm:t>
        <a:bodyPr/>
        <a:lstStyle/>
        <a:p>
          <a:endParaRPr lang="ru-RU"/>
        </a:p>
      </dgm:t>
    </dgm:pt>
    <dgm:pt modelId="{47A2E4CE-E9F4-4EE0-8642-E028352F21A1}" type="pres">
      <dgm:prSet presAssocID="{FC480CC0-02AC-4939-A2F4-4B8FE00E6748}" presName="CompostProcess" presStyleCnt="0">
        <dgm:presLayoutVars>
          <dgm:dir/>
          <dgm:resizeHandles val="exact"/>
        </dgm:presLayoutVars>
      </dgm:prSet>
      <dgm:spPr/>
    </dgm:pt>
    <dgm:pt modelId="{6FE5E78E-4FB7-4661-896E-F0BDF882A585}" type="pres">
      <dgm:prSet presAssocID="{FC480CC0-02AC-4939-A2F4-4B8FE00E6748}" presName="arrow" presStyleLbl="bgShp" presStyleIdx="0" presStyleCnt="1"/>
      <dgm:spPr/>
    </dgm:pt>
    <dgm:pt modelId="{19F3F01D-7086-4DEF-A830-38993E609576}" type="pres">
      <dgm:prSet presAssocID="{FC480CC0-02AC-4939-A2F4-4B8FE00E6748}" presName="linearProcess" presStyleCnt="0"/>
      <dgm:spPr/>
    </dgm:pt>
    <dgm:pt modelId="{ECA60AFF-D16B-452A-9472-E4A0BABFD6F3}" type="pres">
      <dgm:prSet presAssocID="{484EFAD1-19D2-44EE-957D-A6E96165360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08D44-91A2-432A-A7E0-3518B2303FAF}" type="pres">
      <dgm:prSet presAssocID="{A80BA711-8775-42AE-A263-8EEC6A85440A}" presName="sibTrans" presStyleCnt="0"/>
      <dgm:spPr/>
    </dgm:pt>
    <dgm:pt modelId="{84EFC5D6-33C9-4FD9-8CEB-367FA784EEA7}" type="pres">
      <dgm:prSet presAssocID="{B30AF7AC-936E-4F15-9EFE-0A3A0C2DAE2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BFBF9-9AA5-4933-BB6F-D4E3C8DDC1A1}" type="pres">
      <dgm:prSet presAssocID="{BDF717AF-0D00-4316-A1F5-8546236D3C55}" presName="sibTrans" presStyleCnt="0"/>
      <dgm:spPr/>
    </dgm:pt>
    <dgm:pt modelId="{099C1B00-6DE0-4EC7-9BBB-437C451FB692}" type="pres">
      <dgm:prSet presAssocID="{E0051094-B643-4673-908D-F116869422D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3DC102-5510-4BD7-BA74-2D052E8343F3}" srcId="{FC480CC0-02AC-4939-A2F4-4B8FE00E6748}" destId="{484EFAD1-19D2-44EE-957D-A6E961653608}" srcOrd="0" destOrd="0" parTransId="{5301F3C1-C7CE-42E0-B07F-131A9B0B69E8}" sibTransId="{A80BA711-8775-42AE-A263-8EEC6A85440A}"/>
    <dgm:cxn modelId="{3A880965-2DEC-46F4-96BC-F73D03A01E2B}" type="presOf" srcId="{B30AF7AC-936E-4F15-9EFE-0A3A0C2DAE2B}" destId="{84EFC5D6-33C9-4FD9-8CEB-367FA784EEA7}" srcOrd="0" destOrd="0" presId="urn:microsoft.com/office/officeart/2005/8/layout/hProcess9"/>
    <dgm:cxn modelId="{789266D1-13FA-46B3-83F9-3A3BD79DA20B}" type="presOf" srcId="{FC480CC0-02AC-4939-A2F4-4B8FE00E6748}" destId="{47A2E4CE-E9F4-4EE0-8642-E028352F21A1}" srcOrd="0" destOrd="0" presId="urn:microsoft.com/office/officeart/2005/8/layout/hProcess9"/>
    <dgm:cxn modelId="{76E228E8-44EE-4D4E-84A4-C6E66E4DE347}" srcId="{FC480CC0-02AC-4939-A2F4-4B8FE00E6748}" destId="{B30AF7AC-936E-4F15-9EFE-0A3A0C2DAE2B}" srcOrd="1" destOrd="0" parTransId="{2C12C657-81D5-4FA8-86A4-9CB8AA75EFE5}" sibTransId="{BDF717AF-0D00-4316-A1F5-8546236D3C55}"/>
    <dgm:cxn modelId="{E0DCAEDA-D319-460B-8325-469A59D7552D}" srcId="{FC480CC0-02AC-4939-A2F4-4B8FE00E6748}" destId="{E0051094-B643-4673-908D-F116869422D4}" srcOrd="2" destOrd="0" parTransId="{8D6FAB9E-95DA-41AD-A3EB-835990688F6C}" sibTransId="{920BF12B-7093-4DDB-BE2E-AE340403F776}"/>
    <dgm:cxn modelId="{00655291-9474-4A0B-A270-D2F70253EBC6}" type="presOf" srcId="{E0051094-B643-4673-908D-F116869422D4}" destId="{099C1B00-6DE0-4EC7-9BBB-437C451FB692}" srcOrd="0" destOrd="0" presId="urn:microsoft.com/office/officeart/2005/8/layout/hProcess9"/>
    <dgm:cxn modelId="{4F167C1A-104A-4B7F-AAAC-46F66CBA6043}" type="presOf" srcId="{484EFAD1-19D2-44EE-957D-A6E961653608}" destId="{ECA60AFF-D16B-452A-9472-E4A0BABFD6F3}" srcOrd="0" destOrd="0" presId="urn:microsoft.com/office/officeart/2005/8/layout/hProcess9"/>
    <dgm:cxn modelId="{05D878B9-10CF-4D1A-A469-FC71E24E9CDE}" type="presParOf" srcId="{47A2E4CE-E9F4-4EE0-8642-E028352F21A1}" destId="{6FE5E78E-4FB7-4661-896E-F0BDF882A585}" srcOrd="0" destOrd="0" presId="urn:microsoft.com/office/officeart/2005/8/layout/hProcess9"/>
    <dgm:cxn modelId="{A4EFE023-0B1B-4C7C-A95C-D9045A779564}" type="presParOf" srcId="{47A2E4CE-E9F4-4EE0-8642-E028352F21A1}" destId="{19F3F01D-7086-4DEF-A830-38993E609576}" srcOrd="1" destOrd="0" presId="urn:microsoft.com/office/officeart/2005/8/layout/hProcess9"/>
    <dgm:cxn modelId="{1BDBBA74-8096-4FBF-AFB4-0B8A164A5ABD}" type="presParOf" srcId="{19F3F01D-7086-4DEF-A830-38993E609576}" destId="{ECA60AFF-D16B-452A-9472-E4A0BABFD6F3}" srcOrd="0" destOrd="0" presId="urn:microsoft.com/office/officeart/2005/8/layout/hProcess9"/>
    <dgm:cxn modelId="{038A2326-DE07-4D3E-8834-C2DDCCEB374B}" type="presParOf" srcId="{19F3F01D-7086-4DEF-A830-38993E609576}" destId="{E3308D44-91A2-432A-A7E0-3518B2303FAF}" srcOrd="1" destOrd="0" presId="urn:microsoft.com/office/officeart/2005/8/layout/hProcess9"/>
    <dgm:cxn modelId="{CA5614F9-563E-4E66-A2F8-43465513686D}" type="presParOf" srcId="{19F3F01D-7086-4DEF-A830-38993E609576}" destId="{84EFC5D6-33C9-4FD9-8CEB-367FA784EEA7}" srcOrd="2" destOrd="0" presId="urn:microsoft.com/office/officeart/2005/8/layout/hProcess9"/>
    <dgm:cxn modelId="{94D816AB-9F0C-4980-9E57-5F327463D6C9}" type="presParOf" srcId="{19F3F01D-7086-4DEF-A830-38993E609576}" destId="{DAFBFBF9-9AA5-4933-BB6F-D4E3C8DDC1A1}" srcOrd="3" destOrd="0" presId="urn:microsoft.com/office/officeart/2005/8/layout/hProcess9"/>
    <dgm:cxn modelId="{FD929062-B218-4F78-859C-15AD53B3BEF1}" type="presParOf" srcId="{19F3F01D-7086-4DEF-A830-38993E609576}" destId="{099C1B00-6DE0-4EC7-9BBB-437C451FB69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5E78E-4FB7-4661-896E-F0BDF882A585}">
      <dsp:nvSpPr>
        <dsp:cNvPr id="0" name=""/>
        <dsp:cNvSpPr/>
      </dsp:nvSpPr>
      <dsp:spPr>
        <a:xfrm>
          <a:off x="540059" y="0"/>
          <a:ext cx="6120680" cy="38322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A60AFF-D16B-452A-9472-E4A0BABFD6F3}">
      <dsp:nvSpPr>
        <dsp:cNvPr id="0" name=""/>
        <dsp:cNvSpPr/>
      </dsp:nvSpPr>
      <dsp:spPr>
        <a:xfrm>
          <a:off x="7735" y="1149660"/>
          <a:ext cx="2317757" cy="1532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 подтверждении намерения участия</a:t>
          </a:r>
          <a:endParaRPr lang="ru-RU" sz="1800" kern="1200" dirty="0"/>
        </a:p>
      </dsp:txBody>
      <dsp:txXfrm>
        <a:off x="82564" y="1224489"/>
        <a:ext cx="2168099" cy="1383222"/>
      </dsp:txXfrm>
    </dsp:sp>
    <dsp:sp modelId="{84EFC5D6-33C9-4FD9-8CEB-367FA784EEA7}">
      <dsp:nvSpPr>
        <dsp:cNvPr id="0" name=""/>
        <dsp:cNvSpPr/>
      </dsp:nvSpPr>
      <dsp:spPr>
        <a:xfrm>
          <a:off x="2441521" y="1149660"/>
          <a:ext cx="2317757" cy="1532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 количестве членов спортивной делегации</a:t>
          </a:r>
          <a:endParaRPr lang="ru-RU" sz="1800" b="1" kern="1200" dirty="0"/>
        </a:p>
      </dsp:txBody>
      <dsp:txXfrm>
        <a:off x="2516350" y="1224489"/>
        <a:ext cx="2168099" cy="1383222"/>
      </dsp:txXfrm>
    </dsp:sp>
    <dsp:sp modelId="{099C1B00-6DE0-4EC7-9BBB-437C451FB692}">
      <dsp:nvSpPr>
        <dsp:cNvPr id="0" name=""/>
        <dsp:cNvSpPr/>
      </dsp:nvSpPr>
      <dsp:spPr>
        <a:xfrm>
          <a:off x="4875307" y="1149660"/>
          <a:ext cx="2317757" cy="1532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 персональном составе спортивной делегации и технические заявки</a:t>
          </a:r>
          <a:endParaRPr lang="ru-RU" sz="1800" kern="1200" dirty="0"/>
        </a:p>
      </dsp:txBody>
      <dsp:txXfrm>
        <a:off x="4950136" y="1224489"/>
        <a:ext cx="2168099" cy="1383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04BCF-CEA1-4703-84E8-5981FCCD387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B897A-A9D6-4102-930B-623EB7317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805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B897A-A9D6-4102-930B-623EB731710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82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B897A-A9D6-4102-930B-623EB731710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820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B897A-A9D6-4102-930B-623EB731710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820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B897A-A9D6-4102-930B-623EB731710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820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B897A-A9D6-4102-930B-623EB731710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820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B897A-A9D6-4102-930B-623EB731710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820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B897A-A9D6-4102-930B-623EB731710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820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B897A-A9D6-4102-930B-623EB731710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820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3968" y="1607543"/>
            <a:ext cx="4464496" cy="163138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3200" dirty="0" smtClean="0">
                <a:latin typeface="Corbel Light" pitchFamily="34" charset="0"/>
              </a:rPr>
              <a:t>Электронная система </a:t>
            </a:r>
            <a:br>
              <a:rPr lang="ru-RU" sz="3200" dirty="0" smtClean="0">
                <a:latin typeface="Corbel Light" pitchFamily="34" charset="0"/>
              </a:rPr>
            </a:br>
            <a:r>
              <a:rPr lang="ru-RU" sz="3200" dirty="0" smtClean="0">
                <a:latin typeface="Corbel Light" pitchFamily="34" charset="0"/>
              </a:rPr>
              <a:t>аккредитации и приёма </a:t>
            </a:r>
            <a:br>
              <a:rPr lang="ru-RU" sz="3200" dirty="0" smtClean="0">
                <a:latin typeface="Corbel Light" pitchFamily="34" charset="0"/>
              </a:rPr>
            </a:br>
            <a:r>
              <a:rPr lang="ru-RU" sz="3200" dirty="0" smtClean="0">
                <a:latin typeface="Corbel Light" pitchFamily="34" charset="0"/>
              </a:rPr>
              <a:t>спортивных заявок</a:t>
            </a:r>
            <a:endParaRPr lang="ru-RU" sz="3200" dirty="0">
              <a:latin typeface="Corbel Light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1703153"/>
            <a:ext cx="45719" cy="14401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Picture 4" descr="D:\Clouds\Tibo\_2_ПРАВИЛЬНОЕ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269" y="4408958"/>
            <a:ext cx="1026407" cy="24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Администратор\Documents\логотип_вектор_Игры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91630"/>
            <a:ext cx="3312368" cy="186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Минспорта-1040х400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128" y="4152681"/>
            <a:ext cx="830535" cy="76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3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924" y="178684"/>
            <a:ext cx="648072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Дальнейшее движение информации</a:t>
            </a:r>
            <a:endParaRPr lang="ru-RU" dirty="0">
              <a:latin typeface="Corbel Light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23928" y="1131590"/>
            <a:ext cx="2088232" cy="914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 спортивных заявок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88113" y="2896952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Атлеты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23928" y="3769303"/>
            <a:ext cx="2520281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 аккредитации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88113" y="3774326"/>
            <a:ext cx="2088232" cy="88906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Системы спортивного хронометража и </a:t>
            </a:r>
            <a:r>
              <a:rPr lang="en-US" sz="1400" dirty="0"/>
              <a:t>Entries List </a:t>
            </a:r>
            <a:r>
              <a:rPr lang="ru-RU" sz="1400" dirty="0"/>
              <a:t>(С</a:t>
            </a:r>
            <a:r>
              <a:rPr lang="en-US" sz="1400" dirty="0" smtClean="0"/>
              <a:t>31A</a:t>
            </a:r>
            <a:r>
              <a:rPr lang="ru-RU" sz="1400" dirty="0" smtClean="0"/>
              <a:t> </a:t>
            </a:r>
            <a:r>
              <a:rPr lang="en-US" sz="1400" dirty="0"/>
              <a:t>ORIS)</a:t>
            </a:r>
            <a:r>
              <a:rPr lang="ru-RU" sz="1400" dirty="0"/>
              <a:t> </a:t>
            </a:r>
          </a:p>
        </p:txBody>
      </p:sp>
      <p:cxnSp>
        <p:nvCxnSpPr>
          <p:cNvPr id="6" name="Прямая со стрелкой 5"/>
          <p:cNvCxnSpPr>
            <a:stCxn id="4" idx="2"/>
            <a:endCxn id="9" idx="0"/>
          </p:cNvCxnSpPr>
          <p:nvPr/>
        </p:nvCxnSpPr>
        <p:spPr>
          <a:xfrm flipH="1">
            <a:off x="2032229" y="2045608"/>
            <a:ext cx="2935815" cy="851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2"/>
            <a:endCxn id="12" idx="0"/>
          </p:cNvCxnSpPr>
          <p:nvPr/>
        </p:nvCxnSpPr>
        <p:spPr>
          <a:xfrm>
            <a:off x="2032229" y="3473016"/>
            <a:ext cx="0" cy="301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6588224" y="2787774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Иные лица </a:t>
            </a:r>
            <a:endParaRPr lang="ru-RU" dirty="0"/>
          </a:p>
        </p:txBody>
      </p:sp>
      <p:cxnSp>
        <p:nvCxnSpPr>
          <p:cNvPr id="25" name="Прямая со стрелкой 24"/>
          <p:cNvCxnSpPr>
            <a:stCxn id="4" idx="2"/>
            <a:endCxn id="24" idx="0"/>
          </p:cNvCxnSpPr>
          <p:nvPr/>
        </p:nvCxnSpPr>
        <p:spPr>
          <a:xfrm>
            <a:off x="4968044" y="2045608"/>
            <a:ext cx="2664296" cy="742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4" idx="2"/>
            <a:endCxn id="11" idx="0"/>
          </p:cNvCxnSpPr>
          <p:nvPr/>
        </p:nvCxnSpPr>
        <p:spPr>
          <a:xfrm flipH="1">
            <a:off x="5184069" y="3363838"/>
            <a:ext cx="2448271" cy="405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9" idx="3"/>
            <a:endCxn id="11" idx="0"/>
          </p:cNvCxnSpPr>
          <p:nvPr/>
        </p:nvCxnSpPr>
        <p:spPr>
          <a:xfrm>
            <a:off x="3076345" y="3184984"/>
            <a:ext cx="2107724" cy="584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988113" y="1131590"/>
            <a:ext cx="2088232" cy="115212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Отображение информации на официальном сайте</a:t>
            </a:r>
            <a:endParaRPr lang="ru-RU" dirty="0"/>
          </a:p>
        </p:txBody>
      </p:sp>
      <p:cxnSp>
        <p:nvCxnSpPr>
          <p:cNvPr id="1041" name="Прямая со стрелкой 1040"/>
          <p:cNvCxnSpPr>
            <a:stCxn id="9" idx="0"/>
            <a:endCxn id="37" idx="2"/>
          </p:cNvCxnSpPr>
          <p:nvPr/>
        </p:nvCxnSpPr>
        <p:spPr>
          <a:xfrm flipV="1">
            <a:off x="2032229" y="2283718"/>
            <a:ext cx="0" cy="613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33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Clouds\Tibo\_2_ПРАВИЛЬНОЕ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658365"/>
            <a:ext cx="1026407" cy="24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798260" y="781962"/>
            <a:ext cx="7920880" cy="1476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Процедура аккредитации и подачи спортивной заявки  является </a:t>
            </a:r>
            <a:r>
              <a:rPr lang="ru-RU" sz="1600" b="1" dirty="0" smtClean="0">
                <a:latin typeface="Gilroy" pitchFamily="50" charset="-52"/>
              </a:rPr>
              <a:t>ОБЯЗАТЕЛЬНОЙ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 для получения персонального бейджа всех участников спортивного события.</a:t>
            </a:r>
            <a:endParaRPr lang="ru-RU" dirty="0">
              <a:latin typeface="Corbel Light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dirty="0">
              <a:latin typeface="Corbel Light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55576" y="1923678"/>
            <a:ext cx="7963564" cy="612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Ссылка на доступ к системе аккредитации и приёма спортивных заявок будет направлена ответственным лицам из числа представителей стран-участниц. </a:t>
            </a:r>
            <a:endParaRPr lang="ru-RU" dirty="0">
              <a:latin typeface="Corbel Light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dirty="0">
              <a:latin typeface="Corbel Light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755576" y="2709322"/>
            <a:ext cx="7963564" cy="2079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Регистрация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всех членов спортивной делегации проводится </a:t>
            </a:r>
            <a:r>
              <a:rPr lang="ru-RU" sz="1600" b="1" dirty="0" smtClean="0">
                <a:latin typeface="Gilroy" pitchFamily="50" charset="-52"/>
              </a:rPr>
              <a:t>ЦЕНТРАЛИЗОВАННО 1 (ОДНИМ) ответственным лицом от каждой страны-участницы Игр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, которому делегируются полномочия и ответственность за соблюдение всех правил участия в Играх.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Gilroy" pitchFamily="50" charset="-52"/>
            </a:endParaRPr>
          </a:p>
          <a:p>
            <a:pPr marL="0" indent="0">
              <a:buNone/>
            </a:pPr>
            <a:endParaRPr lang="ru-RU" dirty="0">
              <a:latin typeface="Corbel Light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dirty="0">
              <a:latin typeface="Corbel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1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924" y="178684"/>
            <a:ext cx="648072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СРОКИ И ЭТАПЫ ПОДАЧИ ЗАЯВКИ</a:t>
            </a:r>
            <a:endParaRPr lang="ru-RU" dirty="0">
              <a:latin typeface="Corbel Light" pitchFamily="34" charset="0"/>
            </a:endParaRPr>
          </a:p>
        </p:txBody>
      </p:sp>
      <p:pic>
        <p:nvPicPr>
          <p:cNvPr id="1028" name="Picture 4" descr="D:\Clouds\Tibo\_2_ПРАВИЛЬНОЕ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658365"/>
            <a:ext cx="1026407" cy="24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55587952"/>
              </p:ext>
            </p:extLst>
          </p:nvPr>
        </p:nvGraphicFramePr>
        <p:xfrm>
          <a:off x="755576" y="791523"/>
          <a:ext cx="7200800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Объект 2"/>
          <p:cNvSpPr txBox="1">
            <a:spLocks/>
          </p:cNvSpPr>
          <p:nvPr/>
        </p:nvSpPr>
        <p:spPr>
          <a:xfrm>
            <a:off x="1115616" y="1004422"/>
            <a:ext cx="1512168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C000"/>
                </a:solidFill>
                <a:latin typeface="Gilroy" pitchFamily="50" charset="-52"/>
              </a:rPr>
              <a:t>4 апреля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C000"/>
                </a:solidFill>
                <a:latin typeface="Gilroy" pitchFamily="50" charset="-52"/>
              </a:rPr>
              <a:t>2023 года</a:t>
            </a:r>
            <a:endParaRPr lang="ru-RU" dirty="0">
              <a:solidFill>
                <a:srgbClr val="FFC000"/>
              </a:solidFill>
              <a:latin typeface="Corbel Light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52076" y="1004422"/>
            <a:ext cx="1512168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C000"/>
                </a:solidFill>
                <a:latin typeface="Gilroy" pitchFamily="50" charset="-52"/>
              </a:rPr>
              <a:t>4 мая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C000"/>
                </a:solidFill>
                <a:latin typeface="Gilroy" pitchFamily="50" charset="-52"/>
              </a:rPr>
              <a:t>2023 года</a:t>
            </a:r>
            <a:endParaRPr lang="ru-RU" dirty="0">
              <a:solidFill>
                <a:srgbClr val="FFC000"/>
              </a:solidFill>
              <a:latin typeface="Corbel Light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012160" y="1004422"/>
            <a:ext cx="1512168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C000"/>
                </a:solidFill>
                <a:latin typeface="Gilroy" pitchFamily="50" charset="-52"/>
              </a:rPr>
              <a:t>4 июля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FFC000"/>
                </a:solidFill>
                <a:latin typeface="Gilroy" pitchFamily="50" charset="-52"/>
              </a:rPr>
              <a:t>2023 года</a:t>
            </a:r>
            <a:endParaRPr lang="ru-RU" dirty="0">
              <a:solidFill>
                <a:srgbClr val="FFC000"/>
              </a:solidFill>
              <a:latin typeface="Corbel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17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2940"/>
            <a:ext cx="8424936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СПОСОБЫ ПОДАЧИ ЗАЯВКИ НА КАЖДОМ ЭТАПЕ</a:t>
            </a:r>
            <a:endParaRPr lang="ru-RU" sz="2600" dirty="0">
              <a:latin typeface="Corbel Light" pitchFamily="34" charset="0"/>
            </a:endParaRPr>
          </a:p>
          <a:p>
            <a:pPr marL="0" indent="0">
              <a:buNone/>
            </a:pPr>
            <a:endParaRPr lang="ru-RU" dirty="0">
              <a:latin typeface="Corbel Light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87624" y="843558"/>
            <a:ext cx="6768752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/>
              <a:t>о подтверждении намерения </a:t>
            </a:r>
            <a:r>
              <a:rPr lang="ru-RU" b="1" dirty="0" smtClean="0"/>
              <a:t>участия (до 4 апреля 2023 года)</a:t>
            </a: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3528" y="1235048"/>
            <a:ext cx="8496944" cy="3960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Официальное письмо о намерении участия в Играх с контактной информацией ответственного лица за подачу спортивных заявок и внесение данных в систему аккредитации</a:t>
            </a:r>
            <a:endParaRPr lang="ru-RU" sz="1100" dirty="0">
              <a:latin typeface="Corbel Light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dirty="0">
              <a:latin typeface="Corbel Light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563888" y="1620054"/>
            <a:ext cx="20162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87624" y="1995686"/>
            <a:ext cx="6768752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/>
              <a:t>о количестве членов спортивной делегации (до 4 мая 2023 года)</a:t>
            </a:r>
            <a:endParaRPr lang="ru-RU" b="1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323528" y="2367156"/>
            <a:ext cx="8496944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Заполнение анкеты о количественном составе спортивных делегаций.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Анкеты будут высланы на электронную почту ответственным лицам стран-участниц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 </a:t>
            </a: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roy" pitchFamily="50" charset="-52"/>
              </a:rPr>
              <a:t>17 апреля 2023 года.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Заполненные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анкеты необходимо выслать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до </a:t>
            </a: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roy" pitchFamily="50" charset="-52"/>
              </a:rPr>
              <a:t>4 мая 2023 года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 на адрес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: </a:t>
            </a:r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roy" pitchFamily="50" charset="-52"/>
              </a:rPr>
              <a:t>info@kompak.by</a:t>
            </a:r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Gilroy" pitchFamily="50" charset="-52"/>
            </a:endParaRPr>
          </a:p>
          <a:p>
            <a:pPr marL="0" indent="0" algn="ctr">
              <a:buFont typeface="Arial" pitchFamily="34" charset="0"/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Corbel Light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dirty="0">
              <a:latin typeface="Corbel Light" pitchFamily="34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3563888" y="2933680"/>
            <a:ext cx="20162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82668" y="3291830"/>
            <a:ext cx="6768752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/>
              <a:t>о персональном составе спортивной делегации и технические заявки</a:t>
            </a:r>
            <a:endParaRPr lang="ru-RU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179512" y="3867894"/>
            <a:ext cx="8784976" cy="11521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заполняются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в электронной системе аккредитации за 1 (один) месяц </a:t>
            </a:r>
            <a:r>
              <a:rPr lang="ru-RU" sz="1100" b="1" dirty="0">
                <a:latin typeface="Gilroy" pitchFamily="50" charset="-52"/>
              </a:rPr>
              <a:t>(</a:t>
            </a:r>
            <a:r>
              <a:rPr lang="ru-RU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roy" pitchFamily="50" charset="-52"/>
              </a:rPr>
              <a:t>до 4 июля 2023 г.</a:t>
            </a:r>
            <a:r>
              <a:rPr lang="ru-RU" sz="1100" b="1" dirty="0">
                <a:latin typeface="Gilroy" pitchFamily="50" charset="-52"/>
              </a:rPr>
              <a:t>)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 до начала Игр с указанием персональных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данных, ролей, дисциплин, копий подтверждающих документов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и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фотографий членов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спортивных делегаций</a:t>
            </a:r>
          </a:p>
          <a:p>
            <a:pPr marL="0" indent="0" algn="ctr">
              <a:buNone/>
            </a:pPr>
            <a:r>
              <a:rPr lang="ru-RU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roy" pitchFamily="50" charset="-52"/>
              </a:rPr>
              <a:t>ВАЖНО!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Информация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о датах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приезда и отъезда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членов спортивной делегации регистрируется в системе не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позднее</a:t>
            </a:r>
          </a:p>
          <a:p>
            <a:pPr marL="0" indent="0" algn="ctr">
              <a:buNone/>
            </a:pP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roy" pitchFamily="50" charset="-52"/>
              </a:rPr>
              <a:t>2 </a:t>
            </a:r>
            <a:r>
              <a:rPr lang="ru-RU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roy" pitchFamily="50" charset="-52"/>
              </a:rPr>
              <a:t>(двух</a:t>
            </a:r>
            <a:r>
              <a:rPr lang="ru-RU" sz="1100" b="1" dirty="0">
                <a:latin typeface="Gilroy" pitchFamily="50" charset="-52"/>
              </a:rPr>
              <a:t>)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 недель до начала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Игр </a:t>
            </a:r>
            <a:r>
              <a:rPr lang="ru-RU" sz="1100" b="1" dirty="0" smtClean="0">
                <a:latin typeface="Gilroy" pitchFamily="50" charset="-52"/>
              </a:rPr>
              <a:t>(</a:t>
            </a: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roy" pitchFamily="50" charset="-52"/>
              </a:rPr>
              <a:t>до 22 июля 2023 года</a:t>
            </a:r>
            <a:r>
              <a:rPr lang="ru-RU" sz="1100" b="1" dirty="0" smtClean="0">
                <a:latin typeface="Gilroy" pitchFamily="50" charset="-52"/>
              </a:rPr>
              <a:t>)</a:t>
            </a:r>
            <a:endParaRPr lang="ru-RU" sz="1100" b="1" dirty="0">
              <a:latin typeface="Gilroy" pitchFamily="50" charset="-52"/>
            </a:endParaRPr>
          </a:p>
          <a:p>
            <a:pPr marL="0" indent="0" algn="ctr">
              <a:buNone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Инструкция по работе с электронной системой приёма спортивных заявок и аккредитации будет направлена</a:t>
            </a:r>
            <a:b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</a:b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ответственным лицам </a:t>
            </a: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roy" pitchFamily="50" charset="-52"/>
              </a:rPr>
              <a:t>1 мая 2023 года</a:t>
            </a:r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Gilroy" pitchFamily="50" charset="-52"/>
            </a:endParaRPr>
          </a:p>
          <a:p>
            <a:pPr marL="0" indent="0" algn="ctr">
              <a:buFont typeface="Arial" pitchFamily="34" charset="0"/>
              <a:buNone/>
            </a:pPr>
            <a:endParaRPr lang="ru-RU" dirty="0">
              <a:latin typeface="Corbel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75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924" y="178684"/>
            <a:ext cx="648072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ПРОЦЕДУРА ПОЛУЧЕНИЯ ДОСТУПА В СИСТЕМУ АККРЕДИТАЦИИ</a:t>
            </a:r>
            <a:endParaRPr lang="ru-RU" dirty="0">
              <a:latin typeface="Corbel Light" pitchFamily="34" charset="0"/>
            </a:endParaRPr>
          </a:p>
        </p:txBody>
      </p:sp>
      <p:pic>
        <p:nvPicPr>
          <p:cNvPr id="1028" name="Picture 4" descr="D:\Clouds\Tibo\_2_ПРАВИЛЬНОЕ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658365"/>
            <a:ext cx="1026407" cy="24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248544" y="1059582"/>
            <a:ext cx="64807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Направление политик и процедур по работе с электронной системой ответственным лицам и получение подписанных копий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48544" y="2211710"/>
            <a:ext cx="64807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Получение персонального логина и пароля для доступа в систему аккредитации и приема спортивных заявок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48544" y="3435846"/>
            <a:ext cx="64807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Авторизация в системе, регистрация анкетных форм всех членов делегации</a:t>
            </a: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256044" y="1865764"/>
            <a:ext cx="8496944" cy="396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до 15 мая 2023 года</a:t>
            </a:r>
            <a:endParaRPr lang="ru-RU" sz="1400" dirty="0">
              <a:latin typeface="Corbel Light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dirty="0">
              <a:latin typeface="Corbel Light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85368" y="3037128"/>
            <a:ext cx="8496944" cy="396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до 1 июня 2023 года</a:t>
            </a:r>
            <a:endParaRPr lang="ru-RU" sz="1400" dirty="0">
              <a:latin typeface="Corbel Light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dirty="0">
              <a:latin typeface="Corbel Light" pitchFamily="34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240432" y="4262321"/>
            <a:ext cx="8496944" cy="396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до 4 июля 2023 года</a:t>
            </a:r>
            <a:endParaRPr lang="ru-RU" sz="1400" dirty="0">
              <a:latin typeface="Corbel Light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dirty="0">
              <a:latin typeface="Corbel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3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924" y="178684"/>
            <a:ext cx="648072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Индивидуальная анкета </a:t>
            </a:r>
            <a:endParaRPr lang="ru-RU" dirty="0">
              <a:latin typeface="Corbel Light" pitchFamily="34" charset="0"/>
            </a:endParaRPr>
          </a:p>
        </p:txBody>
      </p:sp>
      <p:pic>
        <p:nvPicPr>
          <p:cNvPr id="1028" name="Picture 4" descr="D:\Clouds\Tibo\_2_ПРАВИЛЬНОЕ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7494"/>
            <a:ext cx="1026407" cy="24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674048" y="627534"/>
            <a:ext cx="4464496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содержит в себе следующую информацию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:</a:t>
            </a:r>
            <a:endParaRPr lang="ru-RU" dirty="0">
              <a:solidFill>
                <a:srgbClr val="FFC000"/>
              </a:solidFill>
              <a:latin typeface="Corbel Light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228645"/>
              </p:ext>
            </p:extLst>
          </p:nvPr>
        </p:nvGraphicFramePr>
        <p:xfrm>
          <a:off x="323528" y="987574"/>
          <a:ext cx="8568952" cy="3847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97800"/>
                <a:gridCol w="2771152"/>
              </a:tblGrid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</a:rPr>
                        <a:t>Позиция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</a:rPr>
                        <a:t>Принцип ввода данных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Фамилия (кириллица)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Ввод данных 1 строчка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Имя (кириллица)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Ввод данных 1 строчка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Отчество (кириллица)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Ввод данных 1 строчка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Фамилия (латиница)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Ввод данных 1 строчка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Имя (латиница)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Ввод данных 1 строчка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Пол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Выбор </a:t>
                      </a:r>
                      <a:r>
                        <a:rPr lang="en-US" sz="700" u="none" strike="noStrike" dirty="0" smtClean="0">
                          <a:effectLst/>
                        </a:rPr>
                        <a:t>M/</a:t>
                      </a:r>
                      <a:r>
                        <a:rPr lang="ru-RU" sz="700" u="none" strike="noStrike" dirty="0" smtClean="0">
                          <a:effectLst/>
                        </a:rPr>
                        <a:t>Ж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Гражданство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Выбор </a:t>
                      </a:r>
                      <a:r>
                        <a:rPr lang="en-US" sz="700" u="none" strike="noStrike">
                          <a:effectLst/>
                        </a:rPr>
                        <a:t>NOCs Code Set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Фотография участника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Загрузка фото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Копия страхового полиса (договора) страхования жизни</a:t>
                      </a:r>
                      <a:br>
                        <a:rPr lang="ru-RU" sz="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здоровья от несчастных случаев, действующего на период проведения Игр</a:t>
                      </a:r>
                      <a:endParaRPr lang="ru-RU" sz="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Загрузка файла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Допуск спортсменов государства-участника Игр к участию</a:t>
                      </a:r>
                      <a:br>
                        <a:rPr lang="ru-RU" sz="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соревнованиях по состоянию здоровья </a:t>
                      </a:r>
                      <a:endParaRPr lang="ru-RU" sz="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Загрузка файла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Дата рождения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Календарь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20189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Вид документа удостоверяющего личность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Выбор </a:t>
                      </a:r>
                      <a:r>
                        <a:rPr lang="en-US" sz="700" u="none" strike="noStrike">
                          <a:effectLst/>
                        </a:rPr>
                        <a:t>Pass/ID Card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Серия и номер документа, удостоверяющего личность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Ввод данных 1 строчка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Страна проживания по прописке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Выбор РФ, РБ и т.д.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Город/регион проживания по прописке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Ввод данных 1 строчка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Адрес проживания по прописке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Ввод данных 1 строчка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Почтовый индекс по прописке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Ввод данных 1 строчка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Электронный почтовый адрес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Ввод данных 1 строчка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Номер телефона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Ввод данных 1 строчка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20189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Сканированная копия документа удостоверяющего личность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Загрузка фото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Номер рейса прилета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Ввод данных 1 строчка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Дата рейса прилета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Календарь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Номер рейса вылета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Ввод данных 1 строчка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Дата рейса вылета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Календарь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Прикрепить билет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Загрузка фото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Роль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Выбор из </a:t>
                      </a:r>
                      <a:r>
                        <a:rPr lang="en-US" sz="700" u="none" strike="noStrike" dirty="0">
                          <a:effectLst/>
                        </a:rPr>
                        <a:t>DB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Атлет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Вид спорта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Выбор из </a:t>
                      </a:r>
                      <a:r>
                        <a:rPr lang="en-US" sz="700" u="none" strike="noStrike" dirty="0">
                          <a:effectLst/>
                        </a:rPr>
                        <a:t>DB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  <a:tr h="10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Дисциплина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Выбор из </a:t>
                      </a:r>
                      <a:r>
                        <a:rPr lang="en-US" sz="700" u="none" strike="noStrike" dirty="0">
                          <a:effectLst/>
                        </a:rPr>
                        <a:t>DB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4" marR="4714" marT="471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67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924" y="178684"/>
            <a:ext cx="648072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Заполнение анкеты</a:t>
            </a:r>
            <a:endParaRPr lang="ru-RU" dirty="0">
              <a:latin typeface="Corbel Light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6447" y="627534"/>
            <a:ext cx="777686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После заполнения всех обязательных полей анкету необходимо направить на рассмотрение в сроки в соответствии с регламентом </a:t>
            </a:r>
            <a:endParaRPr lang="ru-RU" dirty="0">
              <a:latin typeface="Corbel Light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70763" y="139753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Черновик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680091" y="1529388"/>
            <a:ext cx="2691916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000" b="1" dirty="0" smtClean="0">
                <a:latin typeface="Gilroy" pitchFamily="50" charset="-52"/>
              </a:rPr>
              <a:t>Все поля заполнены, анкета НЕ отправлена</a:t>
            </a:r>
            <a:endParaRPr lang="ru-RU" sz="1000" dirty="0">
              <a:latin typeface="Corbel Light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70763" y="2333630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рассмотрении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645075" y="2549654"/>
            <a:ext cx="2691916" cy="382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ru-RU" sz="900" b="1" dirty="0" smtClean="0">
                <a:latin typeface="Gilroy" pitchFamily="50" charset="-52"/>
              </a:rPr>
              <a:t>Анкета участника на рассмотрении </a:t>
            </a:r>
            <a:endParaRPr lang="ru-RU" sz="900" dirty="0">
              <a:latin typeface="Corbel Light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056" y="3435846"/>
            <a:ext cx="2088232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Отказано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13149" y="3457932"/>
            <a:ext cx="2088232" cy="57606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Принята</a:t>
            </a:r>
            <a:endParaRPr lang="ru-RU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619672" y="4155926"/>
            <a:ext cx="2691916" cy="382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900" b="1" dirty="0">
                <a:latin typeface="Gilroy" pitchFamily="50" charset="-52"/>
              </a:rPr>
              <a:t>Регистрация проведена успешно, позиция внесена в систему спортивных заявок 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4801206" y="4155926"/>
            <a:ext cx="2691916" cy="382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900" b="1" dirty="0" smtClean="0">
                <a:latin typeface="Gilroy" pitchFamily="50" charset="-52"/>
              </a:rPr>
              <a:t>Регистрация не проведена</a:t>
            </a:r>
            <a:endParaRPr lang="ru-RU" sz="900" b="1" dirty="0">
              <a:latin typeface="Gilroy" pitchFamily="50" charset="-52"/>
            </a:endParaRPr>
          </a:p>
        </p:txBody>
      </p:sp>
      <p:cxnSp>
        <p:nvCxnSpPr>
          <p:cNvPr id="6" name="Прямая со стрелкой 5"/>
          <p:cNvCxnSpPr>
            <a:stCxn id="4" idx="2"/>
            <a:endCxn id="9" idx="0"/>
          </p:cNvCxnSpPr>
          <p:nvPr/>
        </p:nvCxnSpPr>
        <p:spPr>
          <a:xfrm>
            <a:off x="4514879" y="1973600"/>
            <a:ext cx="0" cy="36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2"/>
            <a:endCxn id="12" idx="0"/>
          </p:cNvCxnSpPr>
          <p:nvPr/>
        </p:nvCxnSpPr>
        <p:spPr>
          <a:xfrm flipH="1">
            <a:off x="3057265" y="2909694"/>
            <a:ext cx="1457614" cy="548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>
            <a:off x="4514879" y="2909694"/>
            <a:ext cx="1605293" cy="526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1" idx="0"/>
            <a:endCxn id="4" idx="3"/>
          </p:cNvCxnSpPr>
          <p:nvPr/>
        </p:nvCxnSpPr>
        <p:spPr>
          <a:xfrm flipH="1" flipV="1">
            <a:off x="5558995" y="1685568"/>
            <a:ext cx="561177" cy="1750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36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924" y="178684"/>
            <a:ext cx="648072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Корректировка информации</a:t>
            </a:r>
            <a:endParaRPr lang="ru-RU" dirty="0">
              <a:latin typeface="Corbel Light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6447" y="627534"/>
            <a:ext cx="7776864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Корректировка информации происходит в системе спортивных заявок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. Сроки в соответствии с регламентом </a:t>
            </a:r>
            <a:endParaRPr lang="ru-RU" sz="1600" dirty="0">
              <a:latin typeface="Corbel Light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 </a:t>
            </a:r>
            <a:endParaRPr lang="ru-RU" dirty="0">
              <a:latin typeface="Corbel Light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70763" y="139753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Принятая анкета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680091" y="1529388"/>
            <a:ext cx="2691916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000" b="1" dirty="0" smtClean="0">
                <a:latin typeface="Gilroy" pitchFamily="50" charset="-52"/>
              </a:rPr>
              <a:t>Участник находится в системе </a:t>
            </a:r>
            <a:endParaRPr lang="ru-RU" sz="1000" dirty="0">
              <a:latin typeface="Corbel Light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70763" y="2333630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Корректировка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645075" y="2477646"/>
            <a:ext cx="2691916" cy="382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ru-RU" sz="900" b="1" dirty="0" smtClean="0">
                <a:latin typeface="Gilroy" pitchFamily="50" charset="-52"/>
              </a:rPr>
              <a:t>Актуализация информации (изменения спортивной дисциплины и т.д.)</a:t>
            </a:r>
            <a:endParaRPr lang="ru-RU" sz="900" dirty="0">
              <a:latin typeface="Corbel Light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056" y="3435846"/>
            <a:ext cx="2088232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Отказано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13149" y="3457932"/>
            <a:ext cx="2088232" cy="57606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Принята</a:t>
            </a:r>
            <a:endParaRPr lang="ru-RU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619672" y="4155926"/>
            <a:ext cx="2691916" cy="382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900" b="1" dirty="0">
                <a:latin typeface="Gilroy" pitchFamily="50" charset="-52"/>
              </a:rPr>
              <a:t>Регистрация проведена успешно, позиция внесена в систему спортивных заявок 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4801206" y="4155926"/>
            <a:ext cx="2691916" cy="382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900" b="1" dirty="0" smtClean="0">
                <a:latin typeface="Gilroy" pitchFamily="50" charset="-52"/>
              </a:rPr>
              <a:t>Регистрация не проведена</a:t>
            </a:r>
            <a:endParaRPr lang="ru-RU" sz="900" b="1" dirty="0">
              <a:latin typeface="Gilroy" pitchFamily="50" charset="-52"/>
            </a:endParaRPr>
          </a:p>
        </p:txBody>
      </p:sp>
      <p:cxnSp>
        <p:nvCxnSpPr>
          <p:cNvPr id="6" name="Прямая со стрелкой 5"/>
          <p:cNvCxnSpPr>
            <a:stCxn id="4" idx="2"/>
            <a:endCxn id="9" idx="0"/>
          </p:cNvCxnSpPr>
          <p:nvPr/>
        </p:nvCxnSpPr>
        <p:spPr>
          <a:xfrm>
            <a:off x="4514879" y="1973600"/>
            <a:ext cx="0" cy="36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2"/>
            <a:endCxn id="12" idx="0"/>
          </p:cNvCxnSpPr>
          <p:nvPr/>
        </p:nvCxnSpPr>
        <p:spPr>
          <a:xfrm flipH="1">
            <a:off x="3057265" y="2909694"/>
            <a:ext cx="1457614" cy="548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>
            <a:off x="4514879" y="2909694"/>
            <a:ext cx="1605293" cy="526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1" idx="0"/>
          </p:cNvCxnSpPr>
          <p:nvPr/>
        </p:nvCxnSpPr>
        <p:spPr>
          <a:xfrm flipH="1" flipV="1">
            <a:off x="5558996" y="2552544"/>
            <a:ext cx="561176" cy="883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98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1470"/>
            <a:ext cx="648072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ilroy" pitchFamily="50" charset="-52"/>
              </a:rPr>
              <a:t>Замена участника</a:t>
            </a:r>
            <a:endParaRPr lang="ru-RU" dirty="0">
              <a:latin typeface="Corbel Light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46917" y="124135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Принятая анкета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41226" y="947312"/>
            <a:ext cx="2691916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000" b="1" dirty="0" smtClean="0">
                <a:latin typeface="Gilroy" pitchFamily="50" charset="-52"/>
              </a:rPr>
              <a:t>Участник находится в системе </a:t>
            </a:r>
            <a:endParaRPr lang="ru-RU" sz="1000" dirty="0">
              <a:latin typeface="Corbel Light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46917" y="2177450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Удаление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79512" y="2803127"/>
            <a:ext cx="2691916" cy="382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ru-RU" sz="900" b="1" dirty="0" smtClean="0">
                <a:latin typeface="Gilroy" pitchFamily="50" charset="-52"/>
              </a:rPr>
              <a:t>Участник удален из системы</a:t>
            </a:r>
            <a:endParaRPr lang="ru-RU" sz="900" dirty="0">
              <a:latin typeface="Corbel Light" pitchFamily="34" charset="0"/>
            </a:endParaRPr>
          </a:p>
        </p:txBody>
      </p:sp>
      <p:cxnSp>
        <p:nvCxnSpPr>
          <p:cNvPr id="6" name="Прямая со стрелкой 5"/>
          <p:cNvCxnSpPr>
            <a:stCxn id="4" idx="2"/>
            <a:endCxn id="9" idx="0"/>
          </p:cNvCxnSpPr>
          <p:nvPr/>
        </p:nvCxnSpPr>
        <p:spPr>
          <a:xfrm>
            <a:off x="1991033" y="1817420"/>
            <a:ext cx="0" cy="36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4819403" y="120339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Черновик</a:t>
            </a:r>
            <a:endParaRPr lang="ru-RU" dirty="0"/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30099" y="843558"/>
            <a:ext cx="2691916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000" b="1" dirty="0" smtClean="0">
                <a:latin typeface="Gilroy" pitchFamily="50" charset="-52"/>
              </a:rPr>
              <a:t>Все поля заполнены, анкета НЕ отправлена</a:t>
            </a:r>
            <a:endParaRPr lang="ru-RU" sz="1000" dirty="0">
              <a:latin typeface="Corbel Light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19403" y="2139490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рассмотрении</a:t>
            </a:r>
            <a:endParaRPr lang="ru-RU" dirty="0"/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6907635" y="2333630"/>
            <a:ext cx="2691916" cy="382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900" b="1" dirty="0" smtClean="0">
                <a:latin typeface="Gilroy" pitchFamily="50" charset="-52"/>
              </a:rPr>
              <a:t>Анкета участника на рассмотрении</a:t>
            </a:r>
            <a:endParaRPr lang="ru-RU" sz="900" dirty="0">
              <a:latin typeface="Corbel Light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424696" y="3241706"/>
            <a:ext cx="2088232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Отказано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61789" y="3263792"/>
            <a:ext cx="2088232" cy="57606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Принята</a:t>
            </a:r>
            <a:endParaRPr lang="ru-RU" dirty="0"/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2968312" y="3961786"/>
            <a:ext cx="2691916" cy="382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900" b="1" dirty="0">
                <a:latin typeface="Gilroy" pitchFamily="50" charset="-52"/>
              </a:rPr>
              <a:t>Регистрация проведена успешно, позиция внесена в систему спортивных заявок </a:t>
            </a:r>
          </a:p>
        </p:txBody>
      </p:sp>
      <p:sp>
        <p:nvSpPr>
          <p:cNvPr id="28" name="Объект 2"/>
          <p:cNvSpPr txBox="1">
            <a:spLocks/>
          </p:cNvSpPr>
          <p:nvPr/>
        </p:nvSpPr>
        <p:spPr>
          <a:xfrm>
            <a:off x="6149846" y="3961786"/>
            <a:ext cx="2691916" cy="382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900" b="1" dirty="0" smtClean="0">
                <a:latin typeface="Gilroy" pitchFamily="50" charset="-52"/>
              </a:rPr>
              <a:t>Регистрация не проведена</a:t>
            </a:r>
            <a:endParaRPr lang="ru-RU" sz="900" b="1" dirty="0">
              <a:latin typeface="Gilroy" pitchFamily="50" charset="-52"/>
            </a:endParaRPr>
          </a:p>
        </p:txBody>
      </p:sp>
      <p:cxnSp>
        <p:nvCxnSpPr>
          <p:cNvPr id="29" name="Прямая со стрелкой 28"/>
          <p:cNvCxnSpPr>
            <a:stCxn id="23" idx="2"/>
            <a:endCxn id="26" idx="0"/>
          </p:cNvCxnSpPr>
          <p:nvPr/>
        </p:nvCxnSpPr>
        <p:spPr>
          <a:xfrm flipH="1">
            <a:off x="4405905" y="2715554"/>
            <a:ext cx="1457614" cy="548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3" idx="2"/>
            <a:endCxn id="25" idx="0"/>
          </p:cNvCxnSpPr>
          <p:nvPr/>
        </p:nvCxnSpPr>
        <p:spPr>
          <a:xfrm>
            <a:off x="5863519" y="2715554"/>
            <a:ext cx="1605293" cy="526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5" idx="0"/>
            <a:endCxn id="20" idx="3"/>
          </p:cNvCxnSpPr>
          <p:nvPr/>
        </p:nvCxnSpPr>
        <p:spPr>
          <a:xfrm flipH="1" flipV="1">
            <a:off x="6907635" y="1491428"/>
            <a:ext cx="561177" cy="1750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860837" y="1789805"/>
            <a:ext cx="0" cy="36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9" idx="3"/>
            <a:endCxn id="20" idx="1"/>
          </p:cNvCxnSpPr>
          <p:nvPr/>
        </p:nvCxnSpPr>
        <p:spPr>
          <a:xfrm flipV="1">
            <a:off x="3035149" y="1491428"/>
            <a:ext cx="1784254" cy="974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2"/>
          <p:cNvSpPr txBox="1">
            <a:spLocks/>
          </p:cNvSpPr>
          <p:nvPr/>
        </p:nvSpPr>
        <p:spPr>
          <a:xfrm>
            <a:off x="3243200" y="1789805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000" b="1" dirty="0" smtClean="0">
                <a:latin typeface="Gilroy" pitchFamily="50" charset="-52"/>
              </a:rPr>
              <a:t>Вместо удаленного</a:t>
            </a:r>
            <a:endParaRPr lang="ru-RU" sz="1000" dirty="0">
              <a:latin typeface="Corbel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57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</TotalTime>
  <Words>711</Words>
  <Application>Microsoft Office PowerPoint</Application>
  <PresentationFormat>Экран (16:9)</PresentationFormat>
  <Paragraphs>145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Электронная система  аккредитации и приёма  спортивных заявок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информационных технологий при организации и проведении спортивных соревнований в Республике Беларусь</dc:title>
  <dc:creator>Roman Markovski</dc:creator>
  <cp:lastModifiedBy>Roman Markovski</cp:lastModifiedBy>
  <cp:revision>117</cp:revision>
  <cp:lastPrinted>2023-04-06T04:56:27Z</cp:lastPrinted>
  <dcterms:created xsi:type="dcterms:W3CDTF">2022-06-04T14:55:12Z</dcterms:created>
  <dcterms:modified xsi:type="dcterms:W3CDTF">2023-04-06T05:07:07Z</dcterms:modified>
</cp:coreProperties>
</file>