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5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 i="0" baseline="0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Таджикистан</c:v>
                </c:pt>
                <c:pt idx="1">
                  <c:v>Кыргызстан</c:v>
                </c:pt>
                <c:pt idx="2">
                  <c:v>Узбекистан</c:v>
                </c:pt>
                <c:pt idx="3">
                  <c:v>Украина</c:v>
                </c:pt>
                <c:pt idx="4">
                  <c:v>Грузия</c:v>
                </c:pt>
                <c:pt idx="5">
                  <c:v>Армения </c:v>
                </c:pt>
                <c:pt idx="6">
                  <c:v>Молдова</c:v>
                </c:pt>
                <c:pt idx="7">
                  <c:v>Казахстан</c:v>
                </c:pt>
                <c:pt idx="8">
                  <c:v>Беларусь</c:v>
                </c:pt>
                <c:pt idx="9">
                  <c:v>Азербайджан</c:v>
                </c:pt>
                <c:pt idx="10">
                  <c:v>Россия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22</c:v>
                </c:pt>
                <c:pt idx="1">
                  <c:v>37</c:v>
                </c:pt>
                <c:pt idx="2">
                  <c:v>52.3</c:v>
                </c:pt>
                <c:pt idx="3">
                  <c:v>58.9</c:v>
                </c:pt>
                <c:pt idx="4">
                  <c:v>64</c:v>
                </c:pt>
                <c:pt idx="5">
                  <c:v>64.7</c:v>
                </c:pt>
                <c:pt idx="6">
                  <c:v>76.099999999999994</c:v>
                </c:pt>
                <c:pt idx="7">
                  <c:v>78.900000000000006</c:v>
                </c:pt>
                <c:pt idx="8">
                  <c:v>79.099999999999994</c:v>
                </c:pt>
                <c:pt idx="9">
                  <c:v>79.8</c:v>
                </c:pt>
                <c:pt idx="10">
                  <c:v>80.900000000000006</c:v>
                </c:pt>
              </c:numCache>
            </c:numRef>
          </c:val>
        </c:ser>
        <c:axId val="62327040"/>
        <c:axId val="62371328"/>
      </c:barChart>
      <c:catAx>
        <c:axId val="62327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 i="0" baseline="0"/>
            </a:pPr>
            <a:endParaRPr lang="ru-RU"/>
          </a:p>
        </c:txPr>
        <c:crossAx val="62371328"/>
        <c:crosses val="autoZero"/>
        <c:auto val="1"/>
        <c:lblAlgn val="ctr"/>
        <c:lblOffset val="100"/>
      </c:catAx>
      <c:valAx>
        <c:axId val="62371328"/>
        <c:scaling>
          <c:orientation val="minMax"/>
        </c:scaling>
        <c:delete val="1"/>
        <c:axPos val="l"/>
        <c:numFmt formatCode="General" sourceLinked="1"/>
        <c:tickLblPos val="none"/>
        <c:crossAx val="6232704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9144000" cy="5760939"/>
          </a:xfrm>
        </p:spPr>
        <p:txBody>
          <a:bodyPr rtlCol="0">
            <a:normAutofit/>
          </a:bodyPr>
          <a:lstStyle/>
          <a:p>
            <a:pPr marL="78303" indent="18178" algn="ctr" eaLnBrk="1" fontAlgn="auto" hangingPunct="1">
              <a:lnSpc>
                <a:spcPct val="85000"/>
              </a:lnSpc>
              <a:spcAft>
                <a:spcPts val="0"/>
              </a:spcAft>
              <a:buFontTx/>
              <a:buNone/>
              <a:defRPr/>
            </a:pPr>
            <a:r>
              <a:rPr lang="ru-RU" sz="5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 общих методологических подходах при определении прожиточного минимума</a:t>
            </a:r>
            <a:endParaRPr lang="ru-RU" sz="5400" b="1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78303" indent="18178" algn="ctr" eaLnBrk="1" fontAlgn="auto" hangingPunct="1">
              <a:lnSpc>
                <a:spcPct val="85000"/>
              </a:lnSpc>
              <a:spcAft>
                <a:spcPts val="0"/>
              </a:spcAft>
              <a:buFontTx/>
              <a:buNone/>
              <a:defRPr/>
            </a:pPr>
            <a:endParaRPr lang="ru-RU" sz="3900" b="1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78303" indent="18178" algn="ctr" eaLnBrk="1" fontAlgn="auto" hangingPunct="1">
              <a:lnSpc>
                <a:spcPct val="85000"/>
              </a:lnSpc>
              <a:spcAft>
                <a:spcPts val="0"/>
              </a:spcAft>
              <a:buFontTx/>
              <a:buNone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Докладывает</a:t>
            </a:r>
            <a:br>
              <a:rPr lang="ru-RU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Подшибякина Наталья Дмитриевна – </a:t>
            </a:r>
            <a:b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заместитель Генерального секретаря ВКП</a:t>
            </a:r>
          </a:p>
        </p:txBody>
      </p:sp>
      <p:pic>
        <p:nvPicPr>
          <p:cNvPr id="14338" name="Picture 4" descr="vkp_logo_in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06500" cy="93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04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480720"/>
          </a:xfrm>
        </p:spPr>
        <p:txBody>
          <a:bodyPr>
            <a:normAutofit/>
          </a:bodyPr>
          <a:lstStyle/>
          <a:p>
            <a:pPr marL="180000" indent="0">
              <a:spcBef>
                <a:spcPts val="0"/>
              </a:spcBef>
              <a:buNone/>
            </a:pPr>
            <a:r>
              <a:rPr lang="ru-RU" sz="3600" b="1" dirty="0" smtClean="0"/>
              <a:t>Прожиточный минимум рассчитывается </a:t>
            </a:r>
            <a:r>
              <a:rPr lang="ru-RU" sz="3600" b="1" dirty="0" smtClean="0"/>
              <a:t> </a:t>
            </a:r>
            <a:r>
              <a:rPr lang="ru-RU" sz="3600" b="1" dirty="0" smtClean="0"/>
              <a:t>с учетом природно-климатических, </a:t>
            </a:r>
            <a:r>
              <a:rPr lang="ru-RU" sz="3600" b="1" dirty="0" smtClean="0"/>
              <a:t>национальных </a:t>
            </a:r>
            <a:r>
              <a:rPr lang="ru-RU" sz="3600" b="1" dirty="0" smtClean="0"/>
              <a:t>и иных особенностей потребления материальных благ и услуг в целом на душу населения, а также по основным социально-демографическим группам. </a:t>
            </a:r>
            <a:endParaRPr lang="ru-RU" sz="3600" b="1" dirty="0" smtClean="0"/>
          </a:p>
          <a:p>
            <a:pPr marL="180000" indent="0">
              <a:spcBef>
                <a:spcPts val="0"/>
              </a:spcBef>
              <a:buNone/>
            </a:pPr>
            <a:r>
              <a:rPr lang="ru-RU" sz="3600" b="1" dirty="0" smtClean="0"/>
              <a:t>Прожиточный </a:t>
            </a:r>
            <a:r>
              <a:rPr lang="ru-RU" sz="3600" b="1" dirty="0" smtClean="0"/>
              <a:t>минимум утверждается: в Беларуси, Казахстане, Кыргызстане, Молдове, России – </a:t>
            </a:r>
            <a:r>
              <a:rPr lang="ru-RU" sz="3600" b="1" dirty="0" smtClean="0">
                <a:solidFill>
                  <a:srgbClr val="FF0000"/>
                </a:solidFill>
              </a:rPr>
              <a:t>ежеквартально</a:t>
            </a:r>
            <a:r>
              <a:rPr lang="ru-RU" sz="3600" b="1" dirty="0" smtClean="0"/>
              <a:t>. </a:t>
            </a:r>
            <a:endParaRPr lang="ru-RU" sz="3600" b="1" dirty="0" smtClean="0"/>
          </a:p>
          <a:p>
            <a:pPr marL="180000" indent="0">
              <a:spcBef>
                <a:spcPts val="0"/>
              </a:spcBef>
              <a:buNone/>
            </a:pPr>
            <a:r>
              <a:rPr lang="ru-RU" sz="3600" b="1" dirty="0" smtClean="0"/>
              <a:t>В </a:t>
            </a:r>
            <a:r>
              <a:rPr lang="ru-RU" sz="3600" b="1" dirty="0" smtClean="0"/>
              <a:t>Азербайджане - </a:t>
            </a:r>
            <a:r>
              <a:rPr lang="ru-RU" sz="3600" b="1" dirty="0" smtClean="0">
                <a:solidFill>
                  <a:srgbClr val="FF0000"/>
                </a:solidFill>
              </a:rPr>
              <a:t>в целом на год.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26064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192687"/>
          </a:xfrm>
        </p:spPr>
        <p:txBody>
          <a:bodyPr>
            <a:normAutofit/>
          </a:bodyPr>
          <a:lstStyle/>
          <a:p>
            <a:pPr marL="180000" indent="0" algn="just">
              <a:spcBef>
                <a:spcPts val="0"/>
              </a:spcBef>
              <a:buNone/>
            </a:pPr>
            <a:r>
              <a:rPr lang="ru-RU" sz="4000" b="1" dirty="0" smtClean="0"/>
              <a:t>Пересмотр потребительской корзины в </a:t>
            </a:r>
            <a:r>
              <a:rPr lang="ru-RU" sz="4000" b="1" dirty="0" smtClean="0">
                <a:solidFill>
                  <a:srgbClr val="FF0000"/>
                </a:solidFill>
              </a:rPr>
              <a:t>Беларуси, Кыргызстане, России </a:t>
            </a:r>
            <a:r>
              <a:rPr lang="ru-RU" sz="4000" b="1" dirty="0" smtClean="0">
                <a:solidFill>
                  <a:srgbClr val="FF0000"/>
                </a:solidFill>
              </a:rPr>
              <a:t> -</a:t>
            </a:r>
            <a:r>
              <a:rPr lang="ru-RU" sz="4000" b="1" dirty="0" smtClean="0"/>
              <a:t> </a:t>
            </a:r>
          </a:p>
          <a:p>
            <a:pPr marL="180000" indent="0" algn="just">
              <a:spcBef>
                <a:spcPts val="0"/>
              </a:spcBef>
              <a:buNone/>
            </a:pPr>
            <a:r>
              <a:rPr lang="ru-RU" sz="4000" b="1" dirty="0" smtClean="0"/>
              <a:t>не </a:t>
            </a:r>
            <a:r>
              <a:rPr lang="ru-RU" sz="4000" b="1" dirty="0" smtClean="0"/>
              <a:t>реже одного раза в </a:t>
            </a:r>
            <a:r>
              <a:rPr lang="ru-RU" sz="4000" b="1" dirty="0" smtClean="0">
                <a:solidFill>
                  <a:srgbClr val="00B050"/>
                </a:solidFill>
              </a:rPr>
              <a:t>пять</a:t>
            </a:r>
            <a:r>
              <a:rPr lang="ru-RU" sz="4000" b="1" dirty="0" smtClean="0"/>
              <a:t> </a:t>
            </a:r>
            <a:r>
              <a:rPr lang="ru-RU" sz="4000" b="1" dirty="0" smtClean="0"/>
              <a:t>лет. </a:t>
            </a:r>
            <a:endParaRPr lang="ru-RU" sz="4000" b="1" dirty="0" smtClean="0"/>
          </a:p>
          <a:p>
            <a:pPr marL="180000" indent="0" algn="just">
              <a:spcBef>
                <a:spcPts val="0"/>
              </a:spcBef>
              <a:buNone/>
            </a:pPr>
            <a:r>
              <a:rPr lang="ru-RU" sz="4000" b="1" dirty="0" smtClean="0"/>
              <a:t>В </a:t>
            </a:r>
            <a:r>
              <a:rPr lang="ru-RU" sz="4000" b="1" dirty="0" smtClean="0">
                <a:solidFill>
                  <a:srgbClr val="FF0000"/>
                </a:solidFill>
              </a:rPr>
              <a:t>Азербайджане и Армении </a:t>
            </a:r>
            <a:r>
              <a:rPr lang="ru-RU" sz="4000" b="1" dirty="0" smtClean="0"/>
              <a:t>– </a:t>
            </a:r>
          </a:p>
          <a:p>
            <a:pPr marL="180000" indent="0" algn="just">
              <a:spcBef>
                <a:spcPts val="0"/>
              </a:spcBef>
              <a:buNone/>
            </a:pPr>
            <a:r>
              <a:rPr lang="ru-RU" sz="4000" b="1" dirty="0" smtClean="0"/>
              <a:t>не </a:t>
            </a:r>
            <a:r>
              <a:rPr lang="ru-RU" sz="4000" b="1" dirty="0" smtClean="0"/>
              <a:t>реже одного раза в </a:t>
            </a:r>
            <a:r>
              <a:rPr lang="ru-RU" sz="4000" b="1" dirty="0" smtClean="0">
                <a:solidFill>
                  <a:srgbClr val="00B050"/>
                </a:solidFill>
              </a:rPr>
              <a:t>три</a:t>
            </a:r>
            <a:r>
              <a:rPr lang="ru-RU" sz="4000" b="1" dirty="0" smtClean="0"/>
              <a:t> года, </a:t>
            </a:r>
            <a:endParaRPr lang="ru-RU" sz="4000" b="1" dirty="0" smtClean="0"/>
          </a:p>
          <a:p>
            <a:pPr marL="180000" indent="0" algn="just">
              <a:spcBef>
                <a:spcPts val="0"/>
              </a:spcBef>
              <a:buNone/>
            </a:pPr>
            <a:r>
              <a:rPr lang="ru-RU" sz="4000" b="1" dirty="0" smtClean="0"/>
              <a:t>в </a:t>
            </a:r>
            <a:r>
              <a:rPr lang="ru-RU" sz="4000" b="1" dirty="0" smtClean="0">
                <a:solidFill>
                  <a:srgbClr val="FF0000"/>
                </a:solidFill>
              </a:rPr>
              <a:t>Молдавии</a:t>
            </a:r>
            <a:r>
              <a:rPr lang="ru-RU" sz="4000" b="1" dirty="0" smtClean="0"/>
              <a:t> – не реже одного раза в </a:t>
            </a:r>
            <a:r>
              <a:rPr lang="ru-RU" sz="4000" b="1" dirty="0" smtClean="0">
                <a:solidFill>
                  <a:srgbClr val="00B050"/>
                </a:solidFill>
              </a:rPr>
              <a:t>два</a:t>
            </a:r>
            <a:r>
              <a:rPr lang="ru-RU" sz="4000" b="1" dirty="0" smtClean="0"/>
              <a:t> года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2068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Методы расчета ПМ в странах СНГ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1"/>
          </a:xfrm>
        </p:spPr>
        <p:txBody>
          <a:bodyPr>
            <a:normAutofit fontScale="85000" lnSpcReduction="20000"/>
          </a:bodyPr>
          <a:lstStyle/>
          <a:p>
            <a:pPr marL="144000" indent="0" algn="just">
              <a:spcBef>
                <a:spcPts val="0"/>
              </a:spcBef>
              <a:buNone/>
            </a:pPr>
            <a:r>
              <a:rPr lang="ru-RU" sz="4200" b="1" dirty="0" smtClean="0"/>
              <a:t>нормативный</a:t>
            </a:r>
            <a:r>
              <a:rPr lang="ru-RU" b="1" dirty="0" smtClean="0"/>
              <a:t> </a:t>
            </a:r>
            <a:r>
              <a:rPr lang="ru-RU" b="1" dirty="0" smtClean="0"/>
              <a:t> - </a:t>
            </a:r>
            <a:r>
              <a:rPr lang="ru-RU" b="1" dirty="0" smtClean="0">
                <a:solidFill>
                  <a:srgbClr val="FF0000"/>
                </a:solidFill>
              </a:rPr>
              <a:t>Азербайджан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Беларусь </a:t>
            </a:r>
            <a:r>
              <a:rPr lang="ru-RU" dirty="0" smtClean="0"/>
              <a:t>(для МПБ), 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4200" b="1" dirty="0" smtClean="0"/>
              <a:t>нормативно-статистический</a:t>
            </a:r>
            <a:r>
              <a:rPr lang="ru-RU" dirty="0" smtClean="0"/>
              <a:t>(</a:t>
            </a:r>
            <a:r>
              <a:rPr lang="ru-RU" b="1" dirty="0" smtClean="0"/>
              <a:t>комбинированный) – </a:t>
            </a:r>
            <a:r>
              <a:rPr lang="ru-RU" b="1" dirty="0" smtClean="0">
                <a:solidFill>
                  <a:srgbClr val="FF0000"/>
                </a:solidFill>
              </a:rPr>
              <a:t>Беларусь</a:t>
            </a:r>
            <a:r>
              <a:rPr lang="ru-RU" b="1" dirty="0" smtClean="0"/>
              <a:t> </a:t>
            </a:r>
            <a:r>
              <a:rPr lang="ru-RU" dirty="0" smtClean="0"/>
              <a:t>(для ПМ), </a:t>
            </a:r>
            <a:r>
              <a:rPr lang="ru-RU" b="1" dirty="0" smtClean="0">
                <a:solidFill>
                  <a:srgbClr val="FF0000"/>
                </a:solidFill>
              </a:rPr>
              <a:t>Казахстан</a:t>
            </a:r>
            <a:r>
              <a:rPr lang="ru-RU" b="1" dirty="0" smtClean="0">
                <a:solidFill>
                  <a:srgbClr val="FF0000"/>
                </a:solidFill>
              </a:rPr>
              <a:t>, Кыргызстан, Молдова, </a:t>
            </a:r>
            <a:r>
              <a:rPr lang="ru-RU" b="1" dirty="0" smtClean="0">
                <a:solidFill>
                  <a:srgbClr val="FF0000"/>
                </a:solidFill>
              </a:rPr>
              <a:t>Россия. 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dirty="0" smtClean="0"/>
              <a:t>В </a:t>
            </a:r>
            <a:r>
              <a:rPr lang="ru-RU" b="1" dirty="0" smtClean="0">
                <a:solidFill>
                  <a:srgbClr val="FF0000"/>
                </a:solidFill>
              </a:rPr>
              <a:t>Армении, Таджикистане, Узбекистане </a:t>
            </a:r>
            <a:r>
              <a:rPr lang="ru-RU" dirty="0" smtClean="0"/>
              <a:t>методика пока не </a:t>
            </a:r>
            <a:r>
              <a:rPr lang="ru-RU" dirty="0" smtClean="0"/>
              <a:t>утверждена.</a:t>
            </a:r>
          </a:p>
          <a:p>
            <a:pPr marL="144000" indent="0" algn="just">
              <a:spcBef>
                <a:spcPts val="0"/>
              </a:spcBef>
              <a:buNone/>
            </a:pPr>
            <a:endParaRPr lang="ru-RU" dirty="0" smtClean="0"/>
          </a:p>
          <a:p>
            <a:pPr marL="144000" indent="0" algn="just">
              <a:spcBef>
                <a:spcPts val="0"/>
              </a:spcBef>
              <a:buNone/>
            </a:pPr>
            <a:r>
              <a:rPr lang="ru-RU" dirty="0" err="1" smtClean="0"/>
              <a:t>Справочно</a:t>
            </a:r>
            <a:r>
              <a:rPr lang="ru-RU" dirty="0" smtClean="0"/>
              <a:t>:</a:t>
            </a:r>
            <a:endParaRPr lang="ru-RU" dirty="0" smtClean="0"/>
          </a:p>
          <a:p>
            <a:pPr marL="14400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нормативный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основе расчета научно-обоснованных нормативов потребления, обеспечивающих нормальное воспроизводство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духовное развитие человека,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нормативам определяются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потребности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продовольственных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 непродовольственных товарах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услугах;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4400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нормативно-статистический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питание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определяется по нормативам, а остальные расходы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 доле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общих потребительских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799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b="1" dirty="0" smtClean="0">
                <a:solidFill>
                  <a:srgbClr val="7030A0"/>
                </a:solidFill>
              </a:rPr>
              <a:t>Возможные общие подходы в методологии определения продуктовой корзины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5069159"/>
          </a:xfrm>
        </p:spPr>
        <p:txBody>
          <a:bodyPr>
            <a:normAutofit fontScale="92500" lnSpcReduction="20000"/>
          </a:bodyPr>
          <a:lstStyle/>
          <a:p>
            <a:pPr marL="144000" indent="0" algn="just">
              <a:spcBef>
                <a:spcPts val="0"/>
              </a:spcBef>
              <a:buNone/>
            </a:pPr>
            <a:r>
              <a:rPr lang="ru-RU" sz="4000" b="1" dirty="0" smtClean="0"/>
              <a:t>Энергетическая </a:t>
            </a:r>
            <a:r>
              <a:rPr lang="ru-RU" sz="4000" b="1" dirty="0" smtClean="0"/>
              <a:t>ценность продуктового набора </a:t>
            </a:r>
            <a:r>
              <a:rPr lang="ru-RU" sz="4000" b="1" dirty="0" smtClean="0"/>
              <a:t>-  </a:t>
            </a:r>
            <a:r>
              <a:rPr lang="ru-RU" sz="4000" b="1" dirty="0" smtClean="0">
                <a:solidFill>
                  <a:srgbClr val="FF0000"/>
                </a:solidFill>
              </a:rPr>
              <a:t>2800-3700 </a:t>
            </a:r>
            <a:r>
              <a:rPr lang="ru-RU" sz="4000" b="1" dirty="0" smtClean="0"/>
              <a:t>ккал; </a:t>
            </a:r>
            <a:endParaRPr lang="ru-RU" sz="4000" b="1" dirty="0" smtClean="0"/>
          </a:p>
          <a:p>
            <a:pPr marL="144000" indent="0" algn="just">
              <a:spcBef>
                <a:spcPts val="0"/>
              </a:spcBef>
              <a:buNone/>
            </a:pPr>
            <a:endParaRPr lang="ru-RU" sz="4000" b="1" dirty="0" smtClean="0"/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4000" b="1" dirty="0" smtClean="0"/>
              <a:t>Соотношение                  как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4000" b="1" dirty="0" smtClean="0"/>
              <a:t>белков                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15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4000" b="1" dirty="0" smtClean="0"/>
              <a:t>жиров </a:t>
            </a:r>
            <a:r>
              <a:rPr lang="ru-RU" sz="4000" b="1" dirty="0" smtClean="0"/>
              <a:t>и </a:t>
            </a:r>
            <a:r>
              <a:rPr lang="ru-RU" sz="4000" b="1" dirty="0" smtClean="0"/>
              <a:t>             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30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4000" b="1" dirty="0" smtClean="0"/>
              <a:t>у</a:t>
            </a:r>
            <a:r>
              <a:rPr lang="ru-RU" sz="4000" b="1" smtClean="0"/>
              <a:t>глеводов          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55.</a:t>
            </a:r>
          </a:p>
          <a:p>
            <a:pPr marL="144000" indent="0" algn="just">
              <a:spcBef>
                <a:spcPts val="0"/>
              </a:spcBef>
              <a:buNone/>
            </a:pPr>
            <a:endParaRPr lang="ru-RU" sz="4000" b="1" dirty="0" smtClean="0"/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4000" b="1" dirty="0" smtClean="0"/>
              <a:t>В белках доля растительного белка не должна превышать </a:t>
            </a:r>
            <a:r>
              <a:rPr lang="ru-RU" sz="4000" b="1" dirty="0" smtClean="0">
                <a:solidFill>
                  <a:srgbClr val="FF0000"/>
                </a:solidFill>
              </a:rPr>
              <a:t>50</a:t>
            </a:r>
            <a:r>
              <a:rPr lang="ru-RU" sz="4000" b="1" dirty="0" smtClean="0">
                <a:solidFill>
                  <a:srgbClr val="FF0000"/>
                </a:solidFill>
              </a:rPr>
              <a:t>%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156989"/>
          </a:xfrm>
        </p:spPr>
        <p:txBody>
          <a:bodyPr>
            <a:normAutofit fontScale="90000"/>
          </a:bodyPr>
          <a:lstStyle/>
          <a:p>
            <a:pPr>
              <a:lnSpc>
                <a:spcPct val="70000"/>
              </a:lnSpc>
            </a:pPr>
            <a:r>
              <a:rPr lang="ru-RU" b="1" dirty="0" smtClean="0"/>
              <a:t>Удельный вес населения-пользователей интернета </a:t>
            </a:r>
            <a:r>
              <a:rPr lang="ru-RU" sz="3100" b="1" dirty="0" smtClean="0"/>
              <a:t>(на начало 2019 г.)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260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s://avatars.mds.yandex.net/get-zen_doc/3756876/pub_5f1f0c0d426df009eacdd5ae_5f1f129de21a0b3bff6e10ff/scale_120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242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Методы расчета ПМ в странах СНГ</vt:lpstr>
      <vt:lpstr>Возможные общие подходы в методологии определения продуктовой корзины</vt:lpstr>
      <vt:lpstr>Удельный вес населения-пользователей интернета (на начало 2019 г.)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Подшибякина Наталья</dc:creator>
  <cp:lastModifiedBy>Подшибякина Наталья</cp:lastModifiedBy>
  <cp:revision>140</cp:revision>
  <dcterms:created xsi:type="dcterms:W3CDTF">2017-03-31T09:04:18Z</dcterms:created>
  <dcterms:modified xsi:type="dcterms:W3CDTF">2020-10-23T11:31:06Z</dcterms:modified>
</cp:coreProperties>
</file>