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6" r:id="rId2"/>
    <p:sldId id="327" r:id="rId3"/>
    <p:sldId id="328" r:id="rId4"/>
    <p:sldId id="329" r:id="rId5"/>
    <p:sldId id="330" r:id="rId6"/>
    <p:sldId id="331" r:id="rId7"/>
    <p:sldId id="324" r:id="rId8"/>
    <p:sldId id="325" r:id="rId9"/>
    <p:sldId id="308" r:id="rId10"/>
    <p:sldId id="310" r:id="rId11"/>
    <p:sldId id="315" r:id="rId12"/>
    <p:sldId id="317" r:id="rId13"/>
    <p:sldId id="319" r:id="rId14"/>
    <p:sldId id="318" r:id="rId15"/>
    <p:sldId id="320" r:id="rId16"/>
    <p:sldId id="321" r:id="rId17"/>
    <p:sldId id="322" r:id="rId18"/>
    <p:sldId id="278" r:id="rId1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улаков Владимир Викторович" initials="КВ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473"/>
    <a:srgbClr val="969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79747" autoAdjust="0"/>
  </p:normalViewPr>
  <p:slideViewPr>
    <p:cSldViewPr>
      <p:cViewPr varScale="1">
        <p:scale>
          <a:sx n="93" d="100"/>
          <a:sy n="93" d="100"/>
        </p:scale>
        <p:origin x="145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35F7FA-1D5F-4B60-8689-4C8381B1CEDC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E2F866C8-322C-47A7-B633-703C4112826F}">
      <dgm:prSet phldrT="[Текст]" phldr="0" custT="0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endParaRPr lang="ru-RU" altLang="zh-CN" b="1" dirty="0">
            <a:solidFill>
              <a:srgbClr val="08247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B00E5-D3BA-4D5C-890D-999070FEB1C1}" type="sibTrans" cxnId="{05765D7C-F730-4330-BED2-A79EC402957F}">
      <dgm:prSet/>
      <dgm:spPr/>
      <dgm:t>
        <a:bodyPr/>
        <a:lstStyle/>
        <a:p>
          <a:endParaRPr lang="zh-CN" altLang="en-US"/>
        </a:p>
      </dgm:t>
    </dgm:pt>
    <dgm:pt modelId="{9E81CED7-86DC-4713-AF35-B4B8640352B8}" type="parTrans" cxnId="{05765D7C-F730-4330-BED2-A79EC402957F}">
      <dgm:prSet/>
      <dgm:spPr/>
      <dgm:t>
        <a:bodyPr/>
        <a:lstStyle/>
        <a:p>
          <a:endParaRPr lang="zh-CN" altLang="en-US"/>
        </a:p>
      </dgm:t>
    </dgm:pt>
    <dgm:pt modelId="{EA9490CF-B859-4141-837A-1D4A6746AA49}">
      <dgm:prSet phldrT="[Текст]" phldr="0" custT="0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</a:t>
          </a:r>
          <a:r>
            <a: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рограмм</a:t>
          </a:r>
          <a:r>
            <a:rPr lang="ru-RU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</a:t>
          </a:r>
          <a:r>
            <a: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zh-CN" altLang="en-US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«Права на результаты интеллектуальной деятельности и средства индивидуализации»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«</a:t>
          </a:r>
          <a:r>
            <a:rPr lang="ru-RU" altLang="zh-C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Основы </a:t>
          </a:r>
          <a:r>
            <a:rPr lang="ru-RU" altLang="zh-CN" u="sng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профайлинга</a:t>
          </a:r>
          <a:r>
            <a:rPr lang="ru-RU" altLang="zh-C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altLang="zh-CN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работников </a:t>
          </a:r>
          <a:r>
            <a:rPr lang="ru-RU" altLang="zh-C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кадровых подразделений»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Категория слушателей (контингент): 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zh-CN" alt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удьи</a:t>
          </a:r>
          <a:r>
            <a:rPr lang="ru-RU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рассматривающие экономические и иные хозяйственные споры</a:t>
          </a:r>
          <a:endParaRPr lang="zh-CN" alt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57596-7E32-460F-85A2-AA181D20A67B}" type="sibTrans" cxnId="{3ED65A41-5B74-4C88-A6EF-5BFFA3810659}">
      <dgm:prSet/>
      <dgm:spPr/>
      <dgm:t>
        <a:bodyPr/>
        <a:lstStyle/>
        <a:p>
          <a:endParaRPr lang="zh-CN" altLang="en-US"/>
        </a:p>
      </dgm:t>
    </dgm:pt>
    <dgm:pt modelId="{182DCE9F-4626-4193-B2B4-0CCF25747DA8}" type="parTrans" cxnId="{3ED65A41-5B74-4C88-A6EF-5BFFA3810659}">
      <dgm:prSet/>
      <dgm:spPr/>
      <dgm:t>
        <a:bodyPr/>
        <a:lstStyle/>
        <a:p>
          <a:endParaRPr lang="zh-CN" altLang="en-US"/>
        </a:p>
      </dgm:t>
    </dgm:pt>
    <dgm:pt modelId="{7EBC2B5E-0208-4570-99BE-61F14D8CFDE7}" type="pres">
      <dgm:prSet presAssocID="{4935F7FA-1D5F-4B60-8689-4C8381B1CE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62794C-1607-4733-ADCA-906674A22343}" type="pres">
      <dgm:prSet presAssocID="{EA9490CF-B859-4141-837A-1D4A6746AA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7A0D3-8728-40A5-B79E-F7D5C3A120C7}" type="pres">
      <dgm:prSet presAssocID="{EA9490CF-B859-4141-837A-1D4A6746AA4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765D7C-F730-4330-BED2-A79EC402957F}" srcId="{EA9490CF-B859-4141-837A-1D4A6746AA49}" destId="{E2F866C8-322C-47A7-B633-703C4112826F}" srcOrd="0" destOrd="0" parTransId="{9E81CED7-86DC-4713-AF35-B4B8640352B8}" sibTransId="{B29B00E5-D3BA-4D5C-890D-999070FEB1C1}"/>
    <dgm:cxn modelId="{F77D17B8-554B-4A2D-9B94-375B735EA320}" type="presOf" srcId="{EA9490CF-B859-4141-837A-1D4A6746AA49}" destId="{3E62794C-1607-4733-ADCA-906674A22343}" srcOrd="0" destOrd="0" presId="urn:microsoft.com/office/officeart/2005/8/layout/vList2#1"/>
    <dgm:cxn modelId="{EB96C011-0376-499F-B38B-74738DC9066E}" type="presOf" srcId="{4935F7FA-1D5F-4B60-8689-4C8381B1CEDC}" destId="{7EBC2B5E-0208-4570-99BE-61F14D8CFDE7}" srcOrd="0" destOrd="0" presId="urn:microsoft.com/office/officeart/2005/8/layout/vList2#1"/>
    <dgm:cxn modelId="{80BE66DE-F7F9-4AF9-B982-40132411A3D2}" type="presOf" srcId="{E2F866C8-322C-47A7-B633-703C4112826F}" destId="{3B57A0D3-8728-40A5-B79E-F7D5C3A120C7}" srcOrd="0" destOrd="0" presId="urn:microsoft.com/office/officeart/2005/8/layout/vList2#1"/>
    <dgm:cxn modelId="{3ED65A41-5B74-4C88-A6EF-5BFFA3810659}" srcId="{4935F7FA-1D5F-4B60-8689-4C8381B1CEDC}" destId="{EA9490CF-B859-4141-837A-1D4A6746AA49}" srcOrd="0" destOrd="0" parTransId="{182DCE9F-4626-4193-B2B4-0CCF25747DA8}" sibTransId="{20E57596-7E32-460F-85A2-AA181D20A67B}"/>
    <dgm:cxn modelId="{52E3AB6F-33F6-495D-9807-D192FACD16E7}" type="presParOf" srcId="{7EBC2B5E-0208-4570-99BE-61F14D8CFDE7}" destId="{3E62794C-1607-4733-ADCA-906674A22343}" srcOrd="0" destOrd="0" presId="urn:microsoft.com/office/officeart/2005/8/layout/vList2#1"/>
    <dgm:cxn modelId="{3DCB230B-3DB1-40BF-859E-3FBCC906013F}" type="presParOf" srcId="{7EBC2B5E-0208-4570-99BE-61F14D8CFDE7}" destId="{3B57A0D3-8728-40A5-B79E-F7D5C3A120C7}" srcOrd="1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ACA77D42-BBCE-4D22-892D-292C1A9F1425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0"/>
            <a:ext cx="2945659" cy="49641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0"/>
            <a:ext cx="2945659" cy="49641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D0BB410C-6251-40DA-A037-E21FDEE68E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92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4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4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18A097E0-7DB6-4862-9327-FDD30902DBF1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813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3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9FF8F308-46AE-4D23-91B4-ED2D33F86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9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57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36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43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1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2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00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5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4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19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8F308-46AE-4D23-91B4-ED2D33F8688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7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4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3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08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2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63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4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66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17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2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9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21F19-D0BC-46B0-A570-785AD4835EA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40E5-3E9A-4AB4-BE40-9526240430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67408" y="1772816"/>
          <a:ext cx="10586392" cy="4416552"/>
        </p:xfrm>
        <a:graphic>
          <a:graphicData uri="http://schemas.openxmlformats.org/drawingml/2006/table">
            <a:tbl>
              <a:tblPr/>
              <a:tblGrid>
                <a:gridCol w="10586392"/>
              </a:tblGrid>
              <a:tr h="4032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8247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8247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ФАКУЛЬТЕТ</a:t>
                      </a:r>
                      <a:r>
                        <a:rPr lang="ru-RU" sz="2800" baseline="0" dirty="0" smtClean="0">
                          <a:solidFill>
                            <a:srgbClr val="08247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ПОВЫШЕНИЯ КВАЛИФИКАЦИИ И ПЕРЕПОДГОТОВКИ СУДЕЙ, ГОСУДАРСТВЕННЫХ ГРАЖДАНСКИХ СЛУЖАЩИХ СУДОВ ОБЩЕЙ ЮРИСДИКЦИИ И СУДЕБНОГО ДЕПАРТАМЕНТА</a:t>
                      </a:r>
                      <a:endParaRPr lang="ru-RU" sz="2800" dirty="0" smtClean="0">
                        <a:solidFill>
                          <a:srgbClr val="08247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dirty="0" smtClean="0">
                        <a:solidFill>
                          <a:srgbClr val="082473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rgbClr val="08247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Рыбина Наталья Михайловна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rgbClr val="08247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декан факультета, 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8247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федеральный судья в отставке </a:t>
                      </a:r>
                      <a:endParaRPr lang="ru-RU" sz="2800" dirty="0">
                        <a:solidFill>
                          <a:srgbClr val="08247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4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1309891"/>
            <a:ext cx="11953328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курса</a:t>
            </a:r>
            <a:endParaRPr lang="ru-RU" sz="4000" b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2" y="2227823"/>
            <a:ext cx="1053696" cy="970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" y="3727388"/>
            <a:ext cx="531793" cy="531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135023"/>
            <a:ext cx="1064472" cy="1064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9598" y="2027454"/>
            <a:ext cx="10456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1. Коррупция в судебной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2. Проблемы применения Кодекса судейской этики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9598" y="3099275"/>
            <a:ext cx="10537781" cy="3571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3.  Психологические аспекты судебной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4.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и стиль судебных документов 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5. Актуальные проблемы правосудия по гражданским делам 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6. Гражданско-правовые способы защиты интеллектуальных прав </a:t>
            </a:r>
          </a:p>
          <a:p>
            <a:endParaRPr lang="ru-RU" i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7. Договоры, оформляющие распоряжение правами на интеллектуальную собственность </a:t>
            </a:r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endParaRPr lang="ru-RU" dirty="0" smtClean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8. Основы правовой охраны и защиты интеллектуальных патентных прав: законодательство и практика его применения при разрешении споров судом </a:t>
            </a:r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320463"/>
              </p:ext>
            </p:extLst>
          </p:nvPr>
        </p:nvGraphicFramePr>
        <p:xfrm>
          <a:off x="1127448" y="2420888"/>
          <a:ext cx="10226352" cy="3435096"/>
        </p:xfrm>
        <a:graphic>
          <a:graphicData uri="http://schemas.openxmlformats.org/drawingml/2006/table">
            <a:tbl>
              <a:tblPr/>
              <a:tblGrid>
                <a:gridCol w="10226352"/>
              </a:tblGrid>
              <a:tr h="3096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ФАКУЛЬТЕТ ДОПОЛНИТЕЛЬНОГО ПРОФЕССИОНАЛЬНОГО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Ралдугина Ольга Александровна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декан факультета,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кандидат  педагогических наук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1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485" y="1412875"/>
            <a:ext cx="11350625" cy="1325880"/>
          </a:xfrm>
        </p:spPr>
        <p:txBody>
          <a:bodyPr>
            <a:normAutofit/>
          </a:bodyPr>
          <a:lstStyle/>
          <a:p>
            <a:pPr algn="ctr"/>
            <a:r>
              <a:rPr lang="ru-RU" altLang="en-US" sz="3110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Факультет дополнительного профессионального образования</a:t>
            </a:r>
            <a:endParaRPr lang="ru-RU" altLang="en-US" sz="3110" b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613093" y="2420888"/>
            <a:ext cx="10448732" cy="41764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en-US" sz="1500" b="1" u="sng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работы:</a:t>
            </a:r>
          </a:p>
          <a:p>
            <a:pPr marL="0" indent="0">
              <a:buNone/>
            </a:pP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юридических, физических лиц на договорной основе.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Обучение государственных гражданских служащих по государственным контрактам за счет средств федерального бюджета.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Обучение на основании образовательных сертификатов федеральных государственных гражданских служащих и государственных гражданских служащих субъектов Российской Федерации.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Лингвистическое направление (в том числе обучение по программе «Русский язык как иностранный» для иностранных граждан).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Обучение ППС и работников Университета.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Обучение студентов целевого набора.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altLang="en-US" sz="1600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ознакомительных курсах судей, ФГГС управлений Судебного департамента и судов.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Обучение в рамках просветительской и </a:t>
            </a:r>
            <a:r>
              <a:rPr lang="ru-RU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в рамках предоставленного гранта кадетов</a:t>
            </a:r>
          </a:p>
          <a:p>
            <a:pPr marL="0" indent="0"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Москвы.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8" y="2739076"/>
            <a:ext cx="962022" cy="962022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8" y="4293531"/>
            <a:ext cx="530942" cy="530942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4" y="5373091"/>
            <a:ext cx="1096582" cy="10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51025"/>
            <a:ext cx="812165" cy="812165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554730"/>
            <a:ext cx="477520" cy="477520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5284470"/>
            <a:ext cx="833120" cy="833120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793750" y="137906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smtClean="0"/>
              <a:t>Ежегодно на факультете реализуется около 120 программ различной направленности. В 2023 году обучение на факультете прошли около 20 тыс. человек</a:t>
            </a:r>
            <a:endParaRPr lang="ru-RU" sz="2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348880"/>
            <a:ext cx="8496944" cy="41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" y="1246505"/>
            <a:ext cx="3451225" cy="230124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10" y="1246505"/>
            <a:ext cx="4098925" cy="2733040"/>
          </a:xfrm>
          <a:prstGeom prst="rect">
            <a:avLst/>
          </a:prstGeom>
        </p:spPr>
      </p:pic>
      <p:pic>
        <p:nvPicPr>
          <p:cNvPr id="6" name="Замещающее содержимое 3"/>
          <p:cNvPicPr>
            <a:picLocks noChangeAspect="1"/>
          </p:cNvPicPr>
          <p:nvPr/>
        </p:nvPicPr>
        <p:blipFill>
          <a:blip r:embed="rId4"/>
          <a:srcRect l="4283" t="28504" r="4602" b="13745"/>
          <a:stretch>
            <a:fillRect/>
          </a:stretch>
        </p:blipFill>
        <p:spPr>
          <a:xfrm>
            <a:off x="237490" y="3429000"/>
            <a:ext cx="6773545" cy="31445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425" y="1246505"/>
            <a:ext cx="4819015" cy="297561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905" y="4248150"/>
            <a:ext cx="3487420" cy="23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240" y="1412875"/>
            <a:ext cx="11380470" cy="1325880"/>
          </a:xfrm>
        </p:spPr>
        <p:txBody>
          <a:bodyPr>
            <a:normAutofit/>
          </a:bodyPr>
          <a:lstStyle/>
          <a:p>
            <a:pPr algn="ctr"/>
            <a:r>
              <a:rPr lang="ru-RU" altLang="en-US" sz="2220" b="1" dirty="0">
                <a:solidFill>
                  <a:srgbClr val="0824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ПОДГОТОВКИ И ПЕРЕПОДГОТОВКИ КАДРОВ ДЛЯ </a:t>
            </a:r>
            <a:r>
              <a:rPr lang="ru-RU" altLang="en-US" sz="2220" b="1" dirty="0" smtClean="0">
                <a:solidFill>
                  <a:srgbClr val="0824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СУДЕБНЫХ СИСТЕМ СНГ </a:t>
            </a:r>
            <a:r>
              <a:rPr lang="ru-RU" altLang="en-US" sz="2220" b="1" dirty="0">
                <a:solidFill>
                  <a:srgbClr val="0824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ПРЕДЛАГАЕТ ПРОЙТИ ОБУЧЕНИЕ ПО СЛЕДУЮЩИМ ОЗНАКОМИТЕЛЬНЫМ КУРСАМ:</a:t>
            </a:r>
          </a:p>
        </p:txBody>
      </p:sp>
      <p:graphicFrame>
        <p:nvGraphicFramePr>
          <p:cNvPr id="6" name="Замещающее 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320823"/>
              </p:ext>
            </p:extLst>
          </p:nvPr>
        </p:nvGraphicFramePr>
        <p:xfrm>
          <a:off x="1554480" y="2633345"/>
          <a:ext cx="10062845" cy="3719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2061210"/>
            <a:ext cx="935355" cy="935355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592195"/>
            <a:ext cx="681355" cy="681355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5126355"/>
            <a:ext cx="935990" cy="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965200" y="1363345"/>
            <a:ext cx="10955655" cy="5126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spcBef>
                <a:spcPct val="0"/>
              </a:spcBef>
              <a:spcAft>
                <a:spcPct val="35000"/>
              </a:spcAft>
            </a:pPr>
            <a:r>
              <a:rPr lang="ru-RU" altLang="zh-CN" sz="2800" b="1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ru-RU" altLang="zh-CN" sz="2800" b="1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zh-CN" altLang="en-US" sz="2800" b="1" u="sng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zh-CN" altLang="en-US" sz="2800" b="1" u="sng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Права на результаты интеллектуальной деятельности </a:t>
            </a:r>
          </a:p>
          <a:p>
            <a:pPr algn="ctr"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u="sng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средства индивидуализации»</a:t>
            </a:r>
          </a:p>
          <a:p>
            <a:pPr algn="just">
              <a:spcBef>
                <a:spcPct val="0"/>
              </a:spcBef>
              <a:spcAft>
                <a:spcPct val="35000"/>
              </a:spcAft>
            </a:pPr>
            <a:r>
              <a:rPr lang="ru-RU" altLang="zh-CN" sz="2000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Программа поможет получить  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необходимы</a:t>
            </a:r>
            <a:r>
              <a:rPr lang="ru-RU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знания 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</a:t>
            </a:r>
            <a:r>
              <a:rPr lang="ru-RU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сформировать 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навык</a:t>
            </a:r>
            <a:r>
              <a:rPr lang="ru-RU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 эффективного рассмотрения дел, связанных с правами на результаты интеллектуальной деятельности и средства индивидуализации.</a:t>
            </a:r>
          </a:p>
          <a:p>
            <a:pPr algn="ctr">
              <a:spcBef>
                <a:spcPct val="0"/>
              </a:spcBef>
              <a:spcAft>
                <a:spcPct val="35000"/>
              </a:spcAft>
            </a:pPr>
            <a:r>
              <a:rPr lang="ru-RU" altLang="zh-CN" sz="2000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результате освоения ознакомительного курса слушатели могут научиться:</a:t>
            </a:r>
            <a:endParaRPr lang="ru-RU" altLang="zh-CN" sz="2000" b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разбираться в основных понятиях и терминах, связанных с интеллектуальной собственностью;</a:t>
            </a:r>
          </a:p>
          <a:p>
            <a:pPr marL="285750" indent="-285750" algn="just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понимать</a:t>
            </a:r>
            <a:r>
              <a:rPr lang="ru-RU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порядок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возникновения прав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авторов и правообладателей на результаты интеллектуальной </a:t>
            </a:r>
            <a:r>
              <a:rPr lang="ru-RU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деятельности и средства индивидуализации;</a:t>
            </a:r>
          </a:p>
          <a:p>
            <a:pPr marL="285750" indent="-285750" algn="just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ориентироваться в законодательстве, регулирующем отношения в сфере интеллектуальной собственности;</a:t>
            </a:r>
          </a:p>
          <a:p>
            <a:pPr marL="285750" indent="-285750" algn="just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применять полученные знания на практике, например, при заключении договоров о передаче прав на результаты интеллектуальной деятельности или при защите своих прав как автора или правообладателя.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" y="2574925"/>
            <a:ext cx="781685" cy="781685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5" y="4149090"/>
            <a:ext cx="393065" cy="393065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5301615"/>
            <a:ext cx="681355" cy="6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мещающее содержимое 4"/>
          <p:cNvSpPr>
            <a:spLocks noGrp="1"/>
          </p:cNvSpPr>
          <p:nvPr>
            <p:ph idx="1"/>
          </p:nvPr>
        </p:nvSpPr>
        <p:spPr>
          <a:xfrm>
            <a:off x="1195070" y="1825625"/>
            <a:ext cx="10692765" cy="435165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altLang="zh-CN" sz="4000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«</a:t>
            </a:r>
            <a:r>
              <a:rPr lang="ru-RU" altLang="zh-CN" sz="4000" b="1" u="sng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Основы </a:t>
            </a:r>
            <a:r>
              <a:rPr lang="ru-RU" altLang="zh-CN" sz="4000" b="1" u="sng" dirty="0" err="1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профайлинга</a:t>
            </a:r>
            <a:r>
              <a:rPr lang="ru-RU" altLang="zh-CN" sz="4000" b="1" u="sng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для </a:t>
            </a:r>
            <a:r>
              <a:rPr lang="ru-RU" altLang="zh-CN" sz="4000" b="1" u="sng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работников </a:t>
            </a:r>
            <a:r>
              <a:rPr lang="ru-RU" altLang="zh-CN" sz="4000" b="1" u="sng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кадровых подразделений»</a:t>
            </a:r>
            <a:endParaRPr lang="ru-RU" altLang="zh-CN" sz="4000" b="1" u="sng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zh-CN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направлена на 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уровня в рамках имеющейся квалификации по 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вопросам, </a:t>
            </a:r>
            <a:r>
              <a:rPr lang="ru-RU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связанным с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основами </a:t>
            </a:r>
            <a:r>
              <a:rPr lang="ru-RU" altLang="zh-CN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профайлинга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кадровых подразделений</a:t>
            </a:r>
          </a:p>
          <a:p>
            <a:pPr marL="0" indent="0" algn="ctr">
              <a:buNone/>
            </a:pPr>
            <a:r>
              <a:rPr lang="ru-RU" altLang="zh-CN" sz="3335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освоения ознакомительного курса слушатели могут научиться:</a:t>
            </a:r>
          </a:p>
          <a:p>
            <a:pPr algn="l"/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людей и выявлять потенциально опасные ситуации;</a:t>
            </a:r>
          </a:p>
          <a:p>
            <a:pPr algn="l"/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риски, связанные с поведением 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работников;</a:t>
            </a:r>
            <a:endParaRPr lang="ru-RU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с </a:t>
            </a:r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работниками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разрешать конфликты;</a:t>
            </a:r>
          </a:p>
          <a:p>
            <a:pPr algn="l"/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профайлинг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подборе, адаптации, обучении и мотивации персонала;</a:t>
            </a:r>
          </a:p>
          <a:p>
            <a:pPr algn="l"/>
            <a:r>
              <a:rPr lang="ru-RU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принципы при применении методов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профайлинга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5" y="1917065"/>
            <a:ext cx="812165" cy="812165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" y="3573145"/>
            <a:ext cx="477520" cy="477520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5013325"/>
            <a:ext cx="833120" cy="8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3244334"/>
            <a:ext cx="813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424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7368" y="1556792"/>
            <a:ext cx="11089232" cy="5040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факультете ежегодно реализуется около 50 дополнительных профессиональных программ повышения квалификации: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повышения квалификации судей федеральных судов общей юрисдикции (объемом 40 и 72 часа), в 2024 году реализовано 34 программы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повышения квалификации федеральных государственных гражданских служащих аппарата Верховного Суда Российской Федерации (объемом от 16 до 48 часов), в 2024 году реализовано 13 программ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повышения квалификации федеральных государственных гражданских служащих судов общей юрисдикции (объемом 40 часов), в 2024 году реализовано 2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7033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1384" y="1340768"/>
            <a:ext cx="5976664" cy="483619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обучающихся на факультете ежегодно составляет около 6 000 слушателей.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 оставляют положительные отзывы об обучении на факультете, о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 и содержании отдельных лекций, в том числе в официальных источниках и периодических изданиях (например, выпуск газеты «Суд да Дело в Татарстане» № 8, 26 апреля 2024 г.).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402489"/>
            <a:ext cx="5112568" cy="3197609"/>
          </a:xfrm>
        </p:spPr>
      </p:pic>
    </p:spTree>
    <p:extLst>
      <p:ext uri="{BB962C8B-B14F-4D97-AF65-F5344CB8AC3E}">
        <p14:creationId xmlns:p14="http://schemas.microsoft.com/office/powerpoint/2010/main" val="15579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1309891"/>
            <a:ext cx="11953328" cy="67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ПОВЫШЕНИЯ </a:t>
            </a:r>
            <a:r>
              <a:rPr lang="ru-RU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</a:t>
            </a:r>
            <a:r>
              <a:rPr lang="ru-RU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ПЕРЕПОДГОТОВКИ СУДЕЙ, ГОСУДАРСТВЕННЫХ ГРАЖДАНСКИХ СЛУЖАЩИХ СУДОВ ОБЩЕЙ ЮРИСДИКЦИИ И СУДЕБНОГО ДЕПАРТАМЕНТА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2" y="2227823"/>
            <a:ext cx="1053696" cy="970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" y="3727388"/>
            <a:ext cx="531793" cy="531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135023"/>
            <a:ext cx="1064472" cy="1064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4986" y="2294991"/>
            <a:ext cx="10456426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b="1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сотрудничества с государствами - участниками СНГ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предлагаются два специализированных учебных курса:</a:t>
            </a:r>
          </a:p>
          <a:p>
            <a:pPr algn="just">
              <a:lnSpc>
                <a:spcPct val="114000"/>
              </a:lnSpc>
            </a:pPr>
            <a:endParaRPr lang="ru-RU" dirty="0" smtClean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ПРОБЛЕМЫ В ОБЛАСТИ ТАРИФНОГО РЕГУЛИРОВАНИЯ» (объем – 10 часов)</a:t>
            </a:r>
          </a:p>
          <a:p>
            <a:pPr algn="just">
              <a:lnSpc>
                <a:spcPct val="114000"/>
              </a:lnSpc>
            </a:pPr>
            <a:endParaRPr lang="ru-RU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ПРОБЛЕМЫ В ОБЛАСТИ ЗАЩИТЫ ИНТЕЛЛЕКТУАЛЬНОЙ СОБСТВЕННОСТИ» (объем – 12 часов)</a:t>
            </a:r>
          </a:p>
          <a:p>
            <a:pPr algn="just">
              <a:lnSpc>
                <a:spcPct val="114000"/>
              </a:lnSpc>
            </a:pPr>
            <a:endParaRPr lang="ru-RU" dirty="0" smtClean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слушателей: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судьи судов общей юрисдикции государств - участников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СНГ</a:t>
            </a:r>
          </a:p>
          <a:p>
            <a:pPr algn="just">
              <a:lnSpc>
                <a:spcPct val="114000"/>
              </a:lnSpc>
            </a:pPr>
            <a:endParaRPr lang="ru-RU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i="1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освоения: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с применением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ЭО, ДОТ</a:t>
            </a:r>
          </a:p>
          <a:p>
            <a:pPr>
              <a:lnSpc>
                <a:spcPct val="114000"/>
              </a:lnSpc>
            </a:pPr>
            <a:endParaRPr lang="ru-RU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i="1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видеолекции,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списки литературы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самостоятельного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</a:t>
            </a:r>
            <a:endParaRPr lang="ru-RU" i="1" dirty="0" smtClean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1309891"/>
            <a:ext cx="119533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курса «Актуальные проблемы в области тарифного регулирования»</a:t>
            </a:r>
            <a:endParaRPr lang="ru-RU" sz="4000" b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2" y="2852936"/>
            <a:ext cx="1053696" cy="974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" y="4149080"/>
            <a:ext cx="531793" cy="735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135023"/>
            <a:ext cx="1064472" cy="10644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9496" y="2852936"/>
            <a:ext cx="10357883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Актуальные проблемы и анализ судебной практики в сфере тарифного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коммунальных услуг.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Судебная практика по спорам об оплате коммунальных ресурсов при признании недействующими нормативных актов ценового регулирования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3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Актуальные вопросы регулирования цен (тарифов) на услуги по передаче тепловой энергии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4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Судебный нормоконтроль в сфере тарифного регулирования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i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5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Особенности назначения судебных экспертиз и оценки заключения эксперта по делам в сфере тарифного регулирования.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40812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1309891"/>
            <a:ext cx="1195332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курса «Актуальные проблемы в области защиты интеллектуальной собственности»</a:t>
            </a:r>
            <a:endParaRPr lang="ru-RU" sz="3200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2" y="2852936"/>
            <a:ext cx="1053696" cy="974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" y="4149080"/>
            <a:ext cx="531793" cy="735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135023"/>
            <a:ext cx="1064472" cy="10644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9496" y="2852936"/>
            <a:ext cx="10357883" cy="384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Уголовно-правовая защита интеллектуальной собственности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Нарушения авторских и смежных прав. Уголовно-правовой аспект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3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Особенности разрешения судами общей юрисдикции дел об административных правонарушениях в сфере защиты интеллектуальной собственности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4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Административные нарушения авторских и смежных прав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i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5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Основы правовой охраны и защиты интеллектуальных прав в отношении интеллектуальной собственности</a:t>
            </a: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ru-RU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Защита авторских и смежных прав, нарушенных в сети Интернет.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405585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84446"/>
              </p:ext>
            </p:extLst>
          </p:nvPr>
        </p:nvGraphicFramePr>
        <p:xfrm>
          <a:off x="983432" y="2060848"/>
          <a:ext cx="10515600" cy="2310986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23109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ФАКУЛЬТЕТ ПОВЫШЕНИЯ КВАЛИФИКАЦИИ ФЕДЕРАЛЬНЫХ СУДЕЙ, РАССМАТРИВАЮЩИХ ЭКОНОМИЧЕСКИЕ СПОРЫ, </a:t>
                      </a:r>
                      <a:b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</a:b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 ПРОФЕССИОНАЛЬНОЙ ПЕРЕПОДГОТОВКИ </a:t>
                      </a:r>
                      <a:r>
                        <a:rPr lang="ru-RU" sz="2400" cap="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судей,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ВПЕРВЫЕ НАЗНАЧЕННЫХ НА ДОЛЖНОСТИ ФЕДЕРАЛЬНЫХ СУДЕЙ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87888" y="4371834"/>
            <a:ext cx="6270563" cy="1897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ТРОПСКАЯ СВЕТЛАНА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СЕРГЕЕВНА</a:t>
            </a:r>
          </a:p>
          <a:p>
            <a:pPr algn="r">
              <a:lnSpc>
                <a:spcPct val="115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декан факультета,</a:t>
            </a:r>
          </a:p>
          <a:p>
            <a:pPr algn="r">
              <a:lnSpc>
                <a:spcPct val="115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юридических наук,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1424" y="1700808"/>
            <a:ext cx="7416824" cy="47525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ДПО, реализуемые на факультете: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профессиональной переподготовки впервые назначенных судей федеральных судов            (312 ч.)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повышения квалификации судей федеральных арбитражных судов (40 ч.)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программы: повышения квалификации государственных гражданских служащих федеральных арбитражных судов и мировых судей; профессиональной переподготовки впервые назначенных мировых судей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3" y="2155778"/>
            <a:ext cx="2954337" cy="3691032"/>
          </a:xfrm>
        </p:spPr>
      </p:pic>
    </p:spTree>
    <p:extLst>
      <p:ext uri="{BB962C8B-B14F-4D97-AF65-F5344CB8AC3E}">
        <p14:creationId xmlns:p14="http://schemas.microsoft.com/office/powerpoint/2010/main" val="8341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36" y="1243451"/>
            <a:ext cx="1195332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</a:t>
            </a:r>
            <a:r>
              <a:rPr lang="ru-RU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ФЕДЕРАЛЬНЫХ СУДЕЙ, РАССМАТРИВАЮЩИХ ЭКОНОМИЧЕСКИЕ СПОРЫ, </a:t>
            </a:r>
            <a:r>
              <a:rPr lang="ru-RU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ПЕРЕПОДГОТОВКИ </a:t>
            </a:r>
            <a:r>
              <a:rPr lang="ru-RU" b="1" cap="all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судей</a:t>
            </a:r>
            <a:r>
              <a:rPr lang="ru-RU" b="1" dirty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ВПЕРВЫЕ НАЗНАЧЕННЫХ НА ДОЛЖНОСТИ ФЕДЕРАЛЬНЫХ </a:t>
            </a:r>
            <a:r>
              <a:rPr lang="ru-RU" b="1" dirty="0" smtClean="0">
                <a:solidFill>
                  <a:srgbClr val="082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СУДЕЙ (г. Москва)</a:t>
            </a:r>
            <a:endParaRPr lang="ru-RU" b="1" dirty="0">
              <a:solidFill>
                <a:srgbClr val="0824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2" y="2227823"/>
            <a:ext cx="1053696" cy="970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" y="3727388"/>
            <a:ext cx="531793" cy="531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135023"/>
            <a:ext cx="1064472" cy="10644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84986" y="2294991"/>
            <a:ext cx="10456426" cy="382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b="1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расширения взаимодействия с государствами-участниками СНГ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учебный курс «АКТУАЛЬНЫЕ ПРОБЛЕМЫ РАЗРЕШЕНИЯ СПОРОВ В АРБИТРАЖНЫХ СУДАХ РОССИЙСКОЙ ФЕДЕРАЦИИ».</a:t>
            </a:r>
          </a:p>
          <a:p>
            <a:pPr algn="just">
              <a:lnSpc>
                <a:spcPct val="114000"/>
              </a:lnSpc>
            </a:pPr>
            <a:endParaRPr lang="ru-RU" dirty="0" smtClean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слушателей: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Судьи, рассматривающие экономические и иные хозяйственные споры, государств-участников СНГ</a:t>
            </a:r>
          </a:p>
          <a:p>
            <a:pPr algn="just">
              <a:lnSpc>
                <a:spcPct val="114000"/>
              </a:lnSpc>
            </a:pPr>
            <a:endParaRPr lang="ru-RU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освоения: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часов</a:t>
            </a:r>
          </a:p>
          <a:p>
            <a:pPr>
              <a:lnSpc>
                <a:spcPct val="114000"/>
              </a:lnSpc>
            </a:pPr>
            <a:endParaRPr lang="ru-RU" sz="1500" b="1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i="1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освоения: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с применением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ЭО, ДОТ </a:t>
            </a:r>
            <a:endParaRPr lang="ru-RU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endParaRPr lang="ru-RU" dirty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ru-RU" i="1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материалы: </a:t>
            </a:r>
            <a:r>
              <a:rPr lang="ru-RU" dirty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видеолекции, план занятий, список литературы для самостоятельного </a:t>
            </a:r>
            <a:r>
              <a:rPr lang="ru-RU" dirty="0" smtClean="0">
                <a:solidFill>
                  <a:srgbClr val="080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</a:t>
            </a:r>
            <a:endParaRPr lang="ru-RU" i="1" dirty="0" smtClean="0">
              <a:solidFill>
                <a:srgbClr val="0806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8723</TotalTime>
  <Words>1109</Words>
  <Application>Microsoft Office PowerPoint</Application>
  <PresentationFormat>Широкоэкранный</PresentationFormat>
  <Paragraphs>133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等线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Факультет дополнительного профессионального образования</vt:lpstr>
      <vt:lpstr>Презентация PowerPoint</vt:lpstr>
      <vt:lpstr>Презентация PowerPoint</vt:lpstr>
      <vt:lpstr>В СФЕРЕ ПОДГОТОВКИ И ПЕРЕПОДГОТОВКИ КАДРОВ ДЛЯ СУДЕБНЫХ СИСТЕМ СНГ ФАКУЛЬТЕТ ПРЕДЛАГАЕТ ПРОЙТИ ОБУЧЕНИЕ ПО СЛЕДУЮЩИМ ОЗНАКОМИТЕЛЬНЫМ КУРСАМ: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</dc:title>
  <dc:creator>Семён Евгеньевич Таёкин</dc:creator>
  <cp:lastModifiedBy>Шкабура Елена Александровна</cp:lastModifiedBy>
  <cp:revision>208</cp:revision>
  <cp:lastPrinted>2024-10-30T11:46:33Z</cp:lastPrinted>
  <dcterms:created xsi:type="dcterms:W3CDTF">2023-02-22T06:24:17Z</dcterms:created>
  <dcterms:modified xsi:type="dcterms:W3CDTF">2024-10-30T11:49:05Z</dcterms:modified>
</cp:coreProperties>
</file>