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rawings/legacyDiagramText1.bin" ContentType="application/vnd.ms-office.legacyDiagramText"/>
  <Override PartName="/ppt/drawings/legacyDiagramText2.bin" ContentType="application/vnd.ms-office.legacyDiagramText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9" r:id="rId4"/>
    <p:sldId id="274" r:id="rId5"/>
    <p:sldId id="268" r:id="rId6"/>
    <p:sldId id="267" r:id="rId7"/>
    <p:sldId id="271" r:id="rId8"/>
    <p:sldId id="270" r:id="rId9"/>
    <p:sldId id="272" r:id="rId10"/>
    <p:sldId id="258" r:id="rId11"/>
    <p:sldId id="260" r:id="rId12"/>
    <p:sldId id="259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4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1116" y="-9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06/relationships/legacyDocTextInfo" Target="legacyDocTextInfo.bin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C6C0A7-BFDF-4AEF-9CDD-D58B7929FDAD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27069E-AF99-4532-B5CF-809745A94C1D}">
      <dgm:prSet phldrT="[Текст]"/>
      <dgm:spPr/>
      <dgm:t>
        <a:bodyPr/>
        <a:lstStyle/>
        <a:p>
          <a:r>
            <a:rPr lang="ru-RU" b="1" dirty="0" smtClean="0"/>
            <a:t>Формирование общего рынка труда</a:t>
          </a:r>
          <a:endParaRPr lang="ru-RU" b="1" dirty="0"/>
        </a:p>
      </dgm:t>
    </dgm:pt>
    <dgm:pt modelId="{860C1DE1-1A53-4EA9-89C0-9CBB6AD8548A}" type="parTrans" cxnId="{20EB46CF-8CAB-44B2-890D-F37A0C2B3ED7}">
      <dgm:prSet/>
      <dgm:spPr/>
      <dgm:t>
        <a:bodyPr/>
        <a:lstStyle/>
        <a:p>
          <a:endParaRPr lang="ru-RU"/>
        </a:p>
      </dgm:t>
    </dgm:pt>
    <dgm:pt modelId="{0C0F8FB9-FA1C-4186-8881-7B24AA310F4F}" type="sibTrans" cxnId="{20EB46CF-8CAB-44B2-890D-F37A0C2B3ED7}">
      <dgm:prSet/>
      <dgm:spPr/>
      <dgm:t>
        <a:bodyPr/>
        <a:lstStyle/>
        <a:p>
          <a:endParaRPr lang="ru-RU"/>
        </a:p>
      </dgm:t>
    </dgm:pt>
    <dgm:pt modelId="{BF61DC83-0251-4277-B58C-401ACAF2C3ED}">
      <dgm:prSet phldrT="[Текст]"/>
      <dgm:spPr/>
      <dgm:t>
        <a:bodyPr/>
        <a:lstStyle/>
        <a:p>
          <a:r>
            <a:rPr lang="ru-RU" b="1" dirty="0" smtClean="0"/>
            <a:t>Совершенствование национальных баз данных о наличии вакансий, возможностях и условиях трудоустройства граждан СНГ</a:t>
          </a:r>
          <a:endParaRPr lang="ru-RU" b="1" dirty="0"/>
        </a:p>
      </dgm:t>
    </dgm:pt>
    <dgm:pt modelId="{142B75C4-1AA8-49AE-B774-FB85E937F8E9}" type="parTrans" cxnId="{91822B54-ED05-45CC-B807-0B795E0AF87C}">
      <dgm:prSet/>
      <dgm:spPr/>
      <dgm:t>
        <a:bodyPr/>
        <a:lstStyle/>
        <a:p>
          <a:endParaRPr lang="ru-RU"/>
        </a:p>
      </dgm:t>
    </dgm:pt>
    <dgm:pt modelId="{AEB1F745-6B47-4939-94BB-40B1F9BF8869}" type="sibTrans" cxnId="{91822B54-ED05-45CC-B807-0B795E0AF87C}">
      <dgm:prSet/>
      <dgm:spPr/>
      <dgm:t>
        <a:bodyPr/>
        <a:lstStyle/>
        <a:p>
          <a:endParaRPr lang="ru-RU"/>
        </a:p>
      </dgm:t>
    </dgm:pt>
    <dgm:pt modelId="{6207C0E4-8CC1-42BC-BC20-2A593A3A0004}">
      <dgm:prSet phldrT="[Текст]"/>
      <dgm:spPr/>
      <dgm:t>
        <a:bodyPr/>
        <a:lstStyle/>
        <a:p>
          <a:r>
            <a:rPr lang="ru-RU" b="1" dirty="0" smtClean="0"/>
            <a:t>Обеспечение единообразия информации о наличии вакансий и условиях трудоустройства</a:t>
          </a:r>
          <a:endParaRPr lang="ru-RU" b="1" dirty="0"/>
        </a:p>
      </dgm:t>
    </dgm:pt>
    <dgm:pt modelId="{3AA52A3D-EF1B-48FB-880E-56587C06A96A}" type="parTrans" cxnId="{C5B92E86-4819-4CAE-8364-D3CB37CB3BA3}">
      <dgm:prSet/>
      <dgm:spPr/>
      <dgm:t>
        <a:bodyPr/>
        <a:lstStyle/>
        <a:p>
          <a:endParaRPr lang="ru-RU"/>
        </a:p>
      </dgm:t>
    </dgm:pt>
    <dgm:pt modelId="{215947FC-9760-4CE4-9F18-08A615998828}" type="sibTrans" cxnId="{C5B92E86-4819-4CAE-8364-D3CB37CB3BA3}">
      <dgm:prSet/>
      <dgm:spPr/>
      <dgm:t>
        <a:bodyPr/>
        <a:lstStyle/>
        <a:p>
          <a:endParaRPr lang="ru-RU"/>
        </a:p>
      </dgm:t>
    </dgm:pt>
    <dgm:pt modelId="{1ECFFB31-5853-417E-9BCC-FF370A306F44}">
      <dgm:prSet phldrT="[Текст]"/>
      <dgm:spPr/>
      <dgm:t>
        <a:bodyPr/>
        <a:lstStyle/>
        <a:p>
          <a:r>
            <a:rPr lang="ru-RU" b="1" dirty="0" smtClean="0"/>
            <a:t>Развитие межгосударственной системы оперативного обмена информацией между государствами СНГ о наличии вакансий</a:t>
          </a:r>
          <a:endParaRPr lang="ru-RU" b="1" dirty="0"/>
        </a:p>
      </dgm:t>
    </dgm:pt>
    <dgm:pt modelId="{3D8FF678-D731-456D-A7ED-838D89D67F9B}" type="parTrans" cxnId="{F4326E40-5CFE-480A-A33D-8E630682D187}">
      <dgm:prSet/>
      <dgm:spPr/>
      <dgm:t>
        <a:bodyPr/>
        <a:lstStyle/>
        <a:p>
          <a:endParaRPr lang="ru-RU"/>
        </a:p>
      </dgm:t>
    </dgm:pt>
    <dgm:pt modelId="{62C521D0-34AD-4B30-BE3B-B0261CD705CD}" type="sibTrans" cxnId="{F4326E40-5CFE-480A-A33D-8E630682D187}">
      <dgm:prSet/>
      <dgm:spPr/>
      <dgm:t>
        <a:bodyPr/>
        <a:lstStyle/>
        <a:p>
          <a:endParaRPr lang="ru-RU"/>
        </a:p>
      </dgm:t>
    </dgm:pt>
    <dgm:pt modelId="{11F2E62C-EF72-40DF-80AA-9D1FCFE8CFE3}" type="pres">
      <dgm:prSet presAssocID="{B5C6C0A7-BFDF-4AEF-9CDD-D58B7929FD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25C99B-675A-4754-9497-D7C7474431B0}" type="pres">
      <dgm:prSet presAssocID="{1E27069E-AF99-4532-B5CF-809745A94C1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8AA2D-6ADD-4C94-9CDD-A348CD697E82}" type="pres">
      <dgm:prSet presAssocID="{0C0F8FB9-FA1C-4186-8881-7B24AA310F4F}" presName="sibTrans" presStyleCnt="0"/>
      <dgm:spPr/>
    </dgm:pt>
    <dgm:pt modelId="{89401173-870B-403D-94FA-62A82BE620C6}" type="pres">
      <dgm:prSet presAssocID="{BF61DC83-0251-4277-B58C-401ACAF2C3E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D4F58-E00B-451C-A4CB-399EC9F40045}" type="pres">
      <dgm:prSet presAssocID="{AEB1F745-6B47-4939-94BB-40B1F9BF8869}" presName="sibTrans" presStyleCnt="0"/>
      <dgm:spPr/>
    </dgm:pt>
    <dgm:pt modelId="{1512CA0B-BF53-4A9A-A78E-705EA4DFAF76}" type="pres">
      <dgm:prSet presAssocID="{6207C0E4-8CC1-42BC-BC20-2A593A3A000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F695B-6FF8-4628-B6F1-B23C3D2EAA0F}" type="pres">
      <dgm:prSet presAssocID="{215947FC-9760-4CE4-9F18-08A615998828}" presName="sibTrans" presStyleCnt="0"/>
      <dgm:spPr/>
    </dgm:pt>
    <dgm:pt modelId="{5B3DB18F-2F0C-433C-99B4-323A428241F1}" type="pres">
      <dgm:prSet presAssocID="{1ECFFB31-5853-417E-9BCC-FF370A306F4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326E40-5CFE-480A-A33D-8E630682D187}" srcId="{B5C6C0A7-BFDF-4AEF-9CDD-D58B7929FDAD}" destId="{1ECFFB31-5853-417E-9BCC-FF370A306F44}" srcOrd="3" destOrd="0" parTransId="{3D8FF678-D731-456D-A7ED-838D89D67F9B}" sibTransId="{62C521D0-34AD-4B30-BE3B-B0261CD705CD}"/>
    <dgm:cxn modelId="{28F7675F-0A5A-4D7B-844A-9866DE5D0EB5}" type="presOf" srcId="{BF61DC83-0251-4277-B58C-401ACAF2C3ED}" destId="{89401173-870B-403D-94FA-62A82BE620C6}" srcOrd="0" destOrd="0" presId="urn:microsoft.com/office/officeart/2005/8/layout/default#2"/>
    <dgm:cxn modelId="{78EA2D2C-EEB1-4B4A-ACDE-5CA7909FD05C}" type="presOf" srcId="{B5C6C0A7-BFDF-4AEF-9CDD-D58B7929FDAD}" destId="{11F2E62C-EF72-40DF-80AA-9D1FCFE8CFE3}" srcOrd="0" destOrd="0" presId="urn:microsoft.com/office/officeart/2005/8/layout/default#2"/>
    <dgm:cxn modelId="{91822B54-ED05-45CC-B807-0B795E0AF87C}" srcId="{B5C6C0A7-BFDF-4AEF-9CDD-D58B7929FDAD}" destId="{BF61DC83-0251-4277-B58C-401ACAF2C3ED}" srcOrd="1" destOrd="0" parTransId="{142B75C4-1AA8-49AE-B774-FB85E937F8E9}" sibTransId="{AEB1F745-6B47-4939-94BB-40B1F9BF8869}"/>
    <dgm:cxn modelId="{BE187D6B-3178-4F86-A052-E15DFD3C7CFC}" type="presOf" srcId="{6207C0E4-8CC1-42BC-BC20-2A593A3A0004}" destId="{1512CA0B-BF53-4A9A-A78E-705EA4DFAF76}" srcOrd="0" destOrd="0" presId="urn:microsoft.com/office/officeart/2005/8/layout/default#2"/>
    <dgm:cxn modelId="{C5B92E86-4819-4CAE-8364-D3CB37CB3BA3}" srcId="{B5C6C0A7-BFDF-4AEF-9CDD-D58B7929FDAD}" destId="{6207C0E4-8CC1-42BC-BC20-2A593A3A0004}" srcOrd="2" destOrd="0" parTransId="{3AA52A3D-EF1B-48FB-880E-56587C06A96A}" sibTransId="{215947FC-9760-4CE4-9F18-08A615998828}"/>
    <dgm:cxn modelId="{7040818F-CE09-47BA-BD1E-B057A879231B}" type="presOf" srcId="{1E27069E-AF99-4532-B5CF-809745A94C1D}" destId="{5025C99B-675A-4754-9497-D7C7474431B0}" srcOrd="0" destOrd="0" presId="urn:microsoft.com/office/officeart/2005/8/layout/default#2"/>
    <dgm:cxn modelId="{20EB46CF-8CAB-44B2-890D-F37A0C2B3ED7}" srcId="{B5C6C0A7-BFDF-4AEF-9CDD-D58B7929FDAD}" destId="{1E27069E-AF99-4532-B5CF-809745A94C1D}" srcOrd="0" destOrd="0" parTransId="{860C1DE1-1A53-4EA9-89C0-9CBB6AD8548A}" sibTransId="{0C0F8FB9-FA1C-4186-8881-7B24AA310F4F}"/>
    <dgm:cxn modelId="{16D5F9A8-96A9-4814-AA65-755141C3BEE9}" type="presOf" srcId="{1ECFFB31-5853-417E-9BCC-FF370A306F44}" destId="{5B3DB18F-2F0C-433C-99B4-323A428241F1}" srcOrd="0" destOrd="0" presId="urn:microsoft.com/office/officeart/2005/8/layout/default#2"/>
    <dgm:cxn modelId="{0E0B1409-8C58-4D12-B3C9-6EBAB0C2E846}" type="presParOf" srcId="{11F2E62C-EF72-40DF-80AA-9D1FCFE8CFE3}" destId="{5025C99B-675A-4754-9497-D7C7474431B0}" srcOrd="0" destOrd="0" presId="urn:microsoft.com/office/officeart/2005/8/layout/default#2"/>
    <dgm:cxn modelId="{E576304F-FBEC-4D2A-AFCF-412009CD8F02}" type="presParOf" srcId="{11F2E62C-EF72-40DF-80AA-9D1FCFE8CFE3}" destId="{DA28AA2D-6ADD-4C94-9CDD-A348CD697E82}" srcOrd="1" destOrd="0" presId="urn:microsoft.com/office/officeart/2005/8/layout/default#2"/>
    <dgm:cxn modelId="{5F2E4385-4475-42A9-8396-AFFA6412F0D0}" type="presParOf" srcId="{11F2E62C-EF72-40DF-80AA-9D1FCFE8CFE3}" destId="{89401173-870B-403D-94FA-62A82BE620C6}" srcOrd="2" destOrd="0" presId="urn:microsoft.com/office/officeart/2005/8/layout/default#2"/>
    <dgm:cxn modelId="{D103CDA4-3459-430A-8D68-3E495DEA3CF0}" type="presParOf" srcId="{11F2E62C-EF72-40DF-80AA-9D1FCFE8CFE3}" destId="{659D4F58-E00B-451C-A4CB-399EC9F40045}" srcOrd="3" destOrd="0" presId="urn:microsoft.com/office/officeart/2005/8/layout/default#2"/>
    <dgm:cxn modelId="{A09A9DDF-9B85-466A-BE2F-A18D444ADF05}" type="presParOf" srcId="{11F2E62C-EF72-40DF-80AA-9D1FCFE8CFE3}" destId="{1512CA0B-BF53-4A9A-A78E-705EA4DFAF76}" srcOrd="4" destOrd="0" presId="urn:microsoft.com/office/officeart/2005/8/layout/default#2"/>
    <dgm:cxn modelId="{87F71EAE-DE24-4FF3-B4E2-E30C99124432}" type="presParOf" srcId="{11F2E62C-EF72-40DF-80AA-9D1FCFE8CFE3}" destId="{D6EF695B-6FF8-4628-B6F1-B23C3D2EAA0F}" srcOrd="5" destOrd="0" presId="urn:microsoft.com/office/officeart/2005/8/layout/default#2"/>
    <dgm:cxn modelId="{4FC8BAFC-D37A-40F9-9578-D08B0752507D}" type="presParOf" srcId="{11F2E62C-EF72-40DF-80AA-9D1FCFE8CFE3}" destId="{5B3DB18F-2F0C-433C-99B4-323A428241F1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25C99B-675A-4754-9497-D7C7474431B0}">
      <dsp:nvSpPr>
        <dsp:cNvPr id="0" name=""/>
        <dsp:cNvSpPr/>
      </dsp:nvSpPr>
      <dsp:spPr>
        <a:xfrm>
          <a:off x="1845073" y="918"/>
          <a:ext cx="3820549" cy="2292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Формирование общего рынка труда</a:t>
          </a:r>
          <a:endParaRPr lang="ru-RU" sz="2400" b="1" kern="1200" dirty="0"/>
        </a:p>
      </dsp:txBody>
      <dsp:txXfrm>
        <a:off x="1845073" y="918"/>
        <a:ext cx="3820549" cy="2292329"/>
      </dsp:txXfrm>
    </dsp:sp>
    <dsp:sp modelId="{89401173-870B-403D-94FA-62A82BE620C6}">
      <dsp:nvSpPr>
        <dsp:cNvPr id="0" name=""/>
        <dsp:cNvSpPr/>
      </dsp:nvSpPr>
      <dsp:spPr>
        <a:xfrm>
          <a:off x="6047677" y="918"/>
          <a:ext cx="3820549" cy="2292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Совершенствование национальных баз данных о наличии вакансий, возможностях и условиях трудоустройства граждан СНГ</a:t>
          </a:r>
          <a:endParaRPr lang="ru-RU" sz="2400" b="1" kern="1200" dirty="0"/>
        </a:p>
      </dsp:txBody>
      <dsp:txXfrm>
        <a:off x="6047677" y="918"/>
        <a:ext cx="3820549" cy="2292329"/>
      </dsp:txXfrm>
    </dsp:sp>
    <dsp:sp modelId="{1512CA0B-BF53-4A9A-A78E-705EA4DFAF76}">
      <dsp:nvSpPr>
        <dsp:cNvPr id="0" name=""/>
        <dsp:cNvSpPr/>
      </dsp:nvSpPr>
      <dsp:spPr>
        <a:xfrm>
          <a:off x="1845073" y="2675303"/>
          <a:ext cx="3820549" cy="2292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Обеспечение единообразия информации о наличии вакансий и условиях трудоустройства</a:t>
          </a:r>
          <a:endParaRPr lang="ru-RU" sz="2400" b="1" kern="1200" dirty="0"/>
        </a:p>
      </dsp:txBody>
      <dsp:txXfrm>
        <a:off x="1845073" y="2675303"/>
        <a:ext cx="3820549" cy="2292329"/>
      </dsp:txXfrm>
    </dsp:sp>
    <dsp:sp modelId="{5B3DB18F-2F0C-433C-99B4-323A428241F1}">
      <dsp:nvSpPr>
        <dsp:cNvPr id="0" name=""/>
        <dsp:cNvSpPr/>
      </dsp:nvSpPr>
      <dsp:spPr>
        <a:xfrm>
          <a:off x="6047677" y="2675303"/>
          <a:ext cx="3820549" cy="2292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Развитие межгосударственной системы оперативного обмена информацией между государствами СНГ о наличии вакансий</a:t>
          </a:r>
          <a:endParaRPr lang="ru-RU" sz="2400" b="1" kern="1200" dirty="0"/>
        </a:p>
      </dsp:txBody>
      <dsp:txXfrm>
        <a:off x="6047677" y="2675303"/>
        <a:ext cx="3820549" cy="2292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DA5F6-3C58-41E5-8E23-1E74B1C2042A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26E81-0A09-4A3C-943B-FF2012402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95255-7B4C-45C8-AC16-679A9743361D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14C81-1782-4887-97DA-3B7A62679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DC04-2192-4B1F-B6A9-6F62F0ECE7C6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DAA11-3E8B-4EAF-961B-AE5AB518B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A9381-ABE0-46FA-9DB1-17D2762BF871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20016-6958-4F90-8C19-397C7F3C3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6BEF-8FF6-4A80-9DC6-D7509272A937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03E39-CF38-4BEC-9CF9-B4FC47975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256"/>
              </a:spcAft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</a:tabLst>
              <a:defRPr b="0"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</a:t>
            </a:r>
            <a:r>
              <a:rPr lang="en-US" b="1" dirty="0" smtClean="0">
                <a:solidFill>
                  <a:srgbClr val="FF0000"/>
                </a:solidFill>
              </a:rPr>
              <a:t>25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441939" y="2178855"/>
            <a:ext cx="10146323" cy="4404519"/>
          </a:xfrm>
        </p:spPr>
        <p:txBody>
          <a:bodyPr tIns="0"/>
          <a:lstStyle>
            <a:lvl1pPr marL="0" marR="0" indent="-233776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400"/>
            </a:lvl1pPr>
            <a:lvl2pPr marL="233162" marR="0" indent="-233776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200"/>
            </a:lvl3pPr>
          </a:lstStyle>
          <a:p>
            <a:pPr marL="233776" marR="0" lvl="0" indent="-233776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16)</a:t>
            </a:r>
            <a:endParaRPr lang="ru-RU" dirty="0" smtClean="0"/>
          </a:p>
          <a:p>
            <a:pPr marL="467551" marR="0" lvl="1" indent="-233776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2639616" y="1268762"/>
            <a:ext cx="8948651" cy="461455"/>
          </a:xfrm>
        </p:spPr>
        <p:txBody>
          <a:bodyPr tIns="0" bIns="0" anchor="t">
            <a:normAutofit/>
          </a:bodyPr>
          <a:lstStyle>
            <a:lvl1pPr hangingPunct="1">
              <a:lnSpc>
                <a:spcPct val="100000"/>
              </a:lnSpc>
              <a:spcAft>
                <a:spcPts val="256"/>
              </a:spcAft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>
                <a:solidFill>
                  <a:schemeClr val="tx1"/>
                </a:solidFill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smtClean="0">
                <a:solidFill>
                  <a:srgbClr val="002060"/>
                </a:solidFill>
              </a:rPr>
              <a:t>l, </a:t>
            </a:r>
            <a:r>
              <a:rPr lang="en-US" b="1" dirty="0" smtClean="0">
                <a:solidFill>
                  <a:srgbClr val="002060"/>
                </a:solidFill>
              </a:rPr>
              <a:t>20</a:t>
            </a:r>
            <a:r>
              <a:rPr lang="ru-RU" b="1" dirty="0" smtClean="0">
                <a:solidFill>
                  <a:srgbClr val="002060"/>
                </a:solidFill>
              </a:rPr>
              <a:t>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737600" y="6345325"/>
            <a:ext cx="28448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344E4-5E8A-4F97-8707-05640C78D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1821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139D9-E077-4F37-9617-9C7662635EFF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B51AC-4E52-4D1D-8378-4F1FE846E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2410-455E-499F-A664-CCFD903671F1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24744-02E3-4E9A-8645-6C943C1BE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2A738-22CA-47BD-90D5-46641EC7055D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D13AD-6DCC-4DEE-87FD-419E263D9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830B6-C47C-43C2-BEBB-BCD58B91D719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BDA19-9156-42EB-8EEE-406210420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BB01B-30B8-475A-9D36-4A91C63B72F0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15765-305F-4946-9906-E76308642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D46AA-7487-489E-A220-F68633534D68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F5394-7785-4A7A-87DA-0BE59FF8E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1DA7B-A054-4F9E-ADF5-6E66ABAD0CF0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BDC3D-F6E3-46B0-BB17-07ABC2466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59B8B-6E66-4B04-9635-C5F63E22A0B8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A6444-40CA-4696-9AA6-7496F1B06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10C82C-9505-4E95-8CFB-88DDDA97B462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C7881A-29CB-42EE-9FB0-14CE6D64C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  <p:sldLayoutId id="2147483662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716338" y="2052638"/>
          <a:ext cx="4749800" cy="4614862"/>
        </p:xfrm>
        <a:graphic>
          <a:graphicData uri="http://schemas.openxmlformats.org/presentationml/2006/ole">
            <p:oleObj spid="_x0000_s1027" name="CorelDRAW" r:id="rId3" imgW="1387080" imgH="1344960" progId="">
              <p:embed/>
            </p:oleObj>
          </a:graphicData>
        </a:graphic>
      </p:graphicFrame>
      <p:sp>
        <p:nvSpPr>
          <p:cNvPr id="1029" name="TextBox 5"/>
          <p:cNvSpPr txBox="1">
            <a:spLocks noChangeArrowheads="1"/>
          </p:cNvSpPr>
          <p:nvPr/>
        </p:nvSpPr>
        <p:spPr bwMode="auto">
          <a:xfrm>
            <a:off x="0" y="2314575"/>
            <a:ext cx="1219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</a:rPr>
              <a:t>О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</a:rPr>
              <a:t>деятельности Консультативного Совета по труду,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</a:rPr>
              <a:t>занятости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</a:rPr>
              <a:t>и социальной защите населения государств – участников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</a:rPr>
              <a:t>СНГ в формировании общего рынка труда и регулировании миграции</a:t>
            </a:r>
          </a:p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</a:rPr>
              <a:t> рабочей силы государств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</a:rPr>
              <a:t>– участников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</a:rPr>
              <a:t>СНГ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0" y="701675"/>
            <a:ext cx="1219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</a:rPr>
              <a:t>Заседание Постоянной комиссии МПА СНГ </a:t>
            </a:r>
          </a:p>
          <a:p>
            <a:pPr algn="ctr"/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</a:rPr>
              <a:t>по социальной политике и правам человека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31" name="TextBox 5"/>
          <p:cNvSpPr txBox="1">
            <a:spLocks noChangeArrowheads="1"/>
          </p:cNvSpPr>
          <p:nvPr/>
        </p:nvSpPr>
        <p:spPr bwMode="auto">
          <a:xfrm>
            <a:off x="0" y="5959475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</a:rPr>
              <a:t>30-31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</a:rPr>
              <a:t>мая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</a:rPr>
              <a:t>2019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</a:rPr>
              <a:t>Санкт-Петербург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2"/>
          <p:cNvSpPr>
            <a:spLocks noGrp="1"/>
          </p:cNvSpPr>
          <p:nvPr>
            <p:ph type="title" idx="4294967295"/>
          </p:nvPr>
        </p:nvSpPr>
        <p:spPr>
          <a:xfrm>
            <a:off x="838200" y="339725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</a:rPr>
              <a:t>Рабочие группы Консультативного Совета </a:t>
            </a:r>
            <a:br>
              <a:rPr lang="ru-RU" sz="2800" b="1" dirty="0" smtClean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</a:rPr>
              <a:t>по разработке проектов документов:</a:t>
            </a:r>
            <a:endParaRPr lang="ru-RU" sz="2800" dirty="0" smtClean="0"/>
          </a:p>
        </p:txBody>
      </p:sp>
      <p:sp>
        <p:nvSpPr>
          <p:cNvPr id="3078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</a:rPr>
              <a:t>Соглашения о сотрудничестве в сфере содействия занятости населения государств – участников </a:t>
            </a: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</a:rPr>
              <a:t>СНГ</a:t>
            </a:r>
            <a:endParaRPr lang="ru-RU" sz="24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</a:rPr>
              <a:t>Общих принципов сотрудничества государств – участников СНГ в обеспечении возможностей для трудоустройства отдельных групп населения, испытывающих трудности в поиске </a:t>
            </a: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</a:rPr>
              <a:t>работы</a:t>
            </a:r>
            <a:endParaRPr lang="ru-RU" sz="24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</a:rPr>
              <a:t>Единых принципов разработки профессиональных стандартов государств – участников СНГ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069263" y="2201863"/>
          <a:ext cx="1387475" cy="1344612"/>
        </p:xfrm>
        <a:graphic>
          <a:graphicData uri="http://schemas.openxmlformats.org/presentationml/2006/ole">
            <p:oleObj spid="_x0000_s3075" name="CorelDRAW" r:id="rId3" imgW="1387080" imgH="1344960" progId="">
              <p:embed/>
            </p:oleObj>
          </a:graphicData>
        </a:graphic>
      </p:graphicFrame>
      <p:sp>
        <p:nvSpPr>
          <p:cNvPr id="3079" name="Rectangle 14"/>
          <p:cNvSpPr>
            <a:spLocks noGrp="1"/>
          </p:cNvSpPr>
          <p:nvPr>
            <p:ph sz="quarter" idx="4294967295"/>
          </p:nvPr>
        </p:nvSpPr>
        <p:spPr>
          <a:xfrm>
            <a:off x="6350000" y="4114800"/>
            <a:ext cx="5181600" cy="2743200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Участники:</a:t>
            </a:r>
          </a:p>
          <a:p>
            <a:pPr marL="457200" indent="-457200">
              <a:spcBef>
                <a:spcPts val="0"/>
              </a:spcBef>
            </a:pP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 Армения</a:t>
            </a:r>
          </a:p>
          <a:p>
            <a:pPr marL="457200" indent="-457200">
              <a:spcBef>
                <a:spcPts val="0"/>
              </a:spcBef>
            </a:pP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 Беларусь</a:t>
            </a:r>
          </a:p>
          <a:p>
            <a:pPr marL="457200" indent="-457200">
              <a:spcBef>
                <a:spcPts val="0"/>
              </a:spcBef>
            </a:pP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 Казахстан</a:t>
            </a:r>
            <a:b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Кыргызская Республика</a:t>
            </a:r>
            <a:b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</a:t>
            </a:r>
            <a:b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Таджикистан</a:t>
            </a:r>
            <a:b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Туркменистан</a:t>
            </a:r>
          </a:p>
          <a:p>
            <a:pPr marL="457200" indent="-457200">
              <a:spcBef>
                <a:spcPts val="0"/>
              </a:spcBef>
            </a:pP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 Узбекистан</a:t>
            </a:r>
            <a:endParaRPr lang="ru-RU" sz="2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dirty="0" smtClean="0"/>
          </a:p>
        </p:txBody>
      </p:sp>
      <p:pic>
        <p:nvPicPr>
          <p:cNvPr id="3080" name="Picture 18" descr="article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1099" y="1485900"/>
            <a:ext cx="4030663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7050" y="539750"/>
            <a:ext cx="10958513" cy="1143000"/>
          </a:xfrm>
        </p:spPr>
        <p:txBody>
          <a:bodyPr lIns="121917" tIns="60958" rIns="121917" bIns="60958"/>
          <a:lstStyle/>
          <a:p>
            <a:pPr algn="ctr" eaLnBrk="1" hangingPunct="1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</a:rPr>
              <a:t>За 27 лет своей деятельности</a:t>
            </a:r>
            <a:br>
              <a:rPr lang="ru-RU" sz="2800" b="1" dirty="0" smtClean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</a:rPr>
              <a:t> Консультативный Совет</a:t>
            </a:r>
          </a:p>
        </p:txBody>
      </p:sp>
      <p:graphicFrame>
        <p:nvGraphicFramePr>
          <p:cNvPr id="27651" name="Diagram 6"/>
          <p:cNvGraphicFramePr>
            <a:graphicFrameLocks/>
          </p:cNvGraphicFramePr>
          <p:nvPr>
            <p:ph idx="4294967295"/>
          </p:nvPr>
        </p:nvGraphicFramePr>
        <p:xfrm>
          <a:off x="601663" y="2328863"/>
          <a:ext cx="10944225" cy="3914775"/>
        </p:xfrm>
        <a:graphic>
          <a:graphicData uri="http://schemas.openxmlformats.org/drawingml/2006/compatibility">
            <com:legacyDrawing xmlns:com="http://schemas.openxmlformats.org/drawingml/2006/compatibility" spid="_x0000_s2765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695700" y="2098675"/>
          <a:ext cx="4751388" cy="4614863"/>
        </p:xfrm>
        <a:graphic>
          <a:graphicData uri="http://schemas.openxmlformats.org/presentationml/2006/ole">
            <p:oleObj spid="_x0000_s4099" name="CorelDRAW" r:id="rId3" imgW="1387080" imgH="1344960" progId="">
              <p:embed/>
            </p:oleObj>
          </a:graphicData>
        </a:graphic>
      </p:graphicFrame>
      <p:sp>
        <p:nvSpPr>
          <p:cNvPr id="4101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</a:rPr>
              <a:t>Консультативный Совет активно взаимодействует:</a:t>
            </a:r>
          </a:p>
        </p:txBody>
      </p:sp>
      <p:sp>
        <p:nvSpPr>
          <p:cNvPr id="4102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</a:rPr>
              <a:t>Межпарламентской Ассамблеей государств – участников СНГ;</a:t>
            </a:r>
          </a:p>
          <a:p>
            <a:pPr eaLnBrk="1" hangingPunct="1">
              <a:buNone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</a:rPr>
              <a:t>Межгосударственным статистическим комитетом СНГ;</a:t>
            </a:r>
          </a:p>
          <a:p>
            <a:pPr eaLnBrk="1" hangingPunct="1">
              <a:buNone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</a:rPr>
              <a:t>Всеобщей конфедерацией профсоюзов;</a:t>
            </a:r>
          </a:p>
          <a:p>
            <a:pPr eaLnBrk="1" hangingPunct="1">
              <a:buNone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</a:rPr>
              <a:t>Международной организацией труда;</a:t>
            </a:r>
          </a:p>
          <a:p>
            <a:pPr eaLnBrk="1" hangingPunct="1">
              <a:buNone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</a:rPr>
              <a:t>Советом по сотрудничеству в области здравоохранения государств – участников  СНГ;</a:t>
            </a:r>
          </a:p>
          <a:p>
            <a:pPr eaLnBrk="1" hangingPunct="1">
              <a:buNone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</a:rPr>
              <a:t>Советом по сотрудничеству в области образования государств – участников СНГ  и другими отраслевыми органами Содружества</a:t>
            </a:r>
          </a:p>
          <a:p>
            <a:pPr eaLnBrk="1" hangingPunct="1">
              <a:buNone/>
            </a:pPr>
            <a:endParaRPr lang="ru-RU" sz="2400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754438" y="2098675"/>
          <a:ext cx="4749800" cy="4614863"/>
        </p:xfrm>
        <a:graphic>
          <a:graphicData uri="http://schemas.openxmlformats.org/presentationml/2006/ole">
            <p:oleObj spid="_x0000_s40962" name="CorelDRAW" r:id="rId3" imgW="1387080" imgH="1344960" progId="">
              <p:embed/>
            </p:oleObj>
          </a:graphicData>
        </a:graphic>
      </p:graphicFrame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0" y="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</a:rPr>
              <a:t>Сотрудничество в области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</a:rPr>
              <a:t>формирования общего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</a:rPr>
              <a:t>рынка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</a:rPr>
              <a:t>труда и регулировании миграции рабочей силы является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</a:rPr>
              <a:t>одним из приоритетных направлений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</a:rPr>
              <a:t>в СНГ</a:t>
            </a:r>
          </a:p>
        </p:txBody>
      </p:sp>
      <p:pic>
        <p:nvPicPr>
          <p:cNvPr id="40964" name="Picture 5" descr="7ab15fb5c59daf5460f0c0c490251c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6288" y="1362075"/>
            <a:ext cx="7985125" cy="53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3561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rPr>
              <a:t>Концепция поэтапного формирования общего рынка труда и регулирования миграции рабочей силы государств – участников  СНГ и Приоритетные мероприятия по формированию общего рынка труда и регулировании миграции рабочей силы на 2017 – 2020 годы 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</a:rPr>
              <a:t>	Под формированием общего рынка труда понимается реализация согласованных мер по воспроизводству, регулированию, обмену и рациональному использованию рабочей силы в государствах – участниках СНГ, направленных на повышение эффективности использования совокупного трудового и интеллектуального потенциалов государств – участников Содружества</a:t>
            </a:r>
          </a:p>
          <a:p>
            <a:pPr>
              <a:buNone/>
            </a:pPr>
            <a:endParaRPr lang="ru-RU" sz="24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39788" y="5270500"/>
            <a:ext cx="3932237" cy="59848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 Экономического Совета СНГ от 17 марта 2017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576" y="7289"/>
            <a:ext cx="8943536" cy="859536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ЗАДАЧИ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+mn-ea"/>
                <a:cs typeface="Times New Roman"/>
              </a:rPr>
              <a:t>*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944410509"/>
              </p:ext>
            </p:extLst>
          </p:nvPr>
        </p:nvGraphicFramePr>
        <p:xfrm>
          <a:off x="143340" y="836712"/>
          <a:ext cx="11713301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3393" y="5934670"/>
            <a:ext cx="11233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* Приоритетные мероприятия по формированию общего рынка труда и регулированию миграции рабочей силы на 2017-2020 годы, Решение экономического совета СНГ от 17.03.2017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72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3716338" y="2052638"/>
          <a:ext cx="4749800" cy="4614862"/>
        </p:xfrm>
        <a:graphic>
          <a:graphicData uri="http://schemas.openxmlformats.org/presentationml/2006/ole">
            <p:oleObj spid="_x0000_s47111" name="CorelDRAW" r:id="rId3" imgW="1387080" imgH="1344960" progId="">
              <p:embed/>
            </p:oleObj>
          </a:graphicData>
        </a:graphic>
      </p:graphicFrame>
      <p:sp>
        <p:nvSpPr>
          <p:cNvPr id="47112" name="Rectangle 3"/>
          <p:cNvSpPr>
            <a:spLocks noGrp="1"/>
          </p:cNvSpPr>
          <p:nvPr>
            <p:ph type="title"/>
          </p:nvPr>
        </p:nvSpPr>
        <p:spPr>
          <a:xfrm>
            <a:off x="787400" y="314325"/>
            <a:ext cx="10566400" cy="1820863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</a:rPr>
              <a:t>Государства – участники СНГ заинтересованы в дальнейшем сотрудничестве в решении проблем формирования общего рынка труда и отмечают ведущую роль Консультативного Совета в выработке механизмов межгосударственного взаимодействия в социально-трудовой сфере</a:t>
            </a:r>
          </a:p>
        </p:txBody>
      </p:sp>
      <p:pic>
        <p:nvPicPr>
          <p:cNvPr id="4711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" y="3332163"/>
            <a:ext cx="401320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 preferRelativeResize="0">
            <a:picLocks noGrp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696993" y="3365500"/>
            <a:ext cx="4012407" cy="307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1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rgbClr val="0033CC"/>
                </a:solidFill>
                <a:latin typeface="Times New Roman" pitchFamily="18" charset="0"/>
              </a:rPr>
              <a:t>МОТ отметила работу ряда стран СНГ по совершенствованию системы профессиональных стандартов и созданию новой системы оценки квалификаций</a:t>
            </a:r>
            <a:endParaRPr lang="ru-RU" sz="4000" smtClean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ph sz="half" idx="4294967295"/>
          </p:nvPr>
        </p:nvGraphicFramePr>
        <p:xfrm>
          <a:off x="2735263" y="3328988"/>
          <a:ext cx="1387475" cy="1344612"/>
        </p:xfrm>
        <a:graphic>
          <a:graphicData uri="http://schemas.openxmlformats.org/presentationml/2006/ole">
            <p:oleObj spid="_x0000_s46082" name="CorelDRAW" r:id="rId3" imgW="1387080" imgH="1344960" progId="">
              <p:embed/>
            </p:oleObj>
          </a:graphicData>
        </a:graphic>
      </p:graphicFrame>
      <p:sp>
        <p:nvSpPr>
          <p:cNvPr id="46084" name="Rectangle 14"/>
          <p:cNvSpPr>
            <a:spLocks noGrp="1"/>
          </p:cNvSpPr>
          <p:nvPr>
            <p:ph sz="half" idx="4294967295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endParaRPr lang="ru-RU" sz="2400" smtClean="0"/>
          </a:p>
        </p:txBody>
      </p:sp>
      <p:pic>
        <p:nvPicPr>
          <p:cNvPr id="46085" name="Picture 17" descr="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5575" y="1854200"/>
            <a:ext cx="58547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19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450" y="2262188"/>
            <a:ext cx="4191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3754438" y="2098675"/>
          <a:ext cx="4749800" cy="4614863"/>
        </p:xfrm>
        <a:graphic>
          <a:graphicData uri="http://schemas.openxmlformats.org/presentationml/2006/ole">
            <p:oleObj spid="_x0000_s72706" name="CorelDRAW" r:id="rId3" imgW="1387080" imgH="1344960" progId="">
              <p:embed/>
            </p:oleObj>
          </a:graphicData>
        </a:graphic>
      </p:graphicFrame>
      <p:sp>
        <p:nvSpPr>
          <p:cNvPr id="72707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</a:rPr>
              <a:t>Консультативный Совет первостепенное внимание в работе уделяет выполнению:</a:t>
            </a:r>
          </a:p>
        </p:txBody>
      </p:sp>
      <p:sp>
        <p:nvSpPr>
          <p:cNvPr id="72708" name="Rectangle 4"/>
          <p:cNvSpPr>
            <a:spLocks noGrp="1"/>
          </p:cNvSpPr>
          <p:nvPr>
            <p:ph type="body" idx="1"/>
          </p:nvPr>
        </p:nvSpPr>
        <p:spPr>
          <a:xfrm>
            <a:off x="381000" y="2219325"/>
            <a:ext cx="11442700" cy="4351338"/>
          </a:xfrm>
        </p:spPr>
        <p:txBody>
          <a:bodyPr/>
          <a:lstStyle/>
          <a:p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</a:rPr>
              <a:t>Плана мероприятий по реализации третьего этапа (2016–2020 годы) Стратегии экономического развития Содружества Независимых Государств на период до 2020 года;</a:t>
            </a:r>
          </a:p>
          <a:p>
            <a:endParaRPr lang="ru-RU" sz="24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</a:rPr>
              <a:t>Решения Совета глав государств СНГ «Об адаптации Содружества Независимых Государств к современным реалиям» от 16 сентября 2016 года;</a:t>
            </a:r>
          </a:p>
          <a:p>
            <a:endParaRPr lang="ru-RU" sz="24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</a:rPr>
              <a:t>Решениям Консультативного Совета по труду, миграции и социальной защите населения государств – участников СНГ от 17 ноября 2017 года (Санкт-Петербург) и от 21 сентября 2018 года (Душанбе)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3695700" y="2098675"/>
          <a:ext cx="4751388" cy="4614863"/>
        </p:xfrm>
        <a:graphic>
          <a:graphicData uri="http://schemas.openxmlformats.org/presentationml/2006/ole">
            <p:oleObj spid="_x0000_s52226" name="CorelDRAW" r:id="rId3" imgW="1387080" imgH="1344960" progId="">
              <p:embed/>
            </p:oleObj>
          </a:graphicData>
        </a:graphic>
      </p:graphicFrame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20700" y="1508125"/>
            <a:ext cx="1389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2228" name="Rectangle 4"/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rPr>
              <a:t>23 марта 2019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rPr>
              <a:t>года вступил в силу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rPr>
              <a:t>Протокол о внесении изменений в Соглашение об образовании Консультативного Совета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rPr>
              <a:t>, подписанный главами правительств СНГ 28 октября 2016 года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Grp="1"/>
          </p:cNvSpPr>
          <p:nvPr>
            <p:ph type="body" sz="half" idx="1"/>
          </p:nvPr>
        </p:nvSpPr>
        <p:spPr>
          <a:xfrm>
            <a:off x="558800" y="1571625"/>
            <a:ext cx="5181600" cy="4351338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</a:rPr>
              <a:t>Указанный орган отраслевого сотрудничества СНГ </a:t>
            </a: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</a:rPr>
              <a:t>именуется «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</a:rPr>
              <a:t>Консультативный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</a:rPr>
              <a:t>Совет по труду, занятости и социальной защите населения государств – участников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</a:rPr>
              <a:t>СНГ</a:t>
            </a: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</a:rPr>
              <a:t>»</a:t>
            </a:r>
            <a:endParaRPr lang="ru-RU" sz="24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</a:rPr>
              <a:t>В своей деятельности Консультативный Совет подотчетен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</a:rPr>
              <a:t>Совету глав правительств СНГ</a:t>
            </a: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</a:rPr>
              <a:t>;</a:t>
            </a:r>
            <a:endParaRPr lang="ru-RU" sz="24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</a:rPr>
              <a:t>Функции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</a:rPr>
              <a:t>секретариата Совета </a:t>
            </a: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</a:rPr>
              <a:t>возлагаются на орган государственной власти страны, председательствующей в Консультативном Совете, и Исполком СНГ</a:t>
            </a:r>
          </a:p>
          <a:p>
            <a:pPr eaLnBrk="1" hangingPunct="1">
              <a:buNone/>
            </a:pP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endParaRPr lang="ru-RU" sz="2400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52230" name="Rectangle 6"/>
          <p:cNvSpPr>
            <a:spLocks noGrp="1"/>
          </p:cNvSpPr>
          <p:nvPr>
            <p:ph type="body" sz="half" idx="2"/>
          </p:nvPr>
        </p:nvSpPr>
        <p:spPr>
          <a:xfrm>
            <a:off x="6057900" y="1647825"/>
            <a:ext cx="5829300" cy="5210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</a:rPr>
              <a:t>Основная задача Совета </a:t>
            </a: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</a:rPr>
              <a:t>–  содействие сотрудничеству в области трудовых отношений, социального партнерства, охраны труда, рынка труда, занятости, социальной защиты населения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</a:rPr>
              <a:t>В 2019 году в Консультативном Совете председательствует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</a:rPr>
              <a:t>Республика Таджикистан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/>
          </p:cNvSpPr>
          <p:nvPr>
            <p:ph type="title" idx="4294967295"/>
          </p:nvPr>
        </p:nvSpPr>
        <p:spPr>
          <a:xfrm>
            <a:off x="838200" y="339725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</a:rPr>
              <a:t>Консультативный Совет поддержал инициативу Российской Федерации о разработке проекта документа об организованном наборе и привлечении граждан стран Содружества для осуществления временной трудовой деятельности на территории другого государства СНГ</a:t>
            </a:r>
          </a:p>
        </p:txBody>
      </p:sp>
      <p:sp>
        <p:nvSpPr>
          <p:cNvPr id="74754" name="Rectangle 3"/>
          <p:cNvSpPr>
            <a:spLocks noGrp="1"/>
          </p:cNvSpPr>
          <p:nvPr>
            <p:ph type="body" sz="half" idx="4294967295"/>
          </p:nvPr>
        </p:nvSpPr>
        <p:spPr>
          <a:xfrm>
            <a:off x="838200" y="1825625"/>
            <a:ext cx="5160963" cy="4351338"/>
          </a:xfrm>
        </p:spPr>
        <p:txBody>
          <a:bodyPr/>
          <a:lstStyle/>
          <a:p>
            <a:pPr eaLnBrk="1" hangingPunct="1">
              <a:buNone/>
            </a:pP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+mj-cs"/>
              </a:rPr>
              <a:t>	Проект документа предусматривает новые направления взаимодействия компетентных органов государств Содружества в части информатизации процесса подбора работы, доиммиграционной подготовки, организованного подбора и трудоустройства трудовых мигрантов</a:t>
            </a:r>
          </a:p>
        </p:txBody>
      </p:sp>
      <p:sp>
        <p:nvSpPr>
          <p:cNvPr id="74756" name="AutoShape 5" descr="pensiya-po-gosudarstvennomu-obespecheniyu"/>
          <p:cNvSpPr>
            <a:spLocks noChangeAspect="1" noChangeArrowheads="1"/>
          </p:cNvSpPr>
          <p:nvPr/>
        </p:nvSpPr>
        <p:spPr bwMode="auto">
          <a:xfrm>
            <a:off x="207963" y="46038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57" name="AutoShape 6" descr="pensiya-po-gosudarstvennomu-obespecheniyu"/>
          <p:cNvSpPr>
            <a:spLocks noChangeAspect="1" noChangeArrowheads="1"/>
          </p:cNvSpPr>
          <p:nvPr/>
        </p:nvSpPr>
        <p:spPr bwMode="auto">
          <a:xfrm>
            <a:off x="207963" y="46038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3729" name="Picture 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2038" y="3036623"/>
            <a:ext cx="5160962" cy="344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C:\Users\GUMKR\Desktop\KOV\Николай\Картинки\images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483100"/>
            <a:ext cx="3222625" cy="195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837</TotalTime>
  <Words>464</Words>
  <Application>Microsoft Office PowerPoint</Application>
  <PresentationFormat>Произвольный</PresentationFormat>
  <Paragraphs>59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 Light</vt:lpstr>
      <vt:lpstr>Calibri</vt:lpstr>
      <vt:lpstr>Times New Roman</vt:lpstr>
      <vt:lpstr>Тема Office</vt:lpstr>
      <vt:lpstr>CorelDRAW</vt:lpstr>
      <vt:lpstr>Слайд 1</vt:lpstr>
      <vt:lpstr>Слайд 2</vt:lpstr>
      <vt:lpstr>Концепция поэтапного формирования общего рынка труда и регулирования миграции рабочей силы государств – участников  СНГ и Приоритетные мероприятия по формированию общего рынка труда и регулировании миграции рабочей силы на 2017 – 2020 годы </vt:lpstr>
      <vt:lpstr>ЗАДАЧИ*</vt:lpstr>
      <vt:lpstr>Государства – участники СНГ заинтересованы в дальнейшем сотрудничестве в решении проблем формирования общего рынка труда и отмечают ведущую роль Консультативного Совета в выработке механизмов межгосударственного взаимодействия в социально-трудовой сфере</vt:lpstr>
      <vt:lpstr>МОТ отметила работу ряда стран СНГ по совершенствованию системы профессиональных стандартов и созданию новой системы оценки квалификаций</vt:lpstr>
      <vt:lpstr>Консультативный Совет первостепенное внимание в работе уделяет выполнению:</vt:lpstr>
      <vt:lpstr>23 марта 2019 года вступил в силу Протокол о внесении изменений в Соглашение об образовании Консультативного Совета , подписанный главами правительств СНГ 28 октября 2016 года</vt:lpstr>
      <vt:lpstr>Консультативный Совет поддержал инициативу Российской Федерации о разработке проекта документа об организованном наборе и привлечении граждан стран Содружества для осуществления временной трудовой деятельности на территории другого государства СНГ</vt:lpstr>
      <vt:lpstr>Рабочие группы Консультативного Совета  по разработке проектов документов:</vt:lpstr>
      <vt:lpstr>За 27 лет своей деятельности  Консультативный Совет</vt:lpstr>
      <vt:lpstr>Консультативный Совет активно взаимодействует: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Maksim Kaptsevich</dc:creator>
  <cp:lastModifiedBy>GUMKR</cp:lastModifiedBy>
  <cp:revision>41</cp:revision>
  <dcterms:created xsi:type="dcterms:W3CDTF">2018-05-10T13:30:06Z</dcterms:created>
  <dcterms:modified xsi:type="dcterms:W3CDTF">2019-05-28T12:49:49Z</dcterms:modified>
</cp:coreProperties>
</file>