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2" r:id="rId3"/>
    <p:sldId id="291" r:id="rId4"/>
    <p:sldId id="312" r:id="rId5"/>
    <p:sldId id="278" r:id="rId6"/>
    <p:sldId id="292" r:id="rId7"/>
    <p:sldId id="280" r:id="rId8"/>
    <p:sldId id="314" r:id="rId9"/>
    <p:sldId id="293" r:id="rId10"/>
    <p:sldId id="294" r:id="rId11"/>
    <p:sldId id="295" r:id="rId12"/>
    <p:sldId id="297" r:id="rId13"/>
    <p:sldId id="284" r:id="rId14"/>
    <p:sldId id="299" r:id="rId15"/>
    <p:sldId id="300" r:id="rId16"/>
    <p:sldId id="301" r:id="rId17"/>
    <p:sldId id="302" r:id="rId18"/>
    <p:sldId id="304" r:id="rId19"/>
    <p:sldId id="305" r:id="rId20"/>
    <p:sldId id="307" r:id="rId21"/>
    <p:sldId id="310" r:id="rId22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2C2C"/>
    <a:srgbClr val="8C3434"/>
    <a:srgbClr val="004C00"/>
    <a:srgbClr val="006600"/>
    <a:srgbClr val="0033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1968" y="-7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703</c:v>
                </c:pt>
                <c:pt idx="1">
                  <c:v>725</c:v>
                </c:pt>
                <c:pt idx="2">
                  <c:v>732</c:v>
                </c:pt>
                <c:pt idx="3">
                  <c:v>742</c:v>
                </c:pt>
                <c:pt idx="4">
                  <c:v>753</c:v>
                </c:pt>
                <c:pt idx="5">
                  <c:v>790</c:v>
                </c:pt>
                <c:pt idx="6">
                  <c:v>813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166720"/>
        <c:axId val="59168256"/>
      </c:barChart>
      <c:catAx>
        <c:axId val="5916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9168256"/>
        <c:crosses val="autoZero"/>
        <c:auto val="1"/>
        <c:lblAlgn val="ctr"/>
        <c:lblOffset val="100"/>
        <c:noMultiLvlLbl val="0"/>
      </c:catAx>
      <c:valAx>
        <c:axId val="59168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166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CD939-463B-4AFC-A92C-33B1897DF066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A4011-6BBF-4743-B81D-A77EAD3AA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F127-E402-479D-B48C-7389275B04E4}" type="datetime1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80AB-6055-4340-88BF-BA67B4C5D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52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0CB9-8AAD-47BC-A733-8E4222484AC9}" type="datetime1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80AB-6055-4340-88BF-BA67B4C5D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1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0DEC-1531-442F-9538-45581828CC6F}" type="datetime1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80AB-6055-4340-88BF-BA67B4C5D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26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7990-BFAD-4D40-9641-8A45ED494C73}" type="datetime1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80AB-6055-4340-88BF-BA67B4C5D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75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95164" y="1052736"/>
            <a:ext cx="8229600" cy="792088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ru-RU" sz="2400" b="1" kern="1200" dirty="0">
                <a:solidFill>
                  <a:srgbClr val="0033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0" y="0"/>
            <a:ext cx="9144000" cy="836712"/>
            <a:chOff x="0" y="0"/>
            <a:chExt cx="9144000" cy="83671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836712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589"/>
              <a:ext cx="648072" cy="70511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43608" y="116632"/>
              <a:ext cx="32303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 smtClean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труда и социальной защиты</a:t>
              </a:r>
            </a:p>
            <a:p>
              <a:r>
                <a:rPr lang="ru-RU" sz="1100" b="1" dirty="0" smtClean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Республики Беларусь</a:t>
              </a:r>
              <a:endParaRPr lang="ru-RU" sz="11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0EA3-5E52-4F97-97F4-41C858F302C4}" type="datetime1">
              <a:rPr lang="ru-RU" smtClean="0"/>
              <a:t>19.09.2018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836712"/>
            <a:ext cx="2133600" cy="216023"/>
          </a:xfrm>
        </p:spPr>
        <p:txBody>
          <a:bodyPr/>
          <a:lstStyle>
            <a:lvl1pPr>
              <a:defRPr sz="1500"/>
            </a:lvl1pPr>
          </a:lstStyle>
          <a:p>
            <a:fld id="{69F9DF28-78A9-442C-A511-930B10505E1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80920" cy="3921299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1800"/>
            </a:lvl1pPr>
            <a:lvl2pPr algn="just">
              <a:defRPr sz="1800"/>
            </a:lvl2pPr>
            <a:lvl3pPr algn="just">
              <a:defRPr sz="1800"/>
            </a:lvl3pPr>
            <a:lvl4pPr algn="just">
              <a:defRPr sz="1800"/>
            </a:lvl4pPr>
            <a:lvl5pPr algn="just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411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A237-146E-4999-AA79-0242719C3436}" type="datetime1">
              <a:rPr lang="ru-RU" smtClean="0"/>
              <a:t>19.09.2018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80AB-6055-4340-88BF-BA67B4C5D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268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4A9-3932-4787-B6D0-1F9A9AD2DC82}" type="datetime1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80AB-6055-4340-88BF-BA67B4C5D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45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8AAD-2E60-4C4F-823A-2D8139B0B666}" type="datetime1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80AB-6055-4340-88BF-BA67B4C5D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5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163E-4B95-4B59-957C-DDB8CD0950D1}" type="datetime1">
              <a:rPr lang="ru-RU" smtClean="0"/>
              <a:t>19.09.2018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80AB-6055-4340-88BF-BA67B4C5D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456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C618-4276-43C1-84F1-86C749AFDB0A}" type="datetime1">
              <a:rPr lang="ru-RU" smtClean="0"/>
              <a:t>19.09.2018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80AB-6055-4340-88BF-BA67B4C5D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22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1EAB-A5DC-49CA-B1B5-ABC15576C05A}" type="datetime1">
              <a:rPr lang="ru-RU" smtClean="0"/>
              <a:t>19.09.2018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80AB-6055-4340-88BF-BA67B4C5D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64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62A0-9D2C-417D-BC9D-CD5654111165}" type="datetime1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80AB-6055-4340-88BF-BA67B4C5D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06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2B939-82A6-4704-BCE5-EFCDED7E1CDB}" type="datetime1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780AB-6055-4340-88BF-BA67B4C5D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4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ozko.M\Desktop\шаблоны презентации\zelenyy_fon_tekstura_sploshnoy_cvet_65793_2048x11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7"/>
          <a:stretch/>
        </p:blipFill>
        <p:spPr bwMode="auto">
          <a:xfrm>
            <a:off x="-48883" y="-212295"/>
            <a:ext cx="9230314" cy="698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9752" y="548680"/>
            <a:ext cx="5706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труда и социальной защиты</a:t>
            </a:r>
          </a:p>
          <a:p>
            <a:pPr algn="ctr"/>
            <a:r>
              <a:rPr lang="ru-RU" sz="2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Республики Беларусь</a:t>
            </a:r>
            <a:endParaRPr lang="ru-RU" sz="20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2550"/>
            <a:ext cx="1728192" cy="18803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2162035"/>
            <a:ext cx="8136904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системе социального обслуживания </a:t>
            </a:r>
            <a:r>
              <a:rPr lang="ru-RU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населения Республики </a:t>
            </a:r>
            <a:r>
              <a:rPr lang="ru-RU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Беларусь</a:t>
            </a:r>
          </a:p>
          <a:p>
            <a:pPr algn="ctr"/>
            <a:r>
              <a:rPr lang="ru-RU" sz="25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(успешные практики, внедрение новых форм социальной работы, отвечающих современным потребностям человека)</a:t>
            </a:r>
            <a:endParaRPr lang="ru-RU" sz="25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779912" y="4812664"/>
            <a:ext cx="5150224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Министра</a:t>
            </a:r>
            <a:endParaRPr lang="ru-RU" sz="1800" b="1" dirty="0" smtClean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 </a:t>
            </a:r>
            <a:r>
              <a:rPr lang="ru-RU" sz="18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социальной защиты </a:t>
            </a:r>
            <a:endParaRPr lang="ru-RU" sz="1800" b="1" dirty="0" smtClean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</a:t>
            </a:r>
            <a:r>
              <a:rPr lang="ru-RU" sz="18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</a:t>
            </a:r>
          </a:p>
          <a:p>
            <a:pPr algn="r"/>
            <a:r>
              <a:rPr lang="ru-RU" sz="18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Румак А.А.</a:t>
            </a:r>
            <a:endParaRPr lang="ru-RU" sz="1800" b="1" dirty="0" smtClean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b="1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-37630" y="6036800"/>
            <a:ext cx="9144000" cy="485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2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4"/>
          <p:cNvSpPr txBox="1">
            <a:spLocks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184573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BFA31F7-71ED-4719-A356-1DD8C9542C76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157261" y="1081969"/>
            <a:ext cx="8829675" cy="45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 dirty="0" smtClean="0"/>
              <a:t>УСЛУГИ СИДЕЛКИ</a:t>
            </a:r>
            <a:endParaRPr lang="ru-RU" sz="20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9539" y="3416635"/>
            <a:ext cx="2038476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83768" y="4509120"/>
            <a:ext cx="6336704" cy="720080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ПОЛНАЯ ОПЛАТА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другие категории нетрудоспособных граждан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7113" y="3416634"/>
            <a:ext cx="6336704" cy="876461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ЧАСТИЧНАЯ ОПЛАТА (60% установленного тарифа)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одинокие нетрудоспособные граждане, среднедушевой доход которых не превышает БПМ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7261" y="2103215"/>
            <a:ext cx="2038476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Категории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511227" y="2103214"/>
            <a:ext cx="6336704" cy="1109761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У</a:t>
            </a:r>
            <a:r>
              <a:rPr lang="ru-RU" sz="1600" dirty="0" smtClean="0">
                <a:solidFill>
                  <a:schemeClr val="tx1"/>
                </a:solidFill>
              </a:rPr>
              <a:t>тратившие способность к самообслуживанию и передвижению: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- неработающие граждане, достигшие 60-летнего возраста;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- инвалиды </a:t>
            </a:r>
            <a:r>
              <a:rPr lang="en-US" sz="1600" dirty="0" smtClean="0">
                <a:solidFill>
                  <a:schemeClr val="tx1"/>
                </a:solidFill>
              </a:rPr>
              <a:t>I </a:t>
            </a:r>
            <a:r>
              <a:rPr lang="ru-RU" sz="1600" dirty="0" smtClean="0">
                <a:solidFill>
                  <a:schemeClr val="tx1"/>
                </a:solidFill>
              </a:rPr>
              <a:t>и </a:t>
            </a:r>
            <a:r>
              <a:rPr lang="en-US" sz="1600" dirty="0" smtClean="0">
                <a:solidFill>
                  <a:schemeClr val="tx1"/>
                </a:solidFill>
              </a:rPr>
              <a:t>II</a:t>
            </a:r>
            <a:r>
              <a:rPr lang="ru-RU" sz="1600" dirty="0" smtClean="0">
                <a:solidFill>
                  <a:schemeClr val="tx1"/>
                </a:solidFill>
              </a:rPr>
              <a:t> группы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pPr>
              <a:defRPr/>
            </a:pPr>
            <a:fld id="{50970136-8304-4B20-8DF0-67BA044188D5}" type="slidenum">
              <a:rPr lang="ru-RU" sz="1200" smtClean="0"/>
              <a:pPr>
                <a:defRPr/>
              </a:pPr>
              <a:t>9</a:t>
            </a:fld>
            <a:endParaRPr lang="ru-RU" sz="12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33797" y="3980334"/>
            <a:ext cx="8829675" cy="45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042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4"/>
          <p:cNvSpPr txBox="1">
            <a:spLocks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184573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BFA31F7-71ED-4719-A356-1DD8C9542C76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pPr>
              <a:defRPr/>
            </a:pPr>
            <a:fld id="{50970136-8304-4B20-8DF0-67BA044188D5}" type="slidenum">
              <a:rPr lang="ru-RU" sz="1200" smtClean="0"/>
              <a:pPr>
                <a:defRPr/>
              </a:pPr>
              <a:t>10</a:t>
            </a:fld>
            <a:endParaRPr lang="ru-RU" sz="12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99255" y="1196752"/>
            <a:ext cx="8829675" cy="45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 dirty="0" smtClean="0"/>
              <a:t>УСЛУГИ НЯНИ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2444" y="1988840"/>
            <a:ext cx="2038476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Категории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5037" y="3789040"/>
            <a:ext cx="2038476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84934" y="2014760"/>
            <a:ext cx="6336704" cy="1630264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Семьи: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- воспитывающие </a:t>
            </a:r>
            <a:r>
              <a:rPr lang="ru-RU" sz="1600" dirty="0">
                <a:solidFill>
                  <a:schemeClr val="tx1"/>
                </a:solidFill>
              </a:rPr>
              <a:t>двоих и более детей в возрасте до 3 лет, родившихся </a:t>
            </a:r>
            <a:r>
              <a:rPr lang="ru-RU" sz="1600" dirty="0" smtClean="0">
                <a:solidFill>
                  <a:schemeClr val="tx1"/>
                </a:solidFill>
              </a:rPr>
              <a:t>одновременно;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- воспитывающие детей-инвалидов;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- семьи, </a:t>
            </a:r>
            <a:r>
              <a:rPr lang="ru-RU" sz="1600" dirty="0">
                <a:solidFill>
                  <a:schemeClr val="tx1"/>
                </a:solidFill>
              </a:rPr>
              <a:t>в которых родители являются инвалидами I или II группы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84934" y="3789039"/>
            <a:ext cx="6336704" cy="1449685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БЕСПЛАТНО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- семьям</a:t>
            </a:r>
            <a:r>
              <a:rPr lang="ru-RU" sz="1600" dirty="0">
                <a:solidFill>
                  <a:schemeClr val="tx1"/>
                </a:solidFill>
              </a:rPr>
              <a:t>, воспитывающим двоих и более детей в возрасте до 3 лет, родившихся </a:t>
            </a:r>
            <a:r>
              <a:rPr lang="ru-RU" sz="1600" dirty="0" smtClean="0">
                <a:solidFill>
                  <a:schemeClr val="tx1"/>
                </a:solidFill>
              </a:rPr>
              <a:t>одновременно;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- неполным </a:t>
            </a:r>
            <a:r>
              <a:rPr lang="ru-RU" sz="1600" dirty="0">
                <a:solidFill>
                  <a:schemeClr val="tx1"/>
                </a:solidFill>
              </a:rPr>
              <a:t>семьям, воспитывающим ребенка-инвалида </a:t>
            </a:r>
            <a:r>
              <a:rPr lang="ru-RU" sz="1600" dirty="0" smtClean="0">
                <a:solidFill>
                  <a:schemeClr val="tx1"/>
                </a:solidFill>
              </a:rPr>
              <a:t>в </a:t>
            </a:r>
            <a:r>
              <a:rPr lang="ru-RU" sz="1600" dirty="0">
                <a:solidFill>
                  <a:schemeClr val="tx1"/>
                </a:solidFill>
              </a:rPr>
              <a:t>возрасте до 4 </a:t>
            </a:r>
            <a:r>
              <a:rPr lang="ru-RU" sz="1600" dirty="0" smtClean="0">
                <a:solidFill>
                  <a:schemeClr val="tx1"/>
                </a:solidFill>
              </a:rPr>
              <a:t>лет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79354" y="5373216"/>
            <a:ext cx="6336704" cy="720080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ПОЛНАЯ ОПЛАТА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другим категориям семей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6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4"/>
          <p:cNvSpPr txBox="1">
            <a:spLocks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184573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BFA31F7-71ED-4719-A356-1DD8C9542C76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pPr>
              <a:defRPr/>
            </a:pPr>
            <a:fld id="{50970136-8304-4B20-8DF0-67BA044188D5}" type="slidenum">
              <a:rPr lang="ru-RU" sz="1200" smtClean="0"/>
              <a:pPr>
                <a:defRPr/>
              </a:pPr>
              <a:t>11</a:t>
            </a:fld>
            <a:endParaRPr lang="ru-RU" sz="12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99255" y="1196752"/>
            <a:ext cx="8829675" cy="45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 dirty="0" smtClean="0"/>
              <a:t>ДНЕВНОЕ ПРЕБЫВАНИЕ ИНВАЛИДОВ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2444" y="1815300"/>
            <a:ext cx="2038476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Категории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5186" y="5373216"/>
            <a:ext cx="2038476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92764" y="2001800"/>
            <a:ext cx="6336704" cy="347080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Инвалиды </a:t>
            </a:r>
            <a:r>
              <a:rPr lang="en-US" sz="1600" dirty="0" smtClean="0">
                <a:solidFill>
                  <a:schemeClr val="tx1"/>
                </a:solidFill>
              </a:rPr>
              <a:t>I</a:t>
            </a:r>
            <a:r>
              <a:rPr lang="ru-RU" sz="1600" dirty="0" smtClean="0">
                <a:solidFill>
                  <a:schemeClr val="tx1"/>
                </a:solidFill>
              </a:rPr>
              <a:t> и </a:t>
            </a:r>
            <a:r>
              <a:rPr lang="en-US" sz="1600" dirty="0" smtClean="0">
                <a:solidFill>
                  <a:schemeClr val="tx1"/>
                </a:solidFill>
              </a:rPr>
              <a:t>II</a:t>
            </a:r>
            <a:r>
              <a:rPr lang="ru-RU" sz="1600" dirty="0" smtClean="0">
                <a:solidFill>
                  <a:schemeClr val="tx1"/>
                </a:solidFill>
              </a:rPr>
              <a:t> группы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92764" y="5396644"/>
            <a:ext cx="6336704" cy="624644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БЕСПЛАТНО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92764" y="2651243"/>
            <a:ext cx="6336704" cy="1713861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  <a:defRPr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обеспечение преемственности перехода выпускников центров коррекционно-развивающего обучения и реабилитации; </a:t>
            </a:r>
          </a:p>
          <a:p>
            <a:pPr algn="just">
              <a:spcBef>
                <a:spcPct val="0"/>
              </a:spcBef>
              <a:defRPr/>
            </a:pP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- оказание содействия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восстановлении или компенсации нарушенных или утраченных вследствие заболевания способностей к самообслуживанию и в подготовке к самостоятельной жизни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5186" y="2644205"/>
            <a:ext cx="2038476" cy="8188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деятельности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5186" y="4474339"/>
            <a:ext cx="2038476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работы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92764" y="4474339"/>
            <a:ext cx="6336704" cy="648072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  <a:defRPr/>
            </a:pP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реабилитационно-трудовые мастерские; </a:t>
            </a:r>
            <a:endParaRPr lang="ru-RU" alt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кружки, клубы по интересам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Picture 9" descr="DSC00575"/>
          <p:cNvPicPr>
            <a:picLocks noChangeAspect="1" noChangeArrowheads="1"/>
          </p:cNvPicPr>
          <p:nvPr/>
        </p:nvPicPr>
        <p:blipFill>
          <a:blip r:embed="rId2"/>
          <a:srcRect t="20486" r="34679" b="12932"/>
          <a:stretch>
            <a:fillRect/>
          </a:stretch>
        </p:blipFill>
        <p:spPr bwMode="auto">
          <a:xfrm rot="397300">
            <a:off x="5143500" y="1392238"/>
            <a:ext cx="3421063" cy="261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11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8" y="4611688"/>
            <a:ext cx="3587750" cy="207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Рисунок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0025" y="4611688"/>
            <a:ext cx="3424238" cy="207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S50014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1062">
            <a:off x="384175" y="1504950"/>
            <a:ext cx="3508375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0" name="Picture 10" descr="IMG_004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6563" y="2457450"/>
            <a:ext cx="2662237" cy="285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991350" y="63817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72D749B-3718-43A4-B3EC-3D71B1CBB513}" type="slidenum">
              <a:rPr lang="ru-RU" altLang="ru-RU" sz="1800" smtClean="0">
                <a:solidFill>
                  <a:srgbClr val="FFFFFF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z="1800" dirty="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796325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7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4"/>
          <p:cNvSpPr txBox="1">
            <a:spLocks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184573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BFA31F7-71ED-4719-A356-1DD8C9542C76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pPr>
              <a:defRPr/>
            </a:pPr>
            <a:fld id="{50970136-8304-4B20-8DF0-67BA044188D5}" type="slidenum">
              <a:rPr lang="ru-RU" sz="1200" smtClean="0"/>
              <a:pPr>
                <a:defRPr/>
              </a:pPr>
              <a:t>13</a:t>
            </a:fld>
            <a:endParaRPr lang="ru-RU" sz="12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42089" y="906094"/>
            <a:ext cx="8829675" cy="45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 dirty="0" smtClean="0"/>
              <a:t>ДНЕВНОЕ ПРЕБЫВАНИЕ ПОЖИЛЫХ ГРАЖДАН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2541" y="1484784"/>
            <a:ext cx="2038476" cy="67890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Категории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8776" y="4199018"/>
            <a:ext cx="2038476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98960" y="1484784"/>
            <a:ext cx="6336704" cy="694160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Неработающие граждане, достигшие возраста 60 лет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02525" y="2351575"/>
            <a:ext cx="6336704" cy="924800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  <a:defRPr/>
            </a:pP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- обеспечение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ухода за пожилыми гражданами; </a:t>
            </a:r>
            <a:endParaRPr lang="ru-RU" alt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- организация дневной занятости пожилых граждан, направленной на профилактику деменции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2541" y="2348880"/>
            <a:ext cx="2038476" cy="8188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деятельности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2089" y="3429000"/>
            <a:ext cx="2038476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работы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68111" y="3452061"/>
            <a:ext cx="6336704" cy="632898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  <a:defRPr/>
            </a:pP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- кружки, клубы по интересам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0586" y="5877272"/>
            <a:ext cx="6336704" cy="720080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ПОЛНАЯ ОПЛАТА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другие категории нетрудоспособных граждан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63613" y="4941168"/>
            <a:ext cx="6336704" cy="792088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ЧАСТИЧНАЯ ОПЛАТА (60% установленного тарифа)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одинокие нетрудоспособные граждане, среднедушевой доход которых не превышает 200% БПМ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10586" y="4202216"/>
            <a:ext cx="6336704" cy="648072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БЕСПЛАТНО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одинокие малообеспеченные нетрудоспособные граждане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4"/>
          <p:cNvSpPr txBox="1">
            <a:spLocks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184573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BFA31F7-71ED-4719-A356-1DD8C9542C76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pPr>
              <a:defRPr/>
            </a:pPr>
            <a:fld id="{50970136-8304-4B20-8DF0-67BA044188D5}" type="slidenum">
              <a:rPr lang="ru-RU" sz="1200" smtClean="0"/>
              <a:pPr>
                <a:defRPr/>
              </a:pPr>
              <a:t>14</a:t>
            </a:fld>
            <a:endParaRPr lang="ru-RU" sz="12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42089" y="1052736"/>
            <a:ext cx="88296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 dirty="0" smtClean="0"/>
              <a:t>КРУГЛОСУТОЧНОЕ ПРЕБЫВАНИЕ ПОЖИЛЫХ ГРАЖДАН И ИНВАЛИДОВ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2541" y="1988840"/>
            <a:ext cx="2038476" cy="67890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Категории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2089" y="2996952"/>
            <a:ext cx="2038476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98960" y="1981211"/>
            <a:ext cx="6336704" cy="694160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Граждане</a:t>
            </a:r>
            <a:r>
              <a:rPr lang="ru-RU" sz="1600" dirty="0">
                <a:solidFill>
                  <a:schemeClr val="tx1"/>
                </a:solidFill>
              </a:rPr>
              <a:t>, достигшие 60-летнего возраста;</a:t>
            </a:r>
          </a:p>
          <a:p>
            <a:r>
              <a:rPr lang="ru-RU" sz="1600" dirty="0">
                <a:solidFill>
                  <a:schemeClr val="tx1"/>
                </a:solidFill>
              </a:rPr>
              <a:t>инвалиды </a:t>
            </a:r>
            <a:r>
              <a:rPr lang="en-US" sz="1600" dirty="0">
                <a:solidFill>
                  <a:schemeClr val="tx1"/>
                </a:solidFill>
              </a:rPr>
              <a:t>I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en-US" sz="1600" dirty="0">
                <a:solidFill>
                  <a:schemeClr val="tx1"/>
                </a:solidFill>
              </a:rPr>
              <a:t>II</a:t>
            </a:r>
            <a:r>
              <a:rPr lang="ru-RU" sz="1600" dirty="0">
                <a:solidFill>
                  <a:schemeClr val="tx1"/>
                </a:solidFill>
              </a:rPr>
              <a:t> группы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88883" y="4077072"/>
            <a:ext cx="6336704" cy="720080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ПОЛНАЯ ОПЛАТА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другие категории нетрудоспособных граждан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0586" y="3015340"/>
            <a:ext cx="6336704" cy="917715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ЧАСТИЧНАЯ ОПЛАТА (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суммы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среднедушевого дохода гражданина, но не более 80%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полной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стоимости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  <a:r>
              <a:rPr lang="ru-RU" sz="1600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- одинокие нетрудоспособные граждане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7" name="Рисунок 7" descr="C:\Documents and Settings\karavaya.n\Local Settings\Temporary Internet Files\Content.Outlook\NRL2D6T9\здание ОКП Юртишки_Ивь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921" y="5085184"/>
            <a:ext cx="2373312" cy="160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8158" y="4941168"/>
            <a:ext cx="2373312" cy="1916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9" descr="C:\Users\User\Desktop\мадей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2275" y="5085185"/>
            <a:ext cx="2373312" cy="1603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8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4"/>
          <p:cNvSpPr txBox="1">
            <a:spLocks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184573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BFA31F7-71ED-4719-A356-1DD8C9542C76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pPr>
              <a:defRPr/>
            </a:pPr>
            <a:fld id="{50970136-8304-4B20-8DF0-67BA044188D5}" type="slidenum">
              <a:rPr lang="ru-RU" sz="1200" smtClean="0"/>
              <a:pPr>
                <a:defRPr/>
              </a:pPr>
              <a:t>15</a:t>
            </a:fld>
            <a:endParaRPr lang="ru-RU" sz="12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42089" y="906094"/>
            <a:ext cx="8829675" cy="45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 dirty="0" smtClean="0"/>
              <a:t>СОПРОВОЖДАЕМОЕ ПРОЖИВАНИЕ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2541" y="1484784"/>
            <a:ext cx="2038476" cy="67890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Категории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5043" y="5229200"/>
            <a:ext cx="2038476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98960" y="1484784"/>
            <a:ext cx="6336704" cy="864096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Инвалиды </a:t>
            </a:r>
            <a:r>
              <a:rPr lang="en-US" sz="1600" dirty="0" smtClean="0">
                <a:solidFill>
                  <a:schemeClr val="tx1"/>
                </a:solidFill>
              </a:rPr>
              <a:t>I</a:t>
            </a:r>
            <a:r>
              <a:rPr lang="ru-RU" sz="1600" dirty="0" smtClean="0">
                <a:solidFill>
                  <a:schemeClr val="tx1"/>
                </a:solidFill>
              </a:rPr>
              <a:t> и </a:t>
            </a:r>
            <a:r>
              <a:rPr lang="en-US" sz="1600" dirty="0" smtClean="0">
                <a:solidFill>
                  <a:schemeClr val="tx1"/>
                </a:solidFill>
              </a:rPr>
              <a:t>II</a:t>
            </a:r>
            <a:r>
              <a:rPr lang="ru-RU" sz="1600" dirty="0" smtClean="0">
                <a:solidFill>
                  <a:schemeClr val="tx1"/>
                </a:solidFill>
              </a:rPr>
              <a:t> группы;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лица из числа детей-сирот и детей, оставшихся без попечения родителей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98960" y="2581840"/>
            <a:ext cx="6336704" cy="2431336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- сопровождение </a:t>
            </a:r>
            <a:r>
              <a:rPr lang="ru-RU" sz="1600" dirty="0">
                <a:solidFill>
                  <a:schemeClr val="tx1"/>
                </a:solidFill>
              </a:rPr>
              <a:t>лиц из числа детей-сирот и детей, оставшихся без попечения </a:t>
            </a:r>
            <a:r>
              <a:rPr lang="ru-RU" sz="1600" dirty="0" smtClean="0">
                <a:solidFill>
                  <a:schemeClr val="tx1"/>
                </a:solidFill>
              </a:rPr>
              <a:t>родителей;</a:t>
            </a:r>
            <a:endParaRPr lang="ru-RU" sz="1600" dirty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- услуги </a:t>
            </a:r>
            <a:r>
              <a:rPr lang="ru-RU" sz="1600" dirty="0">
                <a:solidFill>
                  <a:schemeClr val="tx1"/>
                </a:solidFill>
              </a:rPr>
              <a:t>помощника по сопровождению (для инвалидов I группы с нарушением опорно-двигательного аппарата и (или) по зрению</a:t>
            </a:r>
            <a:r>
              <a:rPr lang="ru-RU" sz="1600" dirty="0" smtClean="0">
                <a:solidFill>
                  <a:schemeClr val="tx1"/>
                </a:solidFill>
              </a:rPr>
              <a:t>);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- услуги </a:t>
            </a:r>
            <a:r>
              <a:rPr lang="ru-RU" sz="1600" dirty="0">
                <a:solidFill>
                  <a:schemeClr val="tx1"/>
                </a:solidFill>
              </a:rPr>
              <a:t>ассистента (для одиноких и одиноко проживающих инвалидов I и II группы с умственными нарушениями</a:t>
            </a:r>
            <a:r>
              <a:rPr lang="ru-RU" sz="1600" dirty="0" smtClean="0">
                <a:solidFill>
                  <a:schemeClr val="tx1"/>
                </a:solidFill>
              </a:rPr>
              <a:t>);</a:t>
            </a:r>
            <a:endParaRPr lang="ru-RU" sz="1600" dirty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- услуги </a:t>
            </a:r>
            <a:r>
              <a:rPr lang="ru-RU" sz="1600" dirty="0">
                <a:solidFill>
                  <a:schemeClr val="tx1"/>
                </a:solidFill>
              </a:rPr>
              <a:t>переводчика жестового языка (для инвалидов по слуху</a:t>
            </a:r>
            <a:r>
              <a:rPr lang="ru-RU" sz="1600" dirty="0" smtClean="0">
                <a:solidFill>
                  <a:schemeClr val="tx1"/>
                </a:solidFill>
              </a:rPr>
              <a:t>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9865" y="2564904"/>
            <a:ext cx="2038476" cy="8188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деятельности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98959" y="5229200"/>
            <a:ext cx="6328759" cy="648072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БЕСПЛАТНО</a:t>
            </a:r>
          </a:p>
        </p:txBody>
      </p:sp>
    </p:spTree>
    <p:extLst>
      <p:ext uri="{BB962C8B-B14F-4D97-AF65-F5344CB8AC3E}">
        <p14:creationId xmlns:p14="http://schemas.microsoft.com/office/powerpoint/2010/main" val="3016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4"/>
          <p:cNvSpPr txBox="1">
            <a:spLocks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184573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BFA31F7-71ED-4719-A356-1DD8C9542C76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pPr>
              <a:defRPr/>
            </a:pPr>
            <a:fld id="{50970136-8304-4B20-8DF0-67BA044188D5}" type="slidenum">
              <a:rPr lang="ru-RU" sz="1200" smtClean="0"/>
              <a:pPr>
                <a:defRPr/>
              </a:pPr>
              <a:t>16</a:t>
            </a:fld>
            <a:endParaRPr lang="ru-RU" sz="12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42089" y="906094"/>
            <a:ext cx="8829675" cy="45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 dirty="0" smtClean="0"/>
              <a:t>СОЦИАЛЬНАЯ АДАПТАЦИЯ И РЕАБИЛИТАЦИЯ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2541" y="1649388"/>
            <a:ext cx="2038476" cy="67890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Категории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3805" y="4986533"/>
            <a:ext cx="2038476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69660" y="1649387"/>
            <a:ext cx="6336704" cy="1309503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Граждане (семьи), находящиеся в трудной жизненной ситуации;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лица, освободившиеся из мест лишения свободы;</a:t>
            </a:r>
          </a:p>
          <a:p>
            <a:r>
              <a:rPr lang="ru-RU" sz="1600" dirty="0">
                <a:solidFill>
                  <a:schemeClr val="tx1"/>
                </a:solidFill>
              </a:rPr>
              <a:t>г</a:t>
            </a:r>
            <a:r>
              <a:rPr lang="ru-RU" sz="1600" dirty="0" smtClean="0">
                <a:solidFill>
                  <a:schemeClr val="tx1"/>
                </a:solidFill>
              </a:rPr>
              <a:t>раждане, страдающие зависимостями;</a:t>
            </a:r>
          </a:p>
          <a:p>
            <a:r>
              <a:rPr lang="ru-RU" sz="1600" dirty="0">
                <a:solidFill>
                  <a:schemeClr val="tx1"/>
                </a:solidFill>
              </a:rPr>
              <a:t>ж</a:t>
            </a:r>
            <a:r>
              <a:rPr lang="ru-RU" sz="1600" dirty="0" smtClean="0">
                <a:solidFill>
                  <a:schemeClr val="tx1"/>
                </a:solidFill>
              </a:rPr>
              <a:t>ертвы домашнего насилия и др.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87217" y="3212976"/>
            <a:ext cx="6336704" cy="1656184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- психологическая помощь;</a:t>
            </a:r>
            <a:endParaRPr lang="ru-RU" sz="1600" dirty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- социальный патронат;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- кризисные комнаты;</a:t>
            </a:r>
            <a:endParaRPr lang="ru-RU" sz="1600" dirty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- пункты проката технических средств социальной реабилитации;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- салоны «Милосердие»</a:t>
            </a:r>
            <a:endParaRPr lang="ru-RU" sz="1600" dirty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6223" y="3212976"/>
            <a:ext cx="2038476" cy="8188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деятельности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98960" y="4986533"/>
            <a:ext cx="6336704" cy="648072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БЕСПЛАТНО</a:t>
            </a:r>
          </a:p>
        </p:txBody>
      </p:sp>
    </p:spTree>
    <p:extLst>
      <p:ext uri="{BB962C8B-B14F-4D97-AF65-F5344CB8AC3E}">
        <p14:creationId xmlns:p14="http://schemas.microsoft.com/office/powerpoint/2010/main" val="385982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164" y="980728"/>
            <a:ext cx="8229600" cy="864096"/>
          </a:xfrm>
        </p:spPr>
        <p:txBody>
          <a:bodyPr>
            <a:noAutofit/>
          </a:bodyPr>
          <a:lstStyle/>
          <a:p>
            <a:r>
              <a:rPr lang="ru-RU" sz="1800" dirty="0" smtClean="0"/>
              <a:t>СОЦИАЛЬНОЕ ОБСЛУЖИВАНИЕ НА ОСНОВАНИИ ДОГОВОРОВ ПОЖИЗНЕННОГО СОДЕРЖАНИЯ С ИЖДИВЕНИЕМ </a:t>
            </a:r>
            <a:br>
              <a:rPr lang="ru-RU" sz="1800" dirty="0" smtClean="0"/>
            </a:br>
            <a:r>
              <a:rPr lang="ru-RU" sz="1800" dirty="0" smtClean="0"/>
              <a:t>ЗА СЧЕТ МЕСТНЫХ БЮДЖЕТОВ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DF28-78A9-442C-A511-930B10505E10}" type="slidenum">
              <a:rPr lang="ru-RU" smtClean="0"/>
              <a:t>17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4045" y="1978597"/>
            <a:ext cx="2038476" cy="67890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Категории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1369" y="2996952"/>
            <a:ext cx="2038476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91164" y="1978597"/>
            <a:ext cx="6336704" cy="678903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Одинокие пожилые граждане старше 70 лет, имеющие в собственности жилое помещение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66621" y="5241408"/>
            <a:ext cx="6336704" cy="995904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- социальное обслуживание в доме-интернате;</a:t>
            </a:r>
            <a:endParaRPr lang="ru-RU" sz="1600" dirty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- социальное обслуживание на дому при условии проживания в переданном под выплату ренты жилом помещении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1369" y="5241408"/>
            <a:ext cx="2038476" cy="8188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33873" y="3040302"/>
            <a:ext cx="6336704" cy="2044882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ПОЖИЛОЙ ГРАЖДАНИН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- передает в собственность местного исполнительного и распорядительного органа жилое помещение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МЕСТНЫЙ ИСПОЛНИТЕЛЬНЫЙ И РАСПОРЯДИТЕЛЬНЫЙ ОРГАН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- выплачивает ренту;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- предоставляет бесплатное социальное обслуживание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7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Кольцо 15"/>
          <p:cNvSpPr/>
          <p:nvPr/>
        </p:nvSpPr>
        <p:spPr>
          <a:xfrm>
            <a:off x="2566203" y="3329989"/>
            <a:ext cx="3744416" cy="2916324"/>
          </a:xfrm>
          <a:prstGeom prst="donut">
            <a:avLst>
              <a:gd name="adj" fmla="val 6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4807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ЗАМЕЩАЮЩИЕ СЕМЬИ ДЛЯ НЕТРУДОСПОСОБНЫХ ГРАЖДАН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DF28-78A9-442C-A511-930B10505E10}" type="slidenum">
              <a:rPr lang="ru-RU" smtClean="0"/>
              <a:t>18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2987951"/>
            <a:ext cx="1800200" cy="16021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Одинокие пожилые граждане старше 70 лет, инвалиды </a:t>
            </a:r>
            <a:r>
              <a:rPr lang="en-US" sz="1600" dirty="0" smtClean="0">
                <a:solidFill>
                  <a:schemeClr val="tx1"/>
                </a:solidFill>
              </a:rPr>
              <a:t>I</a:t>
            </a:r>
            <a:r>
              <a:rPr lang="ru-RU" sz="1600" dirty="0" smtClean="0">
                <a:solidFill>
                  <a:schemeClr val="tx1"/>
                </a:solidFill>
              </a:rPr>
              <a:t> и </a:t>
            </a:r>
            <a:r>
              <a:rPr lang="en-US" sz="1600" dirty="0" smtClean="0">
                <a:solidFill>
                  <a:schemeClr val="tx1"/>
                </a:solidFill>
              </a:rPr>
              <a:t>II</a:t>
            </a:r>
            <a:r>
              <a:rPr lang="ru-RU" sz="1600" dirty="0" smtClean="0">
                <a:solidFill>
                  <a:schemeClr val="tx1"/>
                </a:solidFill>
              </a:rPr>
              <a:t> группы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38311" y="5274205"/>
            <a:ext cx="1800200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ТЦСОН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66503" y="3185973"/>
            <a:ext cx="1800200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Трудоспособный гражданин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3284984"/>
            <a:ext cx="136815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419872" y="4194085"/>
            <a:ext cx="184663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lang="ru-RU" sz="2400" b="1" kern="1200" dirty="0">
                <a:solidFill>
                  <a:srgbClr val="0033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 smtClean="0"/>
              <a:t>ДОГОВОР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39669" y="148478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оказание </a:t>
            </a:r>
            <a:r>
              <a:rPr lang="ru-RU" dirty="0"/>
              <a:t>социальных услуг </a:t>
            </a:r>
            <a:r>
              <a:rPr lang="ru-RU" dirty="0" smtClean="0"/>
              <a:t>нетрудоспособному </a:t>
            </a:r>
            <a:r>
              <a:rPr lang="ru-RU" dirty="0"/>
              <a:t>гражданину в условиях совместного проживания и ведения общего хозяйства этого гражданина и физического лица, оказывающего социальные услуги и не являющегося лицом, обязанным по закону содержать этого гражданина</a:t>
            </a:r>
          </a:p>
        </p:txBody>
      </p:sp>
    </p:spTree>
    <p:extLst>
      <p:ext uri="{BB962C8B-B14F-4D97-AF65-F5344CB8AC3E}">
        <p14:creationId xmlns:p14="http://schemas.microsoft.com/office/powerpoint/2010/main" val="334857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1E9D200-6DB6-4D49-A0B1-A0373570ABCD}" type="slidenum">
              <a:rPr lang="ru-RU" altLang="ru-RU" sz="1800" smtClean="0">
                <a:solidFill>
                  <a:srgbClr val="FFFFFF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800" dirty="0" smtClean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442726" y="2355850"/>
            <a:ext cx="4433096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ловина рамки 17"/>
          <p:cNvSpPr/>
          <p:nvPr/>
        </p:nvSpPr>
        <p:spPr>
          <a:xfrm rot="8129116">
            <a:off x="3532460" y="2082191"/>
            <a:ext cx="518412" cy="521335"/>
          </a:xfrm>
          <a:prstGeom prst="halfFrame">
            <a:avLst>
              <a:gd name="adj1" fmla="val 18904"/>
              <a:gd name="adj2" fmla="val 21256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51" name="Прямоугольник 4"/>
          <p:cNvSpPr>
            <a:spLocks noChangeArrowheads="1"/>
          </p:cNvSpPr>
          <p:nvPr/>
        </p:nvSpPr>
        <p:spPr bwMode="auto">
          <a:xfrm>
            <a:off x="652463" y="908720"/>
            <a:ext cx="74707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rgbClr val="031F43"/>
                </a:solidFill>
                <a:latin typeface="Arial" charset="0"/>
              </a:rPr>
              <a:t>ПРАВОВЫЕ ОСНОВЫ ФУНКЦИОНИРОВАНИЯ СИСТЕМЫ СОЦИАЛЬНОГО ОБСЛУЖИВАНИЯ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800" b="1" dirty="0">
              <a:solidFill>
                <a:srgbClr val="031F43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733" y="2063462"/>
            <a:ext cx="344171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Закон Республики Беларусь </a:t>
            </a:r>
          </a:p>
          <a:p>
            <a:pPr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«О социальном обслуживании»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755" y="4609595"/>
            <a:ext cx="33591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Закон Республики Беларусь </a:t>
            </a:r>
          </a:p>
          <a:p>
            <a:pPr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«О государственных минимальных </a:t>
            </a:r>
          </a:p>
          <a:p>
            <a:pPr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социальных стандартах»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7519" y="1577975"/>
            <a:ext cx="468696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400" dirty="0" smtClean="0"/>
              <a:t>система </a:t>
            </a:r>
            <a:r>
              <a:rPr lang="ru-RU" sz="1400" dirty="0"/>
              <a:t>государственных органов, осуществляющих государственное регулирование и управление в области социального обслуживания</a:t>
            </a:r>
            <a:r>
              <a:rPr lang="ru-RU" sz="1400" dirty="0" smtClean="0"/>
              <a:t>,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400" dirty="0" smtClean="0"/>
              <a:t>перечень </a:t>
            </a:r>
            <a:r>
              <a:rPr lang="ru-RU" sz="1400" dirty="0"/>
              <a:t>организаций, оказывающих социальные услуги, </a:t>
            </a: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400" dirty="0" smtClean="0"/>
              <a:t>формы </a:t>
            </a:r>
            <a:r>
              <a:rPr lang="ru-RU" sz="1400" dirty="0"/>
              <a:t>социального обслуживания, виды социальных услуг, основания, условия и порядок их оказания, </a:t>
            </a: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400" dirty="0" smtClean="0"/>
              <a:t>основы </a:t>
            </a:r>
            <a:r>
              <a:rPr lang="ru-RU" sz="1400" dirty="0"/>
              <a:t>реализации механизма государственного социального заказа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77519" y="4293096"/>
            <a:ext cx="4686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стандарты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в области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социального обслуживания:</a:t>
            </a:r>
          </a:p>
          <a:p>
            <a:pPr>
              <a:defRPr/>
            </a:pP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перечень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бесплатных и общедоступных социальных услуг государственных учреждений социального обслуживания;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нормы и нормативы обеспеченности граждан услугами государственных учреждений социального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обслуживания</a:t>
            </a:r>
            <a:endParaRPr lang="ru-RU" dirty="0"/>
          </a:p>
        </p:txBody>
      </p:sp>
      <p:sp>
        <p:nvSpPr>
          <p:cNvPr id="21" name="Половина рамки 20"/>
          <p:cNvSpPr/>
          <p:nvPr/>
        </p:nvSpPr>
        <p:spPr>
          <a:xfrm rot="8129116">
            <a:off x="3532459" y="4887536"/>
            <a:ext cx="518412" cy="521335"/>
          </a:xfrm>
          <a:prstGeom prst="halfFrame">
            <a:avLst>
              <a:gd name="adj1" fmla="val 18904"/>
              <a:gd name="adj2" fmla="val 21256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C622193-9E1E-45FE-89F8-FDFC631E0230}" type="slidenum">
              <a:rPr lang="ru-RU" altLang="ru-RU" sz="1800" smtClean="0">
                <a:solidFill>
                  <a:srgbClr val="FFFFFF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 sz="18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47" name="Заголовок 1"/>
          <p:cNvSpPr txBox="1">
            <a:spLocks/>
          </p:cNvSpPr>
          <p:nvPr/>
        </p:nvSpPr>
        <p:spPr bwMode="auto">
          <a:xfrm>
            <a:off x="373063" y="1049549"/>
            <a:ext cx="3622874" cy="143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031F43"/>
                </a:solidFill>
                <a:latin typeface="Arial" charset="0"/>
              </a:rPr>
              <a:t>ГОСУДАРСТВЕННЫЙ СОЦИАЛЬНЫЙ ЗАКАЗ В ОБЛАСТИ СОЦИАЛЬНОГО ОБСЛУЖИВАНИЯ</a:t>
            </a:r>
            <a:r>
              <a:rPr lang="ru-RU" altLang="ru-RU" sz="1800" b="1" dirty="0">
                <a:solidFill>
                  <a:srgbClr val="031F43"/>
                </a:solidFill>
                <a:latin typeface="Arial" charset="0"/>
              </a:rPr>
              <a:t> </a:t>
            </a:r>
          </a:p>
        </p:txBody>
      </p:sp>
      <p:sp>
        <p:nvSpPr>
          <p:cNvPr id="6148" name="Прямоугольник 1"/>
          <p:cNvSpPr>
            <a:spLocks noChangeArrowheads="1"/>
          </p:cNvSpPr>
          <p:nvPr/>
        </p:nvSpPr>
        <p:spPr bwMode="auto">
          <a:xfrm>
            <a:off x="4727223" y="1049549"/>
            <a:ext cx="429545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механизм привлечения юридических лиц и индивидуальных предпринимателей к оказанию социальных услуг и реализации социальных проектов</a:t>
            </a:r>
          </a:p>
        </p:txBody>
      </p:sp>
      <p:sp>
        <p:nvSpPr>
          <p:cNvPr id="2" name="Половина рамки 1"/>
          <p:cNvSpPr/>
          <p:nvPr/>
        </p:nvSpPr>
        <p:spPr>
          <a:xfrm rot="8048692">
            <a:off x="3483823" y="1379910"/>
            <a:ext cx="926626" cy="905630"/>
          </a:xfrm>
          <a:prstGeom prst="halfFrame">
            <a:avLst>
              <a:gd name="adj1" fmla="val 18904"/>
              <a:gd name="adj2" fmla="val 21256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153" name="TextBox 16"/>
          <p:cNvSpPr txBox="1">
            <a:spLocks noChangeArrowheads="1"/>
          </p:cNvSpPr>
          <p:nvPr/>
        </p:nvSpPr>
        <p:spPr bwMode="auto">
          <a:xfrm>
            <a:off x="371049" y="3036447"/>
            <a:ext cx="84474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b="1" dirty="0" smtClean="0"/>
              <a:t>СУБСИДИИ ИЗ СРЕДСТВ МЕСТНОГО БЮДЖЕТА НЕГОСУДАРСТВЕННЫМ   НЕКОММЕРЧЕСКИМ   ОРГАНИЗАЦИЯМ</a:t>
            </a:r>
            <a:endParaRPr lang="ru-RU" altLang="ru-RU" b="1" dirty="0"/>
          </a:p>
        </p:txBody>
      </p:sp>
      <p:sp>
        <p:nvSpPr>
          <p:cNvPr id="22" name="Половина рамки 21"/>
          <p:cNvSpPr/>
          <p:nvPr/>
        </p:nvSpPr>
        <p:spPr>
          <a:xfrm rot="13515335">
            <a:off x="1995932" y="2090056"/>
            <a:ext cx="791233" cy="781014"/>
          </a:xfrm>
          <a:prstGeom prst="halfFrame">
            <a:avLst>
              <a:gd name="adj1" fmla="val 18904"/>
              <a:gd name="adj2" fmla="val 21256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 rot="13515335">
            <a:off x="1210432" y="3292271"/>
            <a:ext cx="791233" cy="781014"/>
          </a:xfrm>
          <a:prstGeom prst="halfFrame">
            <a:avLst>
              <a:gd name="adj1" fmla="val 18904"/>
              <a:gd name="adj2" fmla="val 21256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оловина рамки 17"/>
          <p:cNvSpPr/>
          <p:nvPr/>
        </p:nvSpPr>
        <p:spPr>
          <a:xfrm rot="13449533">
            <a:off x="6996795" y="3315793"/>
            <a:ext cx="850571" cy="851613"/>
          </a:xfrm>
          <a:prstGeom prst="halfFrame">
            <a:avLst>
              <a:gd name="adj1" fmla="val 18904"/>
              <a:gd name="adj2" fmla="val 21256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219075" y="4247484"/>
            <a:ext cx="25803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ПРИ ОКАЗАНИИ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СОЦИАЛЬНЫХ УСЛУГ</a:t>
            </a: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5967729" y="4360213"/>
            <a:ext cx="30260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ПРИ РЕАЛИЗАЦИИ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СОЦИАЛЬНЫХ ПРОЕКТОВ</a:t>
            </a:r>
          </a:p>
        </p:txBody>
      </p:sp>
      <p:sp>
        <p:nvSpPr>
          <p:cNvPr id="27" name="Прямоугольник 4"/>
          <p:cNvSpPr>
            <a:spLocks noChangeArrowheads="1"/>
          </p:cNvSpPr>
          <p:nvPr/>
        </p:nvSpPr>
        <p:spPr bwMode="auto">
          <a:xfrm>
            <a:off x="219075" y="4832259"/>
            <a:ext cx="485698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на возмещение расходов на заработную плату и начисления на заработную плату работникам, оказывающим социальные услуги;</a:t>
            </a:r>
          </a:p>
          <a:p>
            <a:pPr marL="285750" indent="-2857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на выплату вознаграждения по гражданско-правовым договорам с физическими лицами, оказывающими социальные услуги</a:t>
            </a:r>
          </a:p>
        </p:txBody>
      </p:sp>
      <p:sp>
        <p:nvSpPr>
          <p:cNvPr id="28" name="Прямоугольник 2"/>
          <p:cNvSpPr>
            <a:spLocks noChangeArrowheads="1"/>
          </p:cNvSpPr>
          <p:nvPr/>
        </p:nvSpPr>
        <p:spPr bwMode="auto">
          <a:xfrm>
            <a:off x="5794892" y="5157192"/>
            <a:ext cx="32543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на частичное (до 50%) возмещение расходов на реализацию социальных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29218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УРОВЕНЬ ОБЕСПЕЧЕННОСТИ НЕТРУДОСПОСОБНЫХ ГРАЖДАН </a:t>
            </a:r>
            <a:br>
              <a:rPr lang="ru-RU" sz="1800" dirty="0" smtClean="0"/>
            </a:br>
            <a:r>
              <a:rPr lang="ru-RU" sz="1800" dirty="0" smtClean="0"/>
              <a:t>СОЦИАЛЬНЫМИ УСЛУГАМИ  (</a:t>
            </a:r>
            <a:r>
              <a:rPr lang="ru-RU" sz="1800" dirty="0" err="1" smtClean="0"/>
              <a:t>продецимилле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DF28-78A9-442C-A511-930B10505E10}" type="slidenum">
              <a:rPr lang="ru-RU" smtClean="0"/>
              <a:t>20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493836"/>
              </p:ext>
            </p:extLst>
          </p:nvPr>
        </p:nvGraphicFramePr>
        <p:xfrm>
          <a:off x="468313" y="1988840"/>
          <a:ext cx="8280400" cy="413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756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pPr>
              <a:defRPr/>
            </a:pPr>
            <a:fld id="{50970136-8304-4B20-8DF0-67BA044188D5}" type="slidenum">
              <a:rPr lang="ru-RU" sz="1200" smtClean="0"/>
              <a:pPr>
                <a:defRPr/>
              </a:pPr>
              <a:t>2</a:t>
            </a:fld>
            <a:endParaRPr lang="ru-RU" sz="12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6174" y="2060849"/>
            <a:ext cx="3091730" cy="1257973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Территориальные центры социального обслуживания населения</a:t>
            </a:r>
          </a:p>
          <a:p>
            <a:pPr lvl="0" algn="ctr"/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146  </a:t>
            </a:r>
            <a:endParaRPr lang="ru-RU" alt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980728"/>
            <a:ext cx="7776864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ГОСУДАРСТВЕННЫЕ УЧРЕЖДЕНИЯ </a:t>
            </a:r>
          </a:p>
          <a:p>
            <a:pPr lvl="0" algn="ctr"/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СОЦИАЛЬНОГО ОБСЛУЖИВАНИЯ</a:t>
            </a:r>
            <a:endParaRPr lang="ru-RU" alt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20072" y="2060849"/>
            <a:ext cx="3240360" cy="1257974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Дома-интернаты для престарелых и инвалидов</a:t>
            </a:r>
          </a:p>
          <a:p>
            <a:pPr lvl="0" algn="ctr"/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ru-RU" alt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6418" y="3429000"/>
            <a:ext cx="4320480" cy="3046988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</a:t>
            </a:r>
            <a:r>
              <a:rPr lang="ru-RU" sz="16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на </a:t>
            </a:r>
            <a:r>
              <a:rPr lang="ru-RU" sz="16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дому</a:t>
            </a:r>
          </a:p>
          <a:p>
            <a:pPr marL="285750" indent="-285750">
              <a:buFontTx/>
              <a:buChar char="-"/>
            </a:pPr>
            <a:endParaRPr lang="ru-RU" sz="1600" kern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дневное пребывание граждан пожилого возраста и инвалидов</a:t>
            </a:r>
          </a:p>
          <a:p>
            <a:pPr marL="285750" indent="-285750">
              <a:buFontTx/>
              <a:buChar char="-"/>
            </a:pPr>
            <a:endParaRPr lang="ru-RU" sz="16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сопровождаемое проживание инвалидов и лиц из числа детей-сирот</a:t>
            </a:r>
          </a:p>
          <a:p>
            <a:pPr marL="285750" indent="-285750">
              <a:buFontTx/>
              <a:buChar char="-"/>
            </a:pPr>
            <a:endParaRPr lang="ru-RU" sz="16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круглосуточное </a:t>
            </a:r>
            <a:r>
              <a:rPr lang="ru-RU" sz="16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пребывание граждан пожилого возраста и инвалидов </a:t>
            </a:r>
            <a:endParaRPr lang="ru-RU" sz="1600" kern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sz="16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оциальная адаптация и реабилитация</a:t>
            </a:r>
            <a:endParaRPr lang="ru-RU" sz="16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1" y="3789040"/>
            <a:ext cx="3473233" cy="255454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проживание в условиях повышенной комфортности</a:t>
            </a:r>
          </a:p>
          <a:p>
            <a:pPr marL="285750" indent="-285750">
              <a:buFontTx/>
              <a:buChar char="-"/>
            </a:pPr>
            <a:endParaRPr lang="ru-RU" sz="1600" kern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краткосрочное проживание </a:t>
            </a:r>
          </a:p>
          <a:p>
            <a:pPr marL="285750" indent="-285750">
              <a:buFontTx/>
              <a:buChar char="-"/>
            </a:pPr>
            <a:endParaRPr lang="ru-RU" sz="16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передышка</a:t>
            </a:r>
          </a:p>
          <a:p>
            <a:pPr marL="285750" indent="-285750">
              <a:buFontTx/>
              <a:buChar char="-"/>
            </a:pPr>
            <a:endParaRPr lang="ru-RU" sz="16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сопровождаемое проживание инвалидов</a:t>
            </a:r>
          </a:p>
          <a:p>
            <a:pPr marL="285750" indent="-285750">
              <a:buFontTx/>
              <a:buChar char="-"/>
            </a:pPr>
            <a:endParaRPr lang="ru-RU" sz="16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88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DF28-78A9-442C-A511-930B10505E10}" type="slidenum">
              <a:rPr lang="ru-RU" smtClean="0"/>
              <a:t>3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2872" y="1061654"/>
            <a:ext cx="7776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СТАЦИОНАРНОЕ  </a:t>
            </a:r>
          </a:p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СОЦИАЛЬНОЕ  ОБСЛУЖИВАНИЕ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42691" y="2001894"/>
            <a:ext cx="8873025" cy="4634646"/>
            <a:chOff x="142691" y="2352876"/>
            <a:chExt cx="8873025" cy="4634646"/>
          </a:xfrm>
        </p:grpSpPr>
        <p:pic>
          <p:nvPicPr>
            <p:cNvPr id="7" name="Picture 6" descr="https://m.krisha.kz/static/mobile/images/og-logo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691" y="2417405"/>
              <a:ext cx="2880320" cy="28803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s://m.krisha.kz/static/mobile/images/og-logo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2363203"/>
              <a:ext cx="2880320" cy="28803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s://m.krisha.kz/static/mobile/images/og-logo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5396" y="2352876"/>
              <a:ext cx="2880320" cy="28803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921911" y="3520242"/>
              <a:ext cx="1366519" cy="11387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проживает</a:t>
              </a:r>
            </a:p>
            <a:p>
              <a:pPr algn="ctr"/>
              <a:r>
                <a:rPr lang="ru-RU" sz="2000" b="1" dirty="0" smtClean="0"/>
                <a:t>3,7</a:t>
              </a:r>
            </a:p>
            <a:p>
              <a:pPr algn="ctr"/>
              <a:r>
                <a:rPr lang="ru-RU" sz="1600" b="1" dirty="0" smtClean="0"/>
                <a:t>тыс. </a:t>
              </a:r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человек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85720" y="3397132"/>
              <a:ext cx="1516575" cy="11387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проживает</a:t>
              </a:r>
            </a:p>
            <a:p>
              <a:pPr algn="ctr"/>
              <a:r>
                <a:rPr lang="ru-RU" sz="2000" b="1" dirty="0" smtClean="0"/>
                <a:t>13,5</a:t>
              </a:r>
            </a:p>
            <a:p>
              <a:pPr algn="ctr"/>
              <a:r>
                <a:rPr lang="ru-RU" sz="1600" b="1" dirty="0" smtClean="0"/>
                <a:t>тыс.</a:t>
              </a:r>
            </a:p>
            <a:p>
              <a:pPr algn="ctr"/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человек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27484" y="3416022"/>
              <a:ext cx="1296144" cy="11387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проживает</a:t>
              </a:r>
            </a:p>
            <a:p>
              <a:pPr algn="ctr"/>
              <a:r>
                <a:rPr lang="ru-RU" sz="2000" b="1" dirty="0" smtClean="0"/>
                <a:t>1,7</a:t>
              </a:r>
            </a:p>
            <a:p>
              <a:pPr algn="ctr"/>
              <a:r>
                <a:rPr lang="ru-RU" sz="1600" b="1" dirty="0" smtClean="0"/>
                <a:t>тыс.</a:t>
              </a:r>
            </a:p>
            <a:p>
              <a:pPr algn="ctr"/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человек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2751" y="5297725"/>
              <a:ext cx="18002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22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дома-интерната </a:t>
              </a:r>
              <a:r>
                <a:rPr lang="ru-RU" dirty="0"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для престарелых и инвалидов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49906" y="5275934"/>
              <a:ext cx="288032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49 </a:t>
              </a:r>
              <a:r>
                <a:rPr lang="ru-RU" dirty="0"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психоневрологических домов-интернатов для престарелых и инвалидов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48599" y="5233196"/>
              <a:ext cx="280831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9 </a:t>
              </a:r>
              <a:endParaRPr lang="ru-RU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домов-интернатов 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dirty="0"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для детей-инвалидов с особенностями психофизического развития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695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2810BF2-5930-486E-A0D5-0922625EC97F}" type="slidenum">
              <a:rPr lang="ru-RU" altLang="ru-RU" sz="1800" smtClean="0">
                <a:solidFill>
                  <a:srgbClr val="FFFFFF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18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848600" cy="83185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000" b="1" dirty="0" smtClean="0">
                <a:cs typeface="Arial Cyr" pitchFamily="34" charset="0"/>
              </a:rPr>
              <a:t/>
            </a:r>
            <a:br>
              <a:rPr lang="ru-RU" altLang="ru-RU" sz="2000" b="1" dirty="0" smtClean="0">
                <a:cs typeface="Arial Cyr" pitchFamily="34" charset="0"/>
              </a:rPr>
            </a:br>
            <a:r>
              <a:rPr lang="ru-RU" altLang="ru-RU" sz="2000" b="1" dirty="0">
                <a:cs typeface="Arial Cyr" pitchFamily="34" charset="0"/>
              </a:rPr>
              <a:t/>
            </a:r>
            <a:br>
              <a:rPr lang="ru-RU" altLang="ru-RU" sz="2000" b="1" dirty="0">
                <a:cs typeface="Arial Cyr" pitchFamily="34" charset="0"/>
              </a:rPr>
            </a:br>
            <a:r>
              <a:rPr lang="ru-RU" altLang="ru-RU" sz="2000" b="1" dirty="0" smtClean="0">
                <a:solidFill>
                  <a:srgbClr val="031F43"/>
                </a:solidFill>
                <a:latin typeface="Arial" charset="0"/>
                <a:ea typeface="+mn-ea"/>
                <a:cs typeface="+mn-cs"/>
              </a:rPr>
              <a:t>УСЛОВИЯ ПРЕДОСТАВЛЕНИЯ СОЦИАЛЬНЫХ УСЛУГ </a:t>
            </a:r>
            <a:br>
              <a:rPr lang="ru-RU" altLang="ru-RU" sz="2000" b="1" dirty="0" smtClean="0">
                <a:solidFill>
                  <a:srgbClr val="031F43"/>
                </a:solidFill>
                <a:latin typeface="Arial" charset="0"/>
                <a:ea typeface="+mn-ea"/>
                <a:cs typeface="+mn-cs"/>
              </a:rPr>
            </a:br>
            <a:r>
              <a:rPr lang="ru-RU" altLang="ru-RU" sz="2000" b="1" dirty="0" smtClean="0">
                <a:solidFill>
                  <a:srgbClr val="031F43"/>
                </a:solidFill>
                <a:latin typeface="Arial" charset="0"/>
                <a:ea typeface="+mn-ea"/>
                <a:cs typeface="+mn-cs"/>
              </a:rPr>
              <a:t>В ДОМАХ-ИНТЕРНАТАХ  </a:t>
            </a:r>
            <a:r>
              <a:rPr lang="ru-RU" altLang="ru-RU" sz="1800" b="1" dirty="0">
                <a:solidFill>
                  <a:srgbClr val="031F43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altLang="ru-RU" sz="1800" b="1" dirty="0">
                <a:solidFill>
                  <a:srgbClr val="031F43"/>
                </a:solidFill>
                <a:latin typeface="Arial" charset="0"/>
                <a:ea typeface="+mn-ea"/>
                <a:cs typeface="+mn-cs"/>
              </a:rPr>
            </a:br>
            <a:r>
              <a:rPr lang="ru-RU" altLang="ru-RU" sz="1800" b="1" dirty="0">
                <a:solidFill>
                  <a:srgbClr val="031F43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altLang="ru-RU" sz="1800" b="1" dirty="0">
                <a:solidFill>
                  <a:srgbClr val="031F43"/>
                </a:solidFill>
                <a:latin typeface="Arial" charset="0"/>
                <a:ea typeface="+mn-ea"/>
                <a:cs typeface="+mn-cs"/>
              </a:rPr>
            </a:br>
            <a:endParaRPr lang="ru-RU" altLang="ru-RU" sz="1800" b="1" dirty="0">
              <a:solidFill>
                <a:srgbClr val="031F43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292" name="Прямоугольник 6"/>
          <p:cNvSpPr>
            <a:spLocks noChangeArrowheads="1"/>
          </p:cNvSpPr>
          <p:nvPr/>
        </p:nvSpPr>
        <p:spPr bwMode="auto">
          <a:xfrm>
            <a:off x="368300" y="2564904"/>
            <a:ext cx="857408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u="sng" dirty="0">
                <a:latin typeface="Arial" charset="0"/>
              </a:rPr>
              <a:t>Без взимания платы</a:t>
            </a:r>
            <a:r>
              <a:rPr lang="ru-RU" altLang="ru-RU" sz="1800" dirty="0">
                <a:latin typeface="Arial" charset="0"/>
              </a:rPr>
              <a:t> </a:t>
            </a:r>
            <a:r>
              <a:rPr lang="ru-RU" altLang="ru-RU" sz="1800" dirty="0" smtClean="0">
                <a:latin typeface="Arial" charset="0"/>
              </a:rPr>
              <a:t>социальные </a:t>
            </a:r>
            <a:r>
              <a:rPr lang="ru-RU" altLang="ru-RU" sz="1800" dirty="0">
                <a:latin typeface="Arial" charset="0"/>
              </a:rPr>
              <a:t>услуги предоставляются гражданам, нуждающимся в постоянном постороннем уходе или посторонней помощи, бытовом обслуживании и медицинской помощи: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 smtClean="0">
                <a:latin typeface="Arial" charset="0"/>
              </a:rPr>
              <a:t>в </a:t>
            </a:r>
            <a:r>
              <a:rPr lang="ru-RU" altLang="ru-RU" sz="1800" b="1" dirty="0">
                <a:latin typeface="Arial" charset="0"/>
              </a:rPr>
              <a:t>домах-интернатах для престарелых и инвалидов всех типов</a:t>
            </a:r>
            <a:r>
              <a:rPr lang="ru-RU" altLang="ru-RU" sz="1800" dirty="0">
                <a:latin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charset="0"/>
              </a:rPr>
              <a:t>- одиноким инвалидам I и II группы;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charset="0"/>
              </a:rPr>
              <a:t>- одиноким гражданам, достигшим 65-летнего возраста;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 smtClean="0">
                <a:latin typeface="Arial" charset="0"/>
              </a:rPr>
              <a:t>в </a:t>
            </a:r>
            <a:r>
              <a:rPr lang="ru-RU" altLang="ru-RU" sz="1800" b="1" dirty="0">
                <a:latin typeface="Arial" charset="0"/>
              </a:rPr>
              <a:t>детских домах-интернатах</a:t>
            </a:r>
            <a:r>
              <a:rPr lang="ru-RU" altLang="ru-RU" sz="1800" dirty="0">
                <a:latin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charset="0"/>
              </a:rPr>
              <a:t>- детям-инвалидам с особенностями психофизического развития в возрасте от 4 до 18 </a:t>
            </a:r>
            <a:r>
              <a:rPr lang="ru-RU" altLang="ru-RU" sz="1800" dirty="0" smtClean="0">
                <a:latin typeface="Arial" charset="0"/>
              </a:rPr>
              <a:t>лет.</a:t>
            </a:r>
            <a:endParaRPr lang="ru-RU" altLang="ru-RU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43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1800" dirty="0">
                <a:solidFill>
                  <a:srgbClr val="031F43"/>
                </a:solidFill>
                <a:latin typeface="Arial" charset="0"/>
              </a:rPr>
              <a:t>УСЛОВИЯ ПРЕДОСТАВЛЕНИЯ </a:t>
            </a:r>
            <a:r>
              <a:rPr lang="ru-RU" altLang="ru-RU" sz="1800" dirty="0" smtClean="0">
                <a:solidFill>
                  <a:srgbClr val="031F43"/>
                </a:solidFill>
                <a:latin typeface="Arial" charset="0"/>
              </a:rPr>
              <a:t>СОЦИАЛЬНЫХ УСЛУГ </a:t>
            </a:r>
            <a:br>
              <a:rPr lang="ru-RU" altLang="ru-RU" sz="1800" dirty="0" smtClean="0">
                <a:solidFill>
                  <a:srgbClr val="031F43"/>
                </a:solidFill>
                <a:latin typeface="Arial" charset="0"/>
              </a:rPr>
            </a:br>
            <a:r>
              <a:rPr lang="ru-RU" altLang="ru-RU" sz="1800" dirty="0" smtClean="0">
                <a:solidFill>
                  <a:srgbClr val="031F43"/>
                </a:solidFill>
                <a:latin typeface="Arial" charset="0"/>
              </a:rPr>
              <a:t>В ДОМАХ-ИНТЕРНАТАХ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DF28-78A9-442C-A511-930B10505E10}" type="slidenum">
              <a:rPr lang="ru-RU" smtClean="0"/>
              <a:t>5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ru-RU" altLang="ru-RU" b="1" u="sng" dirty="0">
                <a:latin typeface="Arial" charset="0"/>
              </a:rPr>
              <a:t>На платных </a:t>
            </a:r>
            <a:r>
              <a:rPr lang="ru-RU" altLang="ru-RU" b="1" u="sng" dirty="0" smtClean="0">
                <a:latin typeface="Arial" charset="0"/>
              </a:rPr>
              <a:t>условиях</a:t>
            </a:r>
            <a:r>
              <a:rPr lang="ru-RU" altLang="ru-RU" dirty="0" smtClean="0">
                <a:latin typeface="Arial" charset="0"/>
              </a:rPr>
              <a:t> социальные услуги предоставляются</a:t>
            </a:r>
            <a:r>
              <a:rPr lang="ru-RU" altLang="ru-RU" dirty="0">
                <a:latin typeface="Arial" charset="0"/>
              </a:rPr>
              <a:t>:</a:t>
            </a:r>
          </a:p>
          <a:p>
            <a:pPr>
              <a:spcBef>
                <a:spcPct val="0"/>
              </a:spcBef>
            </a:pPr>
            <a:endParaRPr lang="ru-RU" altLang="ru-RU" b="1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ru-RU" altLang="ru-RU" b="1" dirty="0">
                <a:latin typeface="Arial" charset="0"/>
              </a:rPr>
              <a:t>в домах-интернатах для престарелых и </a:t>
            </a:r>
            <a:r>
              <a:rPr lang="ru-RU" altLang="ru-RU" b="1" dirty="0" smtClean="0">
                <a:latin typeface="Arial" charset="0"/>
              </a:rPr>
              <a:t>инвалидов:</a:t>
            </a:r>
          </a:p>
          <a:p>
            <a:pPr>
              <a:spcBef>
                <a:spcPct val="0"/>
              </a:spcBef>
            </a:pPr>
            <a:r>
              <a:rPr lang="ru-RU" altLang="ru-RU" dirty="0" smtClean="0">
                <a:latin typeface="Arial" charset="0"/>
              </a:rPr>
              <a:t>- нетрудоспособным гражданам, имеющим </a:t>
            </a:r>
            <a:r>
              <a:rPr lang="ru-RU" altLang="ru-RU" dirty="0">
                <a:latin typeface="Arial" charset="0"/>
              </a:rPr>
              <a:t>членов семьи, обязанных по закону их содержать; </a:t>
            </a:r>
          </a:p>
          <a:p>
            <a:pPr>
              <a:spcBef>
                <a:spcPct val="0"/>
              </a:spcBef>
            </a:pPr>
            <a:r>
              <a:rPr lang="ru-RU" altLang="ru-RU" dirty="0" smtClean="0">
                <a:latin typeface="Arial" charset="0"/>
              </a:rPr>
              <a:t>- гражданам</a:t>
            </a:r>
            <a:r>
              <a:rPr lang="ru-RU" altLang="ru-RU" dirty="0">
                <a:latin typeface="Arial" charset="0"/>
              </a:rPr>
              <a:t>, получающим пенсии из других государств;  </a:t>
            </a:r>
          </a:p>
          <a:p>
            <a:pPr>
              <a:spcBef>
                <a:spcPct val="0"/>
              </a:spcBef>
            </a:pPr>
            <a:r>
              <a:rPr lang="ru-RU" altLang="ru-RU" dirty="0" smtClean="0">
                <a:latin typeface="Arial" charset="0"/>
              </a:rPr>
              <a:t>- гражданам</a:t>
            </a:r>
            <a:r>
              <a:rPr lang="ru-RU" altLang="ru-RU" dirty="0">
                <a:latin typeface="Arial" charset="0"/>
              </a:rPr>
              <a:t>, которые произвели отчуждение принадлежащих им </a:t>
            </a:r>
            <a:r>
              <a:rPr lang="ru-RU" altLang="ru-RU" dirty="0" smtClean="0">
                <a:latin typeface="Arial" charset="0"/>
              </a:rPr>
              <a:t>жилых </a:t>
            </a:r>
            <a:r>
              <a:rPr lang="ru-RU" altLang="ru-RU" dirty="0">
                <a:latin typeface="Arial" charset="0"/>
              </a:rPr>
              <a:t>помещений в течение 5 лет, предшествующих поселению в дом-интернат, либо во время проживания в доме-интернате или </a:t>
            </a:r>
            <a:r>
              <a:rPr lang="ru-RU" altLang="ru-RU" dirty="0" smtClean="0">
                <a:latin typeface="Arial" charset="0"/>
              </a:rPr>
              <a:t>сдают </a:t>
            </a:r>
            <a:r>
              <a:rPr lang="ru-RU" altLang="ru-RU" dirty="0">
                <a:latin typeface="Arial" charset="0"/>
              </a:rPr>
              <a:t>их по договорам </a:t>
            </a:r>
            <a:r>
              <a:rPr lang="ru-RU" altLang="ru-RU" dirty="0" smtClean="0">
                <a:latin typeface="Arial" charset="0"/>
              </a:rPr>
              <a:t>найма; </a:t>
            </a:r>
            <a:endParaRPr lang="ru-RU" altLang="ru-RU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ru-RU" altLang="ru-RU" dirty="0" smtClean="0">
                <a:latin typeface="Arial" charset="0"/>
              </a:rPr>
              <a:t>- в </a:t>
            </a:r>
            <a:r>
              <a:rPr lang="ru-RU" altLang="ru-RU" dirty="0">
                <a:latin typeface="Arial" charset="0"/>
              </a:rPr>
              <a:t>отделениях повышенной комфортности </a:t>
            </a:r>
          </a:p>
          <a:p>
            <a:pPr>
              <a:spcBef>
                <a:spcPct val="0"/>
              </a:spcBef>
            </a:pPr>
            <a:r>
              <a:rPr lang="ru-RU" altLang="ru-RU" dirty="0" smtClean="0">
                <a:latin typeface="Arial" charset="0"/>
              </a:rPr>
              <a:t>- при </a:t>
            </a:r>
            <a:r>
              <a:rPr lang="ru-RU" altLang="ru-RU" dirty="0">
                <a:latin typeface="Arial" charset="0"/>
              </a:rPr>
              <a:t>краткосрочном </a:t>
            </a:r>
            <a:r>
              <a:rPr lang="ru-RU" altLang="ru-RU" dirty="0" smtClean="0">
                <a:latin typeface="Arial" charset="0"/>
              </a:rPr>
              <a:t>проживании </a:t>
            </a:r>
            <a:r>
              <a:rPr lang="ru-RU" altLang="ru-RU" dirty="0">
                <a:latin typeface="Arial" charset="0"/>
              </a:rPr>
              <a:t>(до 1 месяца);  </a:t>
            </a:r>
          </a:p>
          <a:p>
            <a:pPr>
              <a:spcBef>
                <a:spcPct val="0"/>
              </a:spcBef>
            </a:pPr>
            <a:endParaRPr lang="ru-RU" altLang="ru-RU" b="1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ru-RU" altLang="ru-RU" b="1" dirty="0" smtClean="0">
                <a:latin typeface="Arial" charset="0"/>
              </a:rPr>
              <a:t>в </a:t>
            </a:r>
            <a:r>
              <a:rPr lang="ru-RU" altLang="ru-RU" b="1" dirty="0">
                <a:latin typeface="Arial" charset="0"/>
              </a:rPr>
              <a:t>детских домах-интернатах</a:t>
            </a:r>
            <a:r>
              <a:rPr lang="ru-RU" altLang="ru-RU" dirty="0">
                <a:latin typeface="Arial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latin typeface="Arial" charset="0"/>
              </a:rPr>
              <a:t>- </a:t>
            </a:r>
            <a:r>
              <a:rPr lang="ru-RU" altLang="ru-RU" dirty="0" smtClean="0">
                <a:latin typeface="Arial" charset="0"/>
              </a:rPr>
              <a:t>услуги социальной передышки (до 28 дней).</a:t>
            </a:r>
            <a:endParaRPr lang="ru-RU" altLang="ru-RU" dirty="0">
              <a:latin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6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BDF6293-BED2-41D2-99CD-7D8F1B9E11AD}" type="slidenum">
              <a:rPr lang="ru-RU" altLang="ru-RU" sz="1800" smtClean="0">
                <a:solidFill>
                  <a:srgbClr val="FFFFFF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z="18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85750" y="836712"/>
            <a:ext cx="857250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ГОСУДАРСТВЕННЫЙ СОЦИАЛЬНЫЙ СТАНДАРТ В ОБЛАСТИ СОЦИАЛЬНОГО ОБСЛУЖИВАНИЯ НАСЕЛЕНИЯ</a:t>
            </a: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276225" y="1776413"/>
            <a:ext cx="5345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fontAlgn="t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Территориальные центры социального обслуживания населения 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772275" y="1776413"/>
            <a:ext cx="9540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84573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84573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84573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84573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8457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8457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8457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8457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8457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solidFill>
                  <a:schemeClr val="tx2">
                    <a:lumMod val="50000"/>
                  </a:schemeClr>
                </a:solidFill>
              </a:rPr>
              <a:t>146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0267" y="2852936"/>
            <a:ext cx="8182594" cy="3046988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</a:t>
            </a:r>
            <a:r>
              <a:rPr lang="ru-RU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на </a:t>
            </a:r>
            <a:r>
              <a:rPr lang="ru-RU" sz="16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дому, услуги сиделки, няни</a:t>
            </a:r>
          </a:p>
          <a:p>
            <a:pPr marL="285750" indent="-285750">
              <a:buFontTx/>
              <a:buChar char="-"/>
            </a:pPr>
            <a:endParaRPr lang="ru-RU" sz="16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дневное пребывание граждан пожилого возраста и инвалидов, реабилитационно-трудовые мастерские, кружки (клубы) по интересам</a:t>
            </a:r>
          </a:p>
          <a:p>
            <a:pPr marL="285750" indent="-285750">
              <a:buFontTx/>
              <a:buChar char="-"/>
            </a:pPr>
            <a:endParaRPr lang="ru-RU" sz="1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сопровождаемое проживание инвалидов и лиц из числа детей-сирот и детей, оставшихся без попечения родителей</a:t>
            </a:r>
          </a:p>
          <a:p>
            <a:pPr marL="285750" indent="-285750">
              <a:buFontTx/>
              <a:buChar char="-"/>
            </a:pPr>
            <a:endParaRPr lang="ru-RU" sz="1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круглосуточное </a:t>
            </a:r>
            <a:r>
              <a:rPr lang="ru-RU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пребывание граждан пожилого возраста и инвалидов </a:t>
            </a:r>
            <a:endParaRPr lang="ru-RU" sz="16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sz="1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оциальная адаптация и реабилитация, помощь психолога, кризисные комнаты, социальный патронат</a:t>
            </a:r>
            <a:endParaRPr lang="ru-RU" sz="1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92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DF28-78A9-442C-A511-930B10505E10}" type="slidenum">
              <a:rPr lang="ru-RU" smtClean="0"/>
              <a:t>7</a:t>
            </a:fld>
            <a:endParaRPr lang="ru-RU" dirty="0"/>
          </a:p>
        </p:txBody>
      </p:sp>
      <p:pic>
        <p:nvPicPr>
          <p:cNvPr id="5" name="Picture 2" descr="F:\ОБЩИЕ ДОКУМЕНТЫ\ДИРЕКТОР\IMG_5747.JPG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>
          <a:xfrm>
            <a:off x="857250" y="1490663"/>
            <a:ext cx="3449638" cy="2351087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ФОТО ВЕТЕРАНЫ 0401"/>
          <p:cNvPicPr>
            <a:picLocks noChangeAspect="1" noChangeArrowheads="1"/>
          </p:cNvPicPr>
          <p:nvPr/>
        </p:nvPicPr>
        <p:blipFill>
          <a:blip r:embed="rId3">
            <a:lum contrast="4000"/>
          </a:blip>
          <a:srcRect/>
          <a:stretch>
            <a:fillRect/>
          </a:stretch>
        </p:blipFill>
        <p:spPr bwMode="auto">
          <a:xfrm rot="21267945">
            <a:off x="352425" y="4191000"/>
            <a:ext cx="2398713" cy="235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SC0247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9275" y="4176713"/>
            <a:ext cx="2716213" cy="210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ФОТО ВЕТЕРАНЫ 00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95613">
            <a:off x="6213475" y="4308475"/>
            <a:ext cx="2438400" cy="2265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:\ОБЩИЕ ДОКУМЕНТЫ\ОППИАИП\Лебединская\ОСПнД\IMG_5816.JPG"/>
          <p:cNvPicPr>
            <a:picLocks noChangeAspect="1" noChangeArrowheads="1"/>
          </p:cNvPicPr>
          <p:nvPr/>
        </p:nvPicPr>
        <p:blipFill>
          <a:blip r:embed="rId6">
            <a:lum bright="10000" contrast="10000"/>
          </a:blip>
          <a:srcRect/>
          <a:stretch>
            <a:fillRect/>
          </a:stretch>
        </p:blipFill>
        <p:spPr bwMode="auto">
          <a:xfrm>
            <a:off x="5507038" y="1350963"/>
            <a:ext cx="2711450" cy="2630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171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4"/>
          <p:cNvSpPr txBox="1">
            <a:spLocks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184573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BFA31F7-71ED-4719-A356-1DD8C9542C76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157261" y="1268760"/>
            <a:ext cx="882967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 dirty="0" smtClean="0"/>
              <a:t>СОЦИАЛЬНАЯ ПОМОЩЬ НА ДОМУ</a:t>
            </a:r>
            <a:endParaRPr lang="ru-RU" sz="20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7260" y="3140968"/>
            <a:ext cx="2038476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83768" y="5013176"/>
            <a:ext cx="6336704" cy="720080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ПОЛНАЯ ОПЛАТА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другие категории нетрудоспособных граждан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83768" y="4077072"/>
            <a:ext cx="6336704" cy="792088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ЧАСТИЧНАЯ ОПЛАТА (60% установленного тарифа)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одинокие нетрудоспособные граждане, среднедушевой доход которых не превышает 2 БПМ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483768" y="3140968"/>
            <a:ext cx="6336704" cy="648072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БЕСПЛАТНО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одинокие малообеспеченные нетрудоспособные граждане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7260" y="2132856"/>
            <a:ext cx="2038476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Категории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83768" y="2132856"/>
            <a:ext cx="6336704" cy="720080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неработающие граждане, достигшие 60-летнего возраста;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инвалиды </a:t>
            </a:r>
            <a:r>
              <a:rPr lang="en-US" sz="1600" dirty="0" smtClean="0">
                <a:solidFill>
                  <a:schemeClr val="tx1"/>
                </a:solidFill>
              </a:rPr>
              <a:t>I </a:t>
            </a:r>
            <a:r>
              <a:rPr lang="ru-RU" sz="1600" dirty="0" smtClean="0">
                <a:solidFill>
                  <a:schemeClr val="tx1"/>
                </a:solidFill>
              </a:rPr>
              <a:t>и </a:t>
            </a:r>
            <a:r>
              <a:rPr lang="en-US" sz="1600" dirty="0" smtClean="0">
                <a:solidFill>
                  <a:schemeClr val="tx1"/>
                </a:solidFill>
              </a:rPr>
              <a:t>II</a:t>
            </a:r>
            <a:r>
              <a:rPr lang="ru-RU" sz="1600" dirty="0" smtClean="0">
                <a:solidFill>
                  <a:schemeClr val="tx1"/>
                </a:solidFill>
              </a:rPr>
              <a:t> группы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pPr>
              <a:defRPr/>
            </a:pPr>
            <a:fld id="{50970136-8304-4B20-8DF0-67BA044188D5}" type="slidenum">
              <a:rPr lang="ru-RU" sz="1200" smtClean="0"/>
              <a:pPr>
                <a:defRPr/>
              </a:pPr>
              <a:t>8</a:t>
            </a:fld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72025" y="4107438"/>
            <a:ext cx="6336704" cy="792088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ЧАСТИЧНАЯ ОПЛАТА (60% установленного тарифа)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одинокие нетрудоспособные граждане, среднедушевой доход которых не превышает 2 БПМ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72025" y="3171334"/>
            <a:ext cx="6336704" cy="648072"/>
          </a:xfrm>
          <a:prstGeom prst="round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БЕСПЛАТНО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одинокие малообеспеченные нетрудоспособные граждане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овый_шаблон_Кат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новый_шаблон_Катя</Template>
  <TotalTime>1058</TotalTime>
  <Words>1232</Words>
  <Application>Microsoft Office PowerPoint</Application>
  <PresentationFormat>Экран (4:3)</PresentationFormat>
  <Paragraphs>253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новый_шаблон_Катя</vt:lpstr>
      <vt:lpstr>Презентация PowerPoint</vt:lpstr>
      <vt:lpstr>Презентация PowerPoint</vt:lpstr>
      <vt:lpstr>Презентация PowerPoint</vt:lpstr>
      <vt:lpstr>Презентация PowerPoint</vt:lpstr>
      <vt:lpstr>  УСЛОВИЯ ПРЕДОСТАВЛЕНИЯ СОЦИАЛЬНЫХ УСЛУГ  В ДОМАХ-ИНТЕРНАТАХ    </vt:lpstr>
      <vt:lpstr>УСЛОВИЯ ПРЕДОСТАВЛЕНИЯ СОЦИАЛЬНЫХ УСЛУГ  В ДОМАХ-ИНТЕРНАТАХ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СОЦИАЛЬНОЕ ОБСЛУЖИВАНИЕ НА ОСНОВАНИИ ДОГОВОРОВ ПОЖИЗНЕННОГО СОДЕРЖАНИЯ С ИЖДИВЕНИЕМ  ЗА СЧЕТ МЕСТНЫХ БЮДЖЕТОВ</vt:lpstr>
      <vt:lpstr>ЗАМЕЩАЮЩИЕ СЕМЬИ ДЛЯ НЕТРУДОСПОСОБНЫХ ГРАЖДАН</vt:lpstr>
      <vt:lpstr>Презентация PowerPoint</vt:lpstr>
      <vt:lpstr>УРОВЕНЬ ОБЕСПЕЧЕННОСТИ НЕТРУДОСПОСОБНЫХ ГРАЖДАН  СОЦИАЛЬНЫМИ УСЛУГАМИ  (продецимилле)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Евдокимович Екатерина Александровна</dc:creator>
  <cp:lastModifiedBy>Фёдорова Татьяна Николаевна</cp:lastModifiedBy>
  <cp:revision>57</cp:revision>
  <cp:lastPrinted>2018-09-04T07:42:28Z</cp:lastPrinted>
  <dcterms:created xsi:type="dcterms:W3CDTF">2018-08-31T08:50:39Z</dcterms:created>
  <dcterms:modified xsi:type="dcterms:W3CDTF">2018-09-19T06:01:41Z</dcterms:modified>
</cp:coreProperties>
</file>