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3.svg" ContentType="image/sv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</p:sldMasterIdLst>
  <p:notesMasterIdLst>
    <p:notesMasterId r:id="rId23"/>
  </p:notesMasterIdLst>
  <p:sldIdLst>
    <p:sldId id="694" r:id="rId5"/>
    <p:sldId id="2373" r:id="rId6"/>
    <p:sldId id="2367" r:id="rId7"/>
    <p:sldId id="2374" r:id="rId8"/>
    <p:sldId id="284" r:id="rId9"/>
    <p:sldId id="2370" r:id="rId10"/>
    <p:sldId id="2368" r:id="rId11"/>
    <p:sldId id="2378" r:id="rId12"/>
    <p:sldId id="321" r:id="rId13"/>
    <p:sldId id="2371" r:id="rId14"/>
    <p:sldId id="258" r:id="rId15"/>
    <p:sldId id="325" r:id="rId16"/>
    <p:sldId id="324" r:id="rId17"/>
    <p:sldId id="2372" r:id="rId18"/>
    <p:sldId id="297" r:id="rId19"/>
    <p:sldId id="2377" r:id="rId20"/>
    <p:sldId id="326" r:id="rId21"/>
    <p:sldId id="2366" r:id="rId22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975"/>
    <a:srgbClr val="217D79"/>
    <a:srgbClr val="195D5A"/>
    <a:srgbClr val="2A3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eskova\Desktop\11.09.2024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3.8874890638670147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%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Лист1!$B$5:$B$6</c:f>
              <c:strCache>
                <c:ptCount val="2"/>
                <c:pt idx="0">
                  <c:v>2023</c:v>
                </c:pt>
                <c:pt idx="1">
                  <c:v>1 полугодие 2024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25.4</c:v>
                </c:pt>
                <c:pt idx="1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9-4B8A-AEDA-D32395386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05256447"/>
        <c:axId val="2035807279"/>
      </c:barChart>
      <c:catAx>
        <c:axId val="150525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035807279"/>
        <c:crosses val="autoZero"/>
        <c:auto val="1"/>
        <c:lblAlgn val="ctr"/>
        <c:lblOffset val="100"/>
        <c:noMultiLvlLbl val="0"/>
      </c:catAx>
      <c:valAx>
        <c:axId val="203580727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052564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600" b="0" i="0" u="none" strike="noStrike" kern="1200" spc="0" baseline="0">
                <a:solidFill>
                  <a:srgbClr val="217D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600" kern="1200" dirty="0">
                <a:solidFill>
                  <a:srgbClr val="217D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Суммарный эффект от проведения камерального контроля с использованием АИС «Учет счетов-фактур», млн. руб.</a:t>
            </a:r>
          </a:p>
        </c:rich>
      </c:tx>
      <c:layout>
        <c:manualLayout>
          <c:xMode val="edge"/>
          <c:yMode val="edge"/>
          <c:x val="0.11814924883396788"/>
          <c:y val="1.1506636654541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600" b="0" i="0" u="none" strike="noStrike" kern="1200" spc="0" baseline="0">
              <a:solidFill>
                <a:srgbClr val="217D7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1.3856812933025405E-2"/>
          <c:y val="0.20848250173065025"/>
          <c:w val="0.96612779060816012"/>
          <c:h val="0.6929984757611991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Суммарный эффект, млн.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566245657801944E-2"/>
                  <c:y val="2.1721233902912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B3-4743-9E0B-7DBEA6ADFF84}"/>
                </c:ext>
              </c:extLst>
            </c:dLbl>
            <c:dLbl>
              <c:idx val="1"/>
              <c:layout>
                <c:manualLayout>
                  <c:x val="-3.4999431743820003E-2"/>
                  <c:y val="-1.689429303559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B3-4743-9E0B-7DBEA6ADFF84}"/>
                </c:ext>
              </c:extLst>
            </c:dLbl>
            <c:dLbl>
              <c:idx val="2"/>
              <c:layout>
                <c:manualLayout>
                  <c:x val="-3.6188369715147314E-2"/>
                  <c:y val="3.137511563754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B3-4743-9E0B-7DBEA6ADFF84}"/>
                </c:ext>
              </c:extLst>
            </c:dLbl>
            <c:dLbl>
              <c:idx val="3"/>
              <c:layout>
                <c:manualLayout>
                  <c:x val="-3.6188369715147398E-2"/>
                  <c:y val="-3.1375115637540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B3-4743-9E0B-7DBEA6ADFF84}"/>
                </c:ext>
              </c:extLst>
            </c:dLbl>
            <c:dLbl>
              <c:idx val="4"/>
              <c:layout>
                <c:manualLayout>
                  <c:x val="-3.6188369715147398E-2"/>
                  <c:y val="3.1375115637540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B3-4743-9E0B-7DBEA6ADFF84}"/>
                </c:ext>
              </c:extLst>
            </c:dLbl>
            <c:dLbl>
              <c:idx val="5"/>
              <c:layout>
                <c:manualLayout>
                  <c:x val="-3.6188369715147398E-2"/>
                  <c:y val="2.4134704336569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B3-4743-9E0B-7DBEA6ADFF84}"/>
                </c:ext>
              </c:extLst>
            </c:dLbl>
            <c:dLbl>
              <c:idx val="6"/>
              <c:layout>
                <c:manualLayout>
                  <c:x val="-3.6188369715147314E-2"/>
                  <c:y val="-2.4134704336569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B3-4743-9E0B-7DBEA6ADFF84}"/>
                </c:ext>
              </c:extLst>
            </c:dLbl>
            <c:dLbl>
              <c:idx val="7"/>
              <c:layout>
                <c:manualLayout>
                  <c:x val="-2.6676865944528835E-2"/>
                  <c:y val="3.8615526938510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B3-4743-9E0B-7DBEA6ADF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 (янв-июнь)</c:v>
                </c:pt>
              </c:strCache>
            </c:strRef>
          </c:cat>
          <c:val>
            <c:numRef>
              <c:f>Лист1!$B$3:$B$10</c:f>
              <c:numCache>
                <c:formatCode>0.0</c:formatCode>
                <c:ptCount val="8"/>
                <c:pt idx="0">
                  <c:v>144.66943808000002</c:v>
                </c:pt>
                <c:pt idx="1">
                  <c:v>230.97274464</c:v>
                </c:pt>
                <c:pt idx="2">
                  <c:v>197.42362870000002</c:v>
                </c:pt>
                <c:pt idx="3">
                  <c:v>204.54788794000001</c:v>
                </c:pt>
                <c:pt idx="4">
                  <c:v>186.30814356000002</c:v>
                </c:pt>
                <c:pt idx="5">
                  <c:v>168.4377255</c:v>
                </c:pt>
                <c:pt idx="6">
                  <c:v>189.02857456000001</c:v>
                </c:pt>
                <c:pt idx="7">
                  <c:v>118.80885489000001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6-47EE-976E-25FBA8AFB4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62717232"/>
        <c:axId val="1162717712"/>
      </c:lineChart>
      <c:catAx>
        <c:axId val="11627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162717712"/>
        <c:crosses val="autoZero"/>
        <c:auto val="1"/>
        <c:lblAlgn val="ctr"/>
        <c:lblOffset val="100"/>
        <c:noMultiLvlLbl val="0"/>
      </c:catAx>
      <c:valAx>
        <c:axId val="11627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1627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27000" dist="508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127000" dist="508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233-4D84-8184-9FC7AB8E9CFE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127000" dist="508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233-4D84-8184-9FC7AB8E9CF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33-4D84-8184-9FC7AB8E9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B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27000" dist="508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127000" dist="508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712-4490-960B-EAAB78318CD5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127000" dist="508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712-4490-960B-EAAB78318CD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12-4490-960B-EAAB78318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B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0.7558</cdr:x>
      <cdr:y>0.05963</cdr:y>
    </cdr:from>
    <cdr:to>
      <cdr:x>1</cdr:x>
      <cdr:y>0.39134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1643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7F5C-28D8-47A0-856C-2DC0F3A4264E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17206-B3AA-4C16-B840-E640E5CAFA9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9465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21250-A1F0-4E7C-9F1A-96E3E3FAD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21250-A1F0-4E7C-9F1A-96E3E3FAD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0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1.Продавец входит на портал МНС с ЭЦП</a:t>
            </a:r>
          </a:p>
          <a:p>
            <a:r>
              <a:rPr lang="ru-RU" dirty="0"/>
              <a:t>2. Заполняет ЭСЧФ для покупателя:</a:t>
            </a:r>
          </a:p>
          <a:p>
            <a:r>
              <a:rPr lang="ru-RU" dirty="0"/>
              <a:t>- либо на Портале и подписывает ЭЦП,</a:t>
            </a:r>
          </a:p>
          <a:p>
            <a:r>
              <a:rPr lang="ru-RU" dirty="0"/>
              <a:t>- либо загружает  файл </a:t>
            </a:r>
            <a:r>
              <a:rPr lang="ru-RU" dirty="0" err="1"/>
              <a:t>xml</a:t>
            </a:r>
            <a:r>
              <a:rPr lang="ru-RU" dirty="0"/>
              <a:t>-формата на портале и подписывает ЭЦП,</a:t>
            </a:r>
          </a:p>
          <a:p>
            <a:r>
              <a:rPr lang="ru-RU" dirty="0"/>
              <a:t>- либо путем загрузки с использованием </a:t>
            </a:r>
            <a:r>
              <a:rPr lang="ru-RU" dirty="0" err="1"/>
              <a:t>web</a:t>
            </a:r>
            <a:r>
              <a:rPr lang="ru-RU" dirty="0"/>
              <a:t>-сервиса  Портала из своей учетной системы файла </a:t>
            </a:r>
            <a:r>
              <a:rPr lang="ru-RU" dirty="0" err="1"/>
              <a:t>xml</a:t>
            </a:r>
            <a:r>
              <a:rPr lang="ru-RU" dirty="0"/>
              <a:t>-формата, подписанного ЭЦП</a:t>
            </a:r>
          </a:p>
          <a:p>
            <a:r>
              <a:rPr lang="ru-RU" dirty="0"/>
              <a:t>3. ЭСЧФ  подвергается форматно-логическому контролю,  сохраняется в базе данных Портала и передается в систему камерального контроля МНС, направляется покупателю.</a:t>
            </a:r>
          </a:p>
          <a:p>
            <a:r>
              <a:rPr lang="ru-RU" dirty="0"/>
              <a:t>4. Покупателю доступен ЭСЧФ для подписания, сохранения.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2074-4217-4C06-A022-E6C6E28583D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0A201-2343-F19C-6CB8-285E4BEA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0CCCE9-BCB6-C6BB-9DBB-89A9C1CCE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F2FB4-5DA4-2DA4-781B-2990C0D5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15D14-D3AE-B24E-0A34-CB0C3AEE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28241-7DDC-0B85-095E-23D187A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17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8A313-6127-296E-3910-FD66038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FD957-7B32-9334-B120-D354D6B89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AE611-E924-D21F-5809-DF852FCB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AF6B4-C00A-782F-7DCB-FF55E29E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B1D6F-291B-0ADF-5BF8-22D67712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8552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0B1473-F15F-2BF9-8089-92F874B66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2651D-35FC-B803-601F-E73A4D882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A07E8-6490-1927-3A3A-DB9411D9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7F16B-2FDB-F964-4D87-2F7FD5ED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2FB1F-E365-3801-89AC-8854B91C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2486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176055"/>
          </a:xfrm>
        </p:spPr>
        <p:txBody>
          <a:bodyPr rtlCol="0"/>
          <a:lstStyle>
            <a:lvl1pPr>
              <a:defRPr lang="ru-RU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E4AF8E1-6D3D-7A31-0DD3-7B583B82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20120" y="2020391"/>
            <a:ext cx="9378501" cy="2410190"/>
            <a:chOff x="1320120" y="2020391"/>
            <a:chExt cx="9378501" cy="2410190"/>
          </a:xfrm>
        </p:grpSpPr>
        <p:sp>
          <p:nvSpPr>
            <p:cNvPr id="8" name="Полилиния: Фигура 7" descr="временная шкала ">
              <a:extLst>
                <a:ext uri="{FF2B5EF4-FFF2-40B4-BE49-F238E27FC236}">
                  <a16:creationId xmlns:a16="http://schemas.microsoft.com/office/drawing/2014/main" id="{95FFD2E4-8235-F2BF-A205-9D552619322C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Овал 8" descr="конечные точки временной шкалы">
              <a:extLst>
                <a:ext uri="{FF2B5EF4-FFF2-40B4-BE49-F238E27FC236}">
                  <a16:creationId xmlns:a16="http://schemas.microsoft.com/office/drawing/2014/main" id="{FD500365-FF2B-BD97-E160-2EE37926D791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Овал 9" descr="конечные точки временной шкалы">
              <a:extLst>
                <a:ext uri="{FF2B5EF4-FFF2-40B4-BE49-F238E27FC236}">
                  <a16:creationId xmlns:a16="http://schemas.microsoft.com/office/drawing/2014/main" id="{34C8CF17-1B0C-28D1-6E4D-5187FFFDCE2D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8AC32E-428F-9A0A-3195-B3423A2C9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0355" y="2660943"/>
            <a:ext cx="1161288" cy="116128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32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400"/>
            </a:lvl3pPr>
            <a:lvl4pPr marL="1371600" indent="0" algn="ctr">
              <a:buNone/>
              <a:defRPr lang="ru-RU" sz="1200"/>
            </a:lvl4pPr>
            <a:lvl5pPr marL="1828800" indent="0" algn="ctr">
              <a:buNone/>
              <a:defRPr lang="ru-RU" sz="1200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18" name="Текст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19" name="Текст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2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38A1666A-610A-35B4-038A-027C26F29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505" y="2660943"/>
            <a:ext cx="1161288" cy="116128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32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400"/>
            </a:lvl3pPr>
            <a:lvl4pPr marL="1371600" indent="0" algn="ctr">
              <a:buNone/>
              <a:defRPr lang="ru-RU" sz="1200"/>
            </a:lvl4pPr>
            <a:lvl5pPr marL="1828800" indent="0" algn="ctr">
              <a:buNone/>
              <a:defRPr lang="ru-RU" sz="1200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20" name="Текст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21" name="Текст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2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3FDDA6AC-3BDE-259D-EBBE-6A7B12A21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8655" y="2660943"/>
            <a:ext cx="1161288" cy="11612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32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400"/>
            </a:lvl3pPr>
            <a:lvl4pPr marL="1371600" indent="0" algn="ctr">
              <a:buNone/>
              <a:defRPr lang="ru-RU" sz="1200"/>
            </a:lvl4pPr>
            <a:lvl5pPr marL="1828800" indent="0" algn="ctr">
              <a:buNone/>
              <a:defRPr lang="ru-RU" sz="1200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22" name="Текст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23" name="Текст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2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4DFBC172-3AC7-02D5-403B-5AB8BAB34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7805" y="2644842"/>
            <a:ext cx="1161288" cy="116128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32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400"/>
            </a:lvl3pPr>
            <a:lvl4pPr marL="1371600" indent="0" algn="ctr">
              <a:buNone/>
              <a:defRPr lang="ru-RU" sz="1200"/>
            </a:lvl4pPr>
            <a:lvl5pPr marL="1828800" indent="0" algn="ctr">
              <a:buNone/>
              <a:defRPr lang="ru-RU" sz="1200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24" name="Текст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25" name="Текст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2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2669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ая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265567"/>
          </a:xfrm>
        </p:spPr>
        <p:txBody>
          <a:bodyPr rtlCol="0"/>
          <a:lstStyle>
            <a:lvl1pPr>
              <a:defRPr lang="ru-RU" cap="all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069D12C-3F64-5612-65C0-30B8746763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878" y="2585092"/>
            <a:ext cx="877824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34" name="Текст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1" y="4014522"/>
            <a:ext cx="1242313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35" name="Текст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181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6576D8A9-A8D2-9DDC-0F30-8189EA083D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3150" y="2585092"/>
            <a:ext cx="877824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50" name="Текст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70456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9102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6E6D2BAA-4D65-0445-B45C-617A021365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71591" y="2585092"/>
            <a:ext cx="877824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52" name="Текст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24124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3" name="Текст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22023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499C3FA7-D6A4-3F9C-021F-BBFE172B3AB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24388" y="2585092"/>
            <a:ext cx="877824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54" name="Текст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24124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5" name="Текст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04943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64EC693F-BE91-85FE-44F0-EFE8F6DAC5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04180" y="2585092"/>
            <a:ext cx="877824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56" name="Текст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24124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7" name="Текст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55229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FC3D5189-674F-A21F-1398-5FCFC7F642C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47452" y="2585092"/>
            <a:ext cx="877824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58" name="Текст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0" y="4014522"/>
            <a:ext cx="124124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9" name="Текст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38150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529910F4-ABB9-EC08-F4A5-4EA1F188DA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65893" y="2585092"/>
            <a:ext cx="877824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60" name="Текст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1" y="4014522"/>
            <a:ext cx="124124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1" name="Текст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21071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5" name="Текст 17">
            <a:extLst>
              <a:ext uri="{FF2B5EF4-FFF2-40B4-BE49-F238E27FC236}">
                <a16:creationId xmlns:a16="http://schemas.microsoft.com/office/drawing/2014/main" id="{DF1F1105-2FFE-7BE6-46FF-3A7630DE25C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718690" y="2585092"/>
            <a:ext cx="877824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4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62" name="Текст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1" y="4014522"/>
            <a:ext cx="124124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6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3" name="Текст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03991" y="4486178"/>
            <a:ext cx="1242313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D517CA-018E-3538-2285-537DE6EF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9701" y="2331273"/>
            <a:ext cx="5587556" cy="1392649"/>
            <a:chOff x="259701" y="2331273"/>
            <a:chExt cx="5587556" cy="1392649"/>
          </a:xfrm>
        </p:grpSpPr>
        <p:sp>
          <p:nvSpPr>
            <p:cNvPr id="3" name="Полилиния: Фигура 2" descr="временная шкала ">
              <a:extLst>
                <a:ext uri="{FF2B5EF4-FFF2-40B4-BE49-F238E27FC236}">
                  <a16:creationId xmlns:a16="http://schemas.microsoft.com/office/drawing/2014/main" id="{AC2061C7-0EF4-4BE2-C9C9-6500F8654BB4}"/>
                </a:ext>
              </a:extLst>
            </p:cNvPr>
            <p:cNvSpPr/>
            <p:nvPr userDrawn="1"/>
          </p:nvSpPr>
          <p:spPr>
            <a:xfrm rot="10800000" flipV="1">
              <a:off x="340122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8" name="Овал 7" descr="конечные точки временной шкалы">
              <a:extLst>
                <a:ext uri="{FF2B5EF4-FFF2-40B4-BE49-F238E27FC236}">
                  <a16:creationId xmlns:a16="http://schemas.microsoft.com/office/drawing/2014/main" id="{816FAAB1-A220-A22D-D72D-5780A2066406}"/>
                </a:ext>
              </a:extLst>
            </p:cNvPr>
            <p:cNvSpPr/>
            <p:nvPr userDrawn="1"/>
          </p:nvSpPr>
          <p:spPr>
            <a:xfrm>
              <a:off x="259701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Овал 8" descr="конечные точки временной шкалы">
              <a:extLst>
                <a:ext uri="{FF2B5EF4-FFF2-40B4-BE49-F238E27FC236}">
                  <a16:creationId xmlns:a16="http://schemas.microsoft.com/office/drawing/2014/main" id="{8C990738-7209-3620-599F-A86F9BAE8273}"/>
                </a:ext>
              </a:extLst>
            </p:cNvPr>
            <p:cNvSpPr/>
            <p:nvPr userDrawn="1"/>
          </p:nvSpPr>
          <p:spPr>
            <a:xfrm>
              <a:off x="5666452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BA45EEE-7A3F-07EF-B732-92E920EAA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53949" y="2331273"/>
            <a:ext cx="5587556" cy="1392649"/>
            <a:chOff x="6353949" y="2331273"/>
            <a:chExt cx="5587556" cy="1392649"/>
          </a:xfrm>
        </p:grpSpPr>
        <p:sp>
          <p:nvSpPr>
            <p:cNvPr id="10" name="Полилиния: Фигура 9" descr="временная шкала ">
              <a:extLst>
                <a:ext uri="{FF2B5EF4-FFF2-40B4-BE49-F238E27FC236}">
                  <a16:creationId xmlns:a16="http://schemas.microsoft.com/office/drawing/2014/main" id="{D5C5C7B3-6DA0-3C02-38EE-ABFEE464A2BB}"/>
                </a:ext>
              </a:extLst>
            </p:cNvPr>
            <p:cNvSpPr/>
            <p:nvPr userDrawn="1"/>
          </p:nvSpPr>
          <p:spPr>
            <a:xfrm rot="10800000" flipV="1">
              <a:off x="6434370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 descr="конечные точки временной шкалы">
              <a:extLst>
                <a:ext uri="{FF2B5EF4-FFF2-40B4-BE49-F238E27FC236}">
                  <a16:creationId xmlns:a16="http://schemas.microsoft.com/office/drawing/2014/main" id="{03982E1B-FD3A-AC57-25DA-C20832A4C22F}"/>
                </a:ext>
              </a:extLst>
            </p:cNvPr>
            <p:cNvSpPr/>
            <p:nvPr userDrawn="1"/>
          </p:nvSpPr>
          <p:spPr>
            <a:xfrm>
              <a:off x="6353949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" name="Овал 15" descr="конечные точки временной шкалы">
              <a:extLst>
                <a:ext uri="{FF2B5EF4-FFF2-40B4-BE49-F238E27FC236}">
                  <a16:creationId xmlns:a16="http://schemas.microsoft.com/office/drawing/2014/main" id="{2CC14EE6-6330-4A96-A431-F23795BFEB4B}"/>
                </a:ext>
              </a:extLst>
            </p:cNvPr>
            <p:cNvSpPr/>
            <p:nvPr userDrawn="1"/>
          </p:nvSpPr>
          <p:spPr>
            <a:xfrm>
              <a:off x="11760700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59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ойная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200"/>
            <a:ext cx="11731752" cy="963580"/>
          </a:xfrm>
        </p:spPr>
        <p:txBody>
          <a:bodyPr rtlCol="0"/>
          <a:lstStyle>
            <a:lvl1pPr>
              <a:defRPr lang="ru-RU" cap="all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24243-35B7-C068-DE23-492108FA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708" y="1496310"/>
            <a:ext cx="1170522" cy="4672600"/>
            <a:chOff x="240708" y="1496310"/>
            <a:chExt cx="1170522" cy="4672600"/>
          </a:xfrm>
        </p:grpSpPr>
        <p:sp>
          <p:nvSpPr>
            <p:cNvPr id="7" name="Полилиния: Фигура 6" descr="временная шкала ">
              <a:extLst>
                <a:ext uri="{FF2B5EF4-FFF2-40B4-BE49-F238E27FC236}">
                  <a16:creationId xmlns:a16="http://schemas.microsoft.com/office/drawing/2014/main" id="{85E97D83-32EE-1082-8AC3-2D488569095E}"/>
                </a:ext>
              </a:extLst>
            </p:cNvPr>
            <p:cNvSpPr/>
            <p:nvPr userDrawn="1"/>
          </p:nvSpPr>
          <p:spPr>
            <a:xfrm rot="16200000" flipV="1">
              <a:off x="-1456639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8" name="Овал 7" descr="конечные точки временной шкалы">
              <a:extLst>
                <a:ext uri="{FF2B5EF4-FFF2-40B4-BE49-F238E27FC236}">
                  <a16:creationId xmlns:a16="http://schemas.microsoft.com/office/drawing/2014/main" id="{A68E7F3D-56B3-6400-38C6-48EA0FC2B65C}"/>
                </a:ext>
              </a:extLst>
            </p:cNvPr>
            <p:cNvSpPr/>
            <p:nvPr userDrawn="1"/>
          </p:nvSpPr>
          <p:spPr>
            <a:xfrm>
              <a:off x="74526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Овал 8" descr="конечные точки временной шкалы">
              <a:extLst>
                <a:ext uri="{FF2B5EF4-FFF2-40B4-BE49-F238E27FC236}">
                  <a16:creationId xmlns:a16="http://schemas.microsoft.com/office/drawing/2014/main" id="{A3B99CA7-DB66-357F-E082-9C19B50755E6}"/>
                </a:ext>
              </a:extLst>
            </p:cNvPr>
            <p:cNvSpPr/>
            <p:nvPr userDrawn="1"/>
          </p:nvSpPr>
          <p:spPr>
            <a:xfrm>
              <a:off x="74526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37EB441-7AC5-42B7-2BBE-D2AB4CEB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35188" y="1496310"/>
            <a:ext cx="1170522" cy="4672600"/>
            <a:chOff x="4335188" y="1496310"/>
            <a:chExt cx="1170522" cy="4672600"/>
          </a:xfrm>
        </p:grpSpPr>
        <p:sp>
          <p:nvSpPr>
            <p:cNvPr id="14" name="Полилиния: Фигура 13" descr="временная шкала ">
              <a:extLst>
                <a:ext uri="{FF2B5EF4-FFF2-40B4-BE49-F238E27FC236}">
                  <a16:creationId xmlns:a16="http://schemas.microsoft.com/office/drawing/2014/main" id="{3D5A0C1A-E309-F54E-56B1-C83E716B076E}"/>
                </a:ext>
              </a:extLst>
            </p:cNvPr>
            <p:cNvSpPr/>
            <p:nvPr userDrawn="1"/>
          </p:nvSpPr>
          <p:spPr>
            <a:xfrm rot="16200000" flipV="1">
              <a:off x="263784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 descr="конечные точки временной шкалы">
              <a:extLst>
                <a:ext uri="{FF2B5EF4-FFF2-40B4-BE49-F238E27FC236}">
                  <a16:creationId xmlns:a16="http://schemas.microsoft.com/office/drawing/2014/main" id="{C320BD29-7F24-E436-41ED-2FB6B09FFA7D}"/>
                </a:ext>
              </a:extLst>
            </p:cNvPr>
            <p:cNvSpPr/>
            <p:nvPr userDrawn="1"/>
          </p:nvSpPr>
          <p:spPr>
            <a:xfrm>
              <a:off x="483974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" name="Овал 15" descr="конечные точки временной шкалы">
              <a:extLst>
                <a:ext uri="{FF2B5EF4-FFF2-40B4-BE49-F238E27FC236}">
                  <a16:creationId xmlns:a16="http://schemas.microsoft.com/office/drawing/2014/main" id="{25CD3A00-642F-F865-8DF5-9FCA90EBD24F}"/>
                </a:ext>
              </a:extLst>
            </p:cNvPr>
            <p:cNvSpPr/>
            <p:nvPr userDrawn="1"/>
          </p:nvSpPr>
          <p:spPr>
            <a:xfrm>
              <a:off x="483974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EC1A445-4A1E-0E9A-C43A-7286C5F44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58548" y="1496310"/>
            <a:ext cx="1170522" cy="4672600"/>
            <a:chOff x="8358548" y="1496310"/>
            <a:chExt cx="1170522" cy="4672600"/>
          </a:xfrm>
        </p:grpSpPr>
        <p:sp>
          <p:nvSpPr>
            <p:cNvPr id="21" name="Полилиния: Фигура 20" descr="временная шкала ">
              <a:extLst>
                <a:ext uri="{FF2B5EF4-FFF2-40B4-BE49-F238E27FC236}">
                  <a16:creationId xmlns:a16="http://schemas.microsoft.com/office/drawing/2014/main" id="{4952EE22-E795-2FC7-052C-2BD82A656C94}"/>
                </a:ext>
              </a:extLst>
            </p:cNvPr>
            <p:cNvSpPr/>
            <p:nvPr userDrawn="1"/>
          </p:nvSpPr>
          <p:spPr>
            <a:xfrm rot="16200000" flipV="1">
              <a:off x="666120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22" name="Овал 21" descr="конечные точки временной шкалы">
              <a:extLst>
                <a:ext uri="{FF2B5EF4-FFF2-40B4-BE49-F238E27FC236}">
                  <a16:creationId xmlns:a16="http://schemas.microsoft.com/office/drawing/2014/main" id="{8D2BA49E-8E76-1626-C082-0F0B29E6A6C1}"/>
                </a:ext>
              </a:extLst>
            </p:cNvPr>
            <p:cNvSpPr/>
            <p:nvPr userDrawn="1"/>
          </p:nvSpPr>
          <p:spPr>
            <a:xfrm>
              <a:off x="886310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23" name="Овал 22" descr="конечные точки временной шкалы">
              <a:extLst>
                <a:ext uri="{FF2B5EF4-FFF2-40B4-BE49-F238E27FC236}">
                  <a16:creationId xmlns:a16="http://schemas.microsoft.com/office/drawing/2014/main" id="{870CE816-FC7D-CDF1-F5DD-D83DDC380C90}"/>
                </a:ext>
              </a:extLst>
            </p:cNvPr>
            <p:cNvSpPr/>
            <p:nvPr userDrawn="1"/>
          </p:nvSpPr>
          <p:spPr>
            <a:xfrm>
              <a:off x="886310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Текст 17">
            <a:extLst>
              <a:ext uri="{FF2B5EF4-FFF2-40B4-BE49-F238E27FC236}">
                <a16:creationId xmlns:a16="http://schemas.microsoft.com/office/drawing/2014/main" id="{FF44018C-13EE-748B-B820-E02F62C1B2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17578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25" name="Текст 17">
            <a:extLst>
              <a:ext uri="{FF2B5EF4-FFF2-40B4-BE49-F238E27FC236}">
                <a16:creationId xmlns:a16="http://schemas.microsoft.com/office/drawing/2014/main" id="{BAF4CB08-A110-AEA1-5307-2871FEE2CA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7578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26" name="Текст 17">
            <a:extLst>
              <a:ext uri="{FF2B5EF4-FFF2-40B4-BE49-F238E27FC236}">
                <a16:creationId xmlns:a16="http://schemas.microsoft.com/office/drawing/2014/main" id="{A9174361-1319-57DB-45D4-13BE0DB1827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17578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C5889C5B-72CA-D335-92AD-FCB9FEDAB8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7578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0060" y="2111375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56" name="Текст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7" name="Текст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0060" y="3254810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62" name="Текст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3" name="Текст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80060" y="4392591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68" name="Текст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9" name="Текст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0060" y="5566524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8" name="Текст 17">
            <a:extLst>
              <a:ext uri="{FF2B5EF4-FFF2-40B4-BE49-F238E27FC236}">
                <a16:creationId xmlns:a16="http://schemas.microsoft.com/office/drawing/2014/main" id="{D7DE5D79-599D-DFB8-ABE9-922A0E8FCF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50887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C3CA893D-4ACF-DFF1-9805-37620DBE00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50887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30" name="Текст 17">
            <a:extLst>
              <a:ext uri="{FF2B5EF4-FFF2-40B4-BE49-F238E27FC236}">
                <a16:creationId xmlns:a16="http://schemas.microsoft.com/office/drawing/2014/main" id="{1547E96D-DC67-55BA-2A08-4A74F1C63C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50887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31" name="Текст 17">
            <a:extLst>
              <a:ext uri="{FF2B5EF4-FFF2-40B4-BE49-F238E27FC236}">
                <a16:creationId xmlns:a16="http://schemas.microsoft.com/office/drawing/2014/main" id="{FA1E7B28-3ADC-1890-14E4-6F9A13C95C0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50887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52" name="Текст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3" name="Текст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4540" y="2111375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58" name="Текст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9" name="Текст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4540" y="3254810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64" name="Текст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5" name="Текст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74540" y="4392591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70" name="Текст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71" name="Текст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74540" y="5566524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2" name="Текст 17">
            <a:extLst>
              <a:ext uri="{FF2B5EF4-FFF2-40B4-BE49-F238E27FC236}">
                <a16:creationId xmlns:a16="http://schemas.microsoft.com/office/drawing/2014/main" id="{B373CF34-717A-BA57-91E4-2577FD317FE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24917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</a:p>
        </p:txBody>
      </p:sp>
      <p:sp>
        <p:nvSpPr>
          <p:cNvPr id="33" name="Текст 17">
            <a:extLst>
              <a:ext uri="{FF2B5EF4-FFF2-40B4-BE49-F238E27FC236}">
                <a16:creationId xmlns:a16="http://schemas.microsoft.com/office/drawing/2014/main" id="{411A0259-BEF2-E04F-DD42-1C1A80D357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24917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id="{44B6D202-4D05-9FD2-4B6F-3D8B92934E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24917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</a:p>
        </p:txBody>
      </p:sp>
      <p:sp>
        <p:nvSpPr>
          <p:cNvPr id="35" name="Текст 17">
            <a:extLst>
              <a:ext uri="{FF2B5EF4-FFF2-40B4-BE49-F238E27FC236}">
                <a16:creationId xmlns:a16="http://schemas.microsoft.com/office/drawing/2014/main" id="{1A4D00E5-D3FF-BC23-98FB-5B61AEFB32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524917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</a:p>
        </p:txBody>
      </p:sp>
      <p:sp>
        <p:nvSpPr>
          <p:cNvPr id="54" name="Текст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55" name="Текст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97900" y="2111375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60" name="Текст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1" name="Текст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97900" y="3254810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66" name="Текст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7" name="Текст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7900" y="4392591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72" name="Текст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286000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73" name="Текст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7900" y="5566524"/>
            <a:ext cx="2286000" cy="706438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100">
                <a:solidFill>
                  <a:schemeClr val="tx1"/>
                </a:solidFill>
              </a:defRPr>
            </a:lvl1pPr>
            <a:lvl2pPr marL="457200" indent="0">
              <a:buNone/>
              <a:defRPr lang="ru-RU" sz="1100"/>
            </a:lvl2pPr>
            <a:lvl3pPr marL="914400" indent="0">
              <a:buNone/>
              <a:defRPr lang="ru-RU" sz="1100"/>
            </a:lvl3pPr>
            <a:lvl4pPr marL="1371600" indent="0">
              <a:buNone/>
              <a:defRPr lang="ru-RU" sz="1100"/>
            </a:lvl4pPr>
            <a:lvl5pPr marL="1828800" indent="0">
              <a:buNone/>
              <a:defRPr lang="ru-RU" sz="11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82268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720077-4E09-445B-A5E8-D88C3BF583E6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8B2B37-944F-499E-A322-B3330A96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8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836712"/>
            <a:ext cx="10972800" cy="648072"/>
          </a:xfrm>
        </p:spPr>
        <p:txBody>
          <a:bodyPr>
            <a:normAutofit/>
          </a:bodyPr>
          <a:lstStyle>
            <a:lvl1pPr>
              <a:defRPr sz="5333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68052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21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154C9E-14F5-44A6-89B0-6430450E271E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EC9BEB-C1EC-4595-913A-44598DD1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5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C357C2-11CC-488D-B129-D3909B3AAD4A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CC9AB7-06A9-4ECC-B9EF-B67A9EEF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5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EEDEC0-7F92-4581-810C-4F870B33A6AD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3F0F1A-EC64-4E5C-B0E7-C5E667BD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8666-A9D9-2878-C933-8B22A900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C6278-AA71-5A2E-760A-14C6B2DA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1B50D-80B8-3F18-E8A4-FB912494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8D8F4-802D-EEFE-0AFF-BF315E6F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7B74F-5C1E-A500-6F7F-FA77691A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26073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1C64A6-5A98-42DF-A7BB-16AA0AC2895A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BF7724-E67F-42A5-B8D1-C55F10B2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46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E9D66F-6AA0-49E2-9F7E-CC8B3B46B109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286B31-14AD-4828-AA6C-592289B0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3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BB7B2A-DFA4-4B86-9DE4-76B6B564834A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266DC0-4D11-4614-AB90-BB26A1DA0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6E42C7-A0E6-4346-88D8-311299BDD930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313084-5D49-43C5-8690-8B1B5945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64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9CFDBA-9A77-4AB6-845C-1E7469A91B8B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6BBE46-112F-41E2-9B47-7A174FB16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63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2D326A-8D4A-4A33-A610-51E24D3FD9E6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64AFB3-E00A-418F-A9F7-6CEA5E1C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81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151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99"/>
              </a:spcBef>
              <a:defRPr/>
            </a:lvl1pPr>
            <a:lvl2pPr>
              <a:spcBef>
                <a:spcPts val="1199"/>
              </a:spcBef>
              <a:defRPr/>
            </a:lvl2pPr>
            <a:lvl3pPr>
              <a:spcBef>
                <a:spcPts val="1199"/>
              </a:spcBef>
              <a:defRPr/>
            </a:lvl3pPr>
            <a:lvl4pPr>
              <a:spcBef>
                <a:spcPts val="1199"/>
              </a:spcBef>
              <a:defRPr/>
            </a:lvl4pPr>
            <a:lvl5pPr>
              <a:spcBef>
                <a:spcPts val="119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453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25"/>
            <a:ext cx="10363201" cy="4627563"/>
          </a:xfrm>
        </p:spPr>
        <p:txBody>
          <a:bodyPr/>
          <a:lstStyle>
            <a:lvl1pPr>
              <a:spcBef>
                <a:spcPts val="1199"/>
              </a:spcBef>
              <a:defRPr/>
            </a:lvl1pPr>
            <a:lvl2pPr>
              <a:spcBef>
                <a:spcPts val="1199"/>
              </a:spcBef>
              <a:defRPr/>
            </a:lvl2pPr>
            <a:lvl3pPr>
              <a:spcBef>
                <a:spcPts val="1199"/>
              </a:spcBef>
              <a:defRPr/>
            </a:lvl3pPr>
            <a:lvl4pPr>
              <a:spcBef>
                <a:spcPts val="1199"/>
              </a:spcBef>
              <a:defRPr/>
            </a:lvl4pPr>
            <a:lvl5pPr>
              <a:spcBef>
                <a:spcPts val="119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1605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199"/>
              </a:spcBef>
              <a:buNone/>
              <a:defRPr sz="1600"/>
            </a:lvl1pPr>
            <a:lvl2pPr marL="228578" indent="-228578">
              <a:spcBef>
                <a:spcPts val="1199"/>
              </a:spcBef>
              <a:buFont typeface="Arial" panose="020B0604020202020204" pitchFamily="34" charset="0"/>
              <a:buChar char="•"/>
              <a:defRPr sz="1600"/>
            </a:lvl2pPr>
            <a:lvl3pPr marL="476206" indent="-247626">
              <a:spcBef>
                <a:spcPts val="1199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199"/>
              </a:spcBef>
              <a:buFont typeface="Arial" panose="020B0604020202020204" pitchFamily="34" charset="0"/>
              <a:buChar char="•"/>
              <a:defRPr sz="1600"/>
            </a:lvl4pPr>
            <a:lvl5pPr marL="914314" indent="-228578">
              <a:spcBef>
                <a:spcPts val="119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69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25017-A2BC-70B3-5D0E-6C291D9B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A8C5A-9D77-211B-BBFF-4A95D327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2E1EF-F86D-6598-09EB-DA2A6F2D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87B08-6B6B-D9EC-4CFD-EF24F521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0F49A-D7AD-8429-5233-DF1367B9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8132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25"/>
            <a:ext cx="10363201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199"/>
              </a:spcBef>
              <a:buNone/>
              <a:defRPr sz="1600"/>
            </a:lvl1pPr>
            <a:lvl2pPr marL="228578" indent="-228578">
              <a:spcBef>
                <a:spcPts val="1199"/>
              </a:spcBef>
              <a:buFont typeface="Arial" panose="020B0604020202020204" pitchFamily="34" charset="0"/>
              <a:buChar char="•"/>
              <a:defRPr sz="1600"/>
            </a:lvl2pPr>
            <a:lvl3pPr marL="457157" indent="-228578">
              <a:spcBef>
                <a:spcPts val="1199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199"/>
              </a:spcBef>
              <a:buFont typeface="Arial" panose="020B0604020202020204" pitchFamily="34" charset="0"/>
              <a:buChar char="•"/>
              <a:defRPr sz="1600"/>
            </a:lvl4pPr>
            <a:lvl5pPr marL="914314" indent="-228578">
              <a:spcBef>
                <a:spcPts val="119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6469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946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045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219199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667" b="1"/>
            </a:lvl2pPr>
            <a:lvl3pPr marL="1219086" indent="0">
              <a:buNone/>
              <a:defRPr sz="2400" b="1"/>
            </a:lvl3pPr>
            <a:lvl4pPr marL="1828626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2" indent="0">
              <a:buNone/>
              <a:defRPr sz="2133" b="1"/>
            </a:lvl6pPr>
            <a:lvl7pPr marL="3657254" indent="0">
              <a:buNone/>
              <a:defRPr sz="2133" b="1"/>
            </a:lvl7pPr>
            <a:lvl8pPr marL="4266796" indent="0">
              <a:buNone/>
              <a:defRPr sz="2133" b="1"/>
            </a:lvl8pPr>
            <a:lvl9pPr marL="487633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199"/>
            <a:ext cx="5084231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667" b="1"/>
            </a:lvl2pPr>
            <a:lvl3pPr marL="1219086" indent="0">
              <a:buNone/>
              <a:defRPr sz="2400" b="1"/>
            </a:lvl3pPr>
            <a:lvl4pPr marL="1828626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2" indent="0">
              <a:buNone/>
              <a:defRPr sz="2133" b="1"/>
            </a:lvl6pPr>
            <a:lvl7pPr marL="3657254" indent="0">
              <a:buNone/>
              <a:defRPr sz="2133" b="1"/>
            </a:lvl7pPr>
            <a:lvl8pPr marL="4266796" indent="0">
              <a:buNone/>
              <a:defRPr sz="2133" b="1"/>
            </a:lvl8pPr>
            <a:lvl9pPr marL="487633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1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512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462283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667" b="1"/>
            </a:lvl2pPr>
            <a:lvl3pPr marL="1219086" indent="0">
              <a:buNone/>
              <a:defRPr sz="2400" b="1"/>
            </a:lvl3pPr>
            <a:lvl4pPr marL="1828626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2" indent="0">
              <a:buNone/>
              <a:defRPr sz="2133" b="1"/>
            </a:lvl6pPr>
            <a:lvl7pPr marL="3657254" indent="0">
              <a:buNone/>
              <a:defRPr sz="2133" b="1"/>
            </a:lvl7pPr>
            <a:lvl8pPr marL="4266796" indent="0">
              <a:buNone/>
              <a:defRPr sz="2133" b="1"/>
            </a:lvl8pPr>
            <a:lvl9pPr marL="487633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803375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3"/>
            <a:ext cx="5084231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667" b="1"/>
            </a:lvl2pPr>
            <a:lvl3pPr marL="1219086" indent="0">
              <a:buNone/>
              <a:defRPr sz="2400" b="1"/>
            </a:lvl3pPr>
            <a:lvl4pPr marL="1828626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2" indent="0">
              <a:buNone/>
              <a:defRPr sz="2133" b="1"/>
            </a:lvl6pPr>
            <a:lvl7pPr marL="3657254" indent="0">
              <a:buNone/>
              <a:defRPr sz="2133" b="1"/>
            </a:lvl7pPr>
            <a:lvl8pPr marL="4266796" indent="0">
              <a:buNone/>
              <a:defRPr sz="2133" b="1"/>
            </a:lvl8pPr>
            <a:lvl9pPr marL="487633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5"/>
            <a:ext cx="5084231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160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400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7203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88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7" y="-2426"/>
            <a:ext cx="2161005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9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1"/>
              </a:spcAft>
            </a:pPr>
            <a:endParaRPr lang="ru-RU" sz="1199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1"/>
              </a:spcAft>
            </a:pPr>
            <a:endParaRPr lang="ru-RU" sz="1199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4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1"/>
              </a:spcAft>
            </a:pPr>
            <a:endParaRPr lang="ru-RU" sz="1199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1"/>
              </a:spcAft>
            </a:pPr>
            <a:endParaRPr lang="ru-RU" sz="1199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9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1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5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8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2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5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4" y="160254"/>
            <a:ext cx="214998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8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7" y="160254"/>
            <a:ext cx="214998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8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7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0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9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899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899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4" y="160254"/>
            <a:ext cx="214998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8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7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24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16558-2D81-B29A-7DED-81E63777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F9498-9B8A-B08F-71B4-E170806E6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7EE4C4-0801-81E5-5AF5-AE2CF52DE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8EFCB-C559-6A28-A18D-03F0EBBF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BA3B7-5798-4B5E-5A4E-BA24BD4E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6AEDC-3F2E-05FF-9F5B-7B9C5D1D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56730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3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3" y="3419856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0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8" y="0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8" y="1709929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8" y="3419856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8" y="5129785"/>
            <a:ext cx="2048255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7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47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567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600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0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5775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4"/>
            <a:ext cx="5085588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4"/>
            <a:ext cx="5085588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70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3" y="4980570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913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4"/>
            <a:ext cx="5085588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4"/>
            <a:ext cx="5085588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70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3" y="4980570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1"/>
            </a:lvl1pPr>
            <a:lvl2pPr marL="152385" indent="-152385">
              <a:buFont typeface="Arial" panose="020B0604020202020204" pitchFamily="34" charset="0"/>
              <a:buChar char="•"/>
              <a:defRPr sz="1401"/>
            </a:lvl2pPr>
            <a:lvl3pPr marL="304770" indent="-152385">
              <a:defRPr sz="1401"/>
            </a:lvl3pPr>
            <a:lvl4pPr marL="533350" indent="-228578">
              <a:defRPr sz="1401"/>
            </a:lvl4pPr>
            <a:lvl5pPr marL="761927" indent="-228578"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029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5060B-8742-BEDF-AFB7-86280F00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36DB73-F9D8-9B4A-632D-17D9049C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3D1B12-CA6E-AABC-978B-561BCA2BF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9FB002-B34F-E0E8-99CA-64BF7A94D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E6D7AF-C7A5-E763-65AB-748B64FBF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ECBCBA-F79E-910D-13B6-CF52D4E0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B6C10-60BC-1005-9B46-5806A07B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50F19-9849-0984-D31B-2D55689F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38528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6874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049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1"/>
            <a:ext cx="3328417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7932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222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23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2"/>
            <a:ext cx="2441448" cy="1326605"/>
          </a:xfrm>
        </p:spPr>
        <p:txBody>
          <a:bodyPr/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49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2"/>
            <a:ext cx="2441448" cy="1326605"/>
          </a:xfrm>
        </p:spPr>
        <p:txBody>
          <a:bodyPr/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6490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1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7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7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6562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85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218C4-2ABD-4552-A978-3797B81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C0B666-531F-D84E-09E1-0D935526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AE8951-D6D4-07C5-DA5E-73960AB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E1697F-0A66-2446-C9AA-8BE14844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14124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85"/>
            <a:ext cx="5085588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519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233"/>
            <a:ext cx="2441448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233"/>
            <a:ext cx="2441448" cy="105888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233"/>
            <a:ext cx="2441448" cy="105888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233"/>
            <a:ext cx="2441448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3361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233"/>
            <a:ext cx="2441448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233"/>
            <a:ext cx="2441448" cy="105888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233"/>
            <a:ext cx="2441448" cy="105888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233"/>
            <a:ext cx="2441448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8983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234"/>
            <a:ext cx="3328417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234"/>
            <a:ext cx="3328417" cy="105888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234"/>
            <a:ext cx="3328417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6659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234"/>
            <a:ext cx="3328417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234"/>
            <a:ext cx="3328417" cy="105888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234"/>
            <a:ext cx="3328417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0375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912011"/>
            <a:ext cx="5084064" cy="75110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011"/>
            <a:ext cx="5084064" cy="75110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2018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912011"/>
            <a:ext cx="5084064" cy="75110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011"/>
            <a:ext cx="5084064" cy="75110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2683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190"/>
            <a:ext cx="2441448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190"/>
            <a:ext cx="2441448" cy="105888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190"/>
            <a:ext cx="2441448" cy="105888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190"/>
            <a:ext cx="2441448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078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190"/>
            <a:ext cx="2441448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190"/>
            <a:ext cx="2441448" cy="105888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190"/>
            <a:ext cx="2441448" cy="105888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190"/>
            <a:ext cx="2441448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1958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190"/>
            <a:ext cx="3328417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190"/>
            <a:ext cx="3328417" cy="105888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190"/>
            <a:ext cx="3328417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57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B6C485-8B27-3CE7-62A8-3DC033F3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69BD34-0090-ADAF-5B8B-721098E0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CD344-51EC-E4E6-AAD9-C0AE096B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95029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7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190"/>
            <a:ext cx="3328417" cy="105888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190"/>
            <a:ext cx="3328417" cy="105888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190"/>
            <a:ext cx="3328417" cy="105888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7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10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289968"/>
            <a:ext cx="5084064" cy="75110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89968"/>
            <a:ext cx="5084064" cy="75110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632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8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3" y="1397000"/>
            <a:ext cx="5085588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289968"/>
            <a:ext cx="5084064" cy="75110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89968"/>
            <a:ext cx="5084064" cy="75110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1">
                <a:solidFill>
                  <a:srgbClr val="FFFFFF"/>
                </a:solidFill>
              </a:defRPr>
            </a:lvl2pPr>
            <a:lvl3pPr marL="342877" indent="-171437">
              <a:defRPr sz="1401">
                <a:solidFill>
                  <a:srgbClr val="FFFFFF"/>
                </a:solidFill>
              </a:defRPr>
            </a:lvl3pPr>
            <a:lvl4pPr marL="514314" indent="-171437">
              <a:defRPr sz="1401">
                <a:solidFill>
                  <a:srgbClr val="FFFFFF"/>
                </a:solidFill>
              </a:defRPr>
            </a:lvl4pPr>
            <a:lvl5pPr marL="742897" indent="-228583"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7" indent="-171437">
              <a:buFont typeface="Arial" panose="020B0604020202020204" pitchFamily="34" charset="0"/>
              <a:buChar char="•"/>
              <a:defRPr sz="1401"/>
            </a:lvl2pPr>
            <a:lvl3pPr marL="342877" indent="-171437">
              <a:defRPr sz="1401"/>
            </a:lvl3pPr>
            <a:lvl4pPr marL="514314" indent="-171437"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752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3914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98303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1340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7102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61433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75565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6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5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2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6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5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2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45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C6395-7834-5591-471A-2BDBDA36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7DBE8-1282-23C1-7161-29A2DA4D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FB0993-23EA-F3BF-F455-1FC8BE7E3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3FD725-6593-AAB7-7A48-2DA6741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D5A746-EEAA-FEAC-9A40-D2C065C7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86027-7EDB-F04B-29CC-E3DC259B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26844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6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5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2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6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5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2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99" i="1"/>
            </a:lvl2pPr>
            <a:lvl3pPr marL="0" indent="0">
              <a:buNone/>
              <a:defRPr sz="1199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1022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436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7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9867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6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0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663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6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0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7"/>
            <a:ext cx="2403955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1" i="1"/>
            </a:lvl2pPr>
            <a:lvl3pPr marL="0" indent="0" algn="ctr">
              <a:buNone/>
              <a:defRPr sz="1401"/>
            </a:lvl3pPr>
            <a:lvl4pPr marL="514314" indent="-171437"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611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9DD7E-8F3E-FA54-A6EE-7F72B8F7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7D3FDE-944E-E7F5-5CFA-0C2D87F29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C7EA3-2B5A-2116-CF01-6C4FE5ABF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081BD4-B29E-40A4-0816-EBB3EB44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092A7-88F0-373F-F94F-397DE13B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D4127-F54C-794F-E3E8-9ED1ACBC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9813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47C4C-44A2-335C-4732-374184BE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EE9DD7-0880-EA67-3FA7-F3CEFFCA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26587-8D3A-7B22-D140-74690A0E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D86A-0470-458F-A841-13FED68D4F52}" type="datetimeFigureOut">
              <a:rPr lang="ru-BY" smtClean="0"/>
              <a:t>30.09.2024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7441B-946A-965B-A7CF-8B3C07FF5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182F4-E98D-39DA-E692-5FBEEC90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C219-5F1B-45FB-8C51-5A77697DD53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706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5DBEE17-08EF-4C4A-BC0F-3EBC467F4D0A}" type="datetime1">
              <a:rPr lang="ru-RU" smtClean="0"/>
              <a:t>30.09.2024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DE3823-CC86-4AC6-95C0-DC3ECA80F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lang="ru-RU" sz="3600" b="1" kern="1200" cap="all" baseline="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4417" y="765176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39186" y="1628775"/>
            <a:ext cx="11713633" cy="46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68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9966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219205"/>
            <a:ext cx="10363201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3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</p:sldLayoutIdLst>
  <p:txStyles>
    <p:titleStyle>
      <a:lvl1pPr algn="ctr" defTabSz="1219086" rtl="0" eaLnBrk="1" latinLnBrk="0" hangingPunct="1">
        <a:lnSpc>
          <a:spcPct val="86000"/>
        </a:lnSpc>
        <a:spcBef>
          <a:spcPct val="0"/>
        </a:spcBef>
        <a:buNone/>
        <a:defRPr sz="28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6" algn="l" defTabSz="12190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2" indent="-228578" algn="l" defTabSz="12190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30" indent="-228578" algn="l" defTabSz="12190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9" indent="-228578" algn="l" defTabSz="12190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82" indent="-304770" algn="l" defTabSz="1219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5" indent="-304770" algn="l" defTabSz="1219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7" indent="-304770" algn="l" defTabSz="1219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9" indent="-304770" algn="l" defTabSz="1219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6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6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2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4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6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8" algn="l" defTabSz="12190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2"/>
            <a:ext cx="122406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A6D72B-BE5A-CE95-EB9A-3F22C0589AF0}"/>
              </a:ext>
            </a:extLst>
          </p:cNvPr>
          <p:cNvSpPr/>
          <p:nvPr/>
        </p:nvSpPr>
        <p:spPr>
          <a:xfrm>
            <a:off x="4750175" y="4975731"/>
            <a:ext cx="5493468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Анализируемые сделки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C2E1F4-F33D-06D4-B730-6E1C8EE6442B}"/>
              </a:ext>
            </a:extLst>
          </p:cNvPr>
          <p:cNvSpPr/>
          <p:nvPr/>
        </p:nvSpPr>
        <p:spPr>
          <a:xfrm>
            <a:off x="253701" y="1380505"/>
            <a:ext cx="4132137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Экспортные операции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E297D4-DC8D-BB5F-0FF1-1D8245974CCF}"/>
              </a:ext>
            </a:extLst>
          </p:cNvPr>
          <p:cNvSpPr/>
          <p:nvPr/>
        </p:nvSpPr>
        <p:spPr>
          <a:xfrm>
            <a:off x="934879" y="2117955"/>
            <a:ext cx="4132137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Импортные операции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453F0DD-4AE4-BD17-D0F2-4F9FFCEDF30C}"/>
              </a:ext>
            </a:extLst>
          </p:cNvPr>
          <p:cNvSpPr/>
          <p:nvPr/>
        </p:nvSpPr>
        <p:spPr>
          <a:xfrm>
            <a:off x="2540581" y="3510249"/>
            <a:ext cx="5200652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Перевыставление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61BA28F-810A-A53E-6782-84751E4116A9}"/>
              </a:ext>
            </a:extLst>
          </p:cNvPr>
          <p:cNvSpPr/>
          <p:nvPr/>
        </p:nvSpPr>
        <p:spPr>
          <a:xfrm>
            <a:off x="1645515" y="2857917"/>
            <a:ext cx="5349626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Комиссионные сделки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C8D44DD-3B1A-8A66-127F-E483EBF035E7}"/>
              </a:ext>
            </a:extLst>
          </p:cNvPr>
          <p:cNvSpPr/>
          <p:nvPr/>
        </p:nvSpPr>
        <p:spPr>
          <a:xfrm>
            <a:off x="3678757" y="4235769"/>
            <a:ext cx="5155383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НДС налогового агента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2ACA21-8D48-0729-4719-D5F91F59D962}"/>
              </a:ext>
            </a:extLst>
          </p:cNvPr>
          <p:cNvSpPr/>
          <p:nvPr/>
        </p:nvSpPr>
        <p:spPr>
          <a:xfrm>
            <a:off x="6096000" y="5715693"/>
            <a:ext cx="5141731" cy="489834"/>
          </a:xfrm>
          <a:prstGeom prst="rect">
            <a:avLst/>
          </a:prstGeom>
          <a:solidFill>
            <a:srgbClr val="217D7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Отдельные операции</a:t>
            </a:r>
          </a:p>
        </p:txBody>
      </p:sp>
      <p:sp>
        <p:nvSpPr>
          <p:cNvPr id="2" name="Текст 15">
            <a:extLst>
              <a:ext uri="{FF2B5EF4-FFF2-40B4-BE49-F238E27FC236}">
                <a16:creationId xmlns:a16="http://schemas.microsoft.com/office/drawing/2014/main" id="{FF1A86F8-EB0C-3F5F-CED0-317637F93370}"/>
              </a:ext>
            </a:extLst>
          </p:cNvPr>
          <p:cNvSpPr txBox="1">
            <a:spLocks/>
          </p:cNvSpPr>
          <p:nvPr/>
        </p:nvSpPr>
        <p:spPr>
          <a:xfrm>
            <a:off x="11568701" y="6378440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64B85A-AACF-9A55-2DEA-7B34BC0F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451044"/>
            <a:ext cx="10643616" cy="536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cap="none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контроля с ЭСЧФ </a:t>
            </a:r>
            <a:endParaRPr lang="en-US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3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2CBD2-8BC0-73F7-4BB9-BA800B8D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10" y="1817449"/>
            <a:ext cx="6955553" cy="33822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5EB9C-4059-E1B5-F5CB-7276FB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«Учет счетов-фактур»</a:t>
            </a:r>
            <a:endParaRPr lang="ru-BY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922E8D-CCAD-AA92-5FE7-AB3BFF11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6" y="1058239"/>
            <a:ext cx="4724186" cy="2190874"/>
          </a:xfrm>
          <a:prstGeom prst="rect">
            <a:avLst/>
          </a:prstGeom>
        </p:spPr>
      </p:pic>
      <p:pic>
        <p:nvPicPr>
          <p:cNvPr id="15" name="Image 10" descr=" ">
            <a:extLst>
              <a:ext uri="{FF2B5EF4-FFF2-40B4-BE49-F238E27FC236}">
                <a16:creationId xmlns:a16="http://schemas.microsoft.com/office/drawing/2014/main" id="{BF05ED6A-D269-FE14-7B90-A3CEB2481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95" y="3249114"/>
            <a:ext cx="1154072" cy="1604358"/>
          </a:xfrm>
          <a:prstGeom prst="rect">
            <a:avLst/>
          </a:prstGeom>
        </p:spPr>
      </p:pic>
      <p:sp>
        <p:nvSpPr>
          <p:cNvPr id="16" name="Shape 1">
            <a:extLst>
              <a:ext uri="{FF2B5EF4-FFF2-40B4-BE49-F238E27FC236}">
                <a16:creationId xmlns:a16="http://schemas.microsoft.com/office/drawing/2014/main" id="{250887F6-31CB-2607-3ADF-0D984BEE8B12}"/>
              </a:ext>
            </a:extLst>
          </p:cNvPr>
          <p:cNvSpPr/>
          <p:nvPr/>
        </p:nvSpPr>
        <p:spPr>
          <a:xfrm>
            <a:off x="1732455" y="4051293"/>
            <a:ext cx="2401376" cy="1604358"/>
          </a:xfrm>
          <a:prstGeom prst="roundRect">
            <a:avLst>
              <a:gd name="adj" fmla="val 14098"/>
            </a:avLst>
          </a:prstGeom>
          <a:solidFill>
            <a:srgbClr val="ECECEC">
              <a:alpha val="100000"/>
            </a:srgbClr>
          </a:solidFill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т.ч.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91,7%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из бухгалтерских учетных систем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-сервис)</a:t>
            </a: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C8C62B04-7EF1-FFEB-E917-1E876A4AA09E}"/>
              </a:ext>
            </a:extLst>
          </p:cNvPr>
          <p:cNvSpPr txBox="1">
            <a:spLocks/>
          </p:cNvSpPr>
          <p:nvPr/>
        </p:nvSpPr>
        <p:spPr>
          <a:xfrm>
            <a:off x="11568701" y="6378440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1439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D74856-0F7D-A2BB-5B2B-390ABFA2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08" y="1651000"/>
            <a:ext cx="5452422" cy="45123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800" dirty="0"/>
              <a:t> </a:t>
            </a:r>
            <a:r>
              <a:rPr lang="ru-RU" sz="4800" dirty="0">
                <a:solidFill>
                  <a:srgbClr val="00B050"/>
                </a:solidFill>
              </a:rPr>
              <a:t>Личный кабинет субъекта хозяйствования</a:t>
            </a:r>
          </a:p>
          <a:p>
            <a:pPr marL="0" indent="0">
              <a:buNone/>
            </a:pPr>
            <a:endParaRPr lang="ru-RU" sz="4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70C0"/>
                </a:solidFill>
              </a:rPr>
              <a:t>Личный кабинет сотрудника МНС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BY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D893F-A7A6-7322-AE6A-CA9749BC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29" y="3723327"/>
            <a:ext cx="5737304" cy="2325726"/>
          </a:xfrm>
          <a:prstGeom prst="rect">
            <a:avLst/>
          </a:prstGeom>
        </p:spPr>
      </p:pic>
      <p:sp>
        <p:nvSpPr>
          <p:cNvPr id="2" name="Текст 15">
            <a:extLst>
              <a:ext uri="{FF2B5EF4-FFF2-40B4-BE49-F238E27FC236}">
                <a16:creationId xmlns:a16="http://schemas.microsoft.com/office/drawing/2014/main" id="{A967416C-6343-874E-B4CF-9740455E4EBC}"/>
              </a:ext>
            </a:extLst>
          </p:cNvPr>
          <p:cNvSpPr txBox="1">
            <a:spLocks/>
          </p:cNvSpPr>
          <p:nvPr/>
        </p:nvSpPr>
        <p:spPr>
          <a:xfrm>
            <a:off x="11568701" y="6378440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63C154-B168-3C29-9836-AA94993F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784"/>
            <a:ext cx="10515600" cy="5683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«Учет счетов-фактур»</a:t>
            </a:r>
            <a:endParaRPr lang="ru-BY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4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20C5E-37F5-FCA0-7D1B-6FF91F4F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8" y="352425"/>
            <a:ext cx="5643063" cy="6505575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52D50F04-5440-DBB5-8A8F-DD51E3E5F5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0640" t="21939" r="17147" b="43141"/>
          <a:stretch/>
        </p:blipFill>
        <p:spPr bwMode="auto">
          <a:xfrm>
            <a:off x="6712527" y="456767"/>
            <a:ext cx="5153891" cy="2629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7373CABB-BD85-F03A-6E61-E0611CB6C0A2}"/>
              </a:ext>
            </a:extLst>
          </p:cNvPr>
          <p:cNvSpPr/>
          <p:nvPr/>
        </p:nvSpPr>
        <p:spPr>
          <a:xfrm>
            <a:off x="10141527" y="966356"/>
            <a:ext cx="1122218" cy="21197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81FCF88-5866-F521-F2FE-E28B2037FE97}"/>
              </a:ext>
            </a:extLst>
          </p:cNvPr>
          <p:cNvSpPr txBox="1">
            <a:spLocks/>
          </p:cNvSpPr>
          <p:nvPr/>
        </p:nvSpPr>
        <p:spPr>
          <a:xfrm>
            <a:off x="6787869" y="3525478"/>
            <a:ext cx="475903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7175" algn="l"/>
              </a:tabLst>
            </a:pPr>
            <a:r>
              <a:rPr lang="ru-RU" sz="2800" b="1" dirty="0">
                <a:solidFill>
                  <a:srgbClr val="0070C0"/>
                </a:solidFill>
              </a:rPr>
              <a:t>Просмотр протокола ошибок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9F4DA9-8E39-1990-3276-C96560272EE5}"/>
              </a:ext>
            </a:extLst>
          </p:cNvPr>
          <p:cNvCxnSpPr>
            <a:cxnSpLocks/>
          </p:cNvCxnSpPr>
          <p:nvPr/>
        </p:nvCxnSpPr>
        <p:spPr>
          <a:xfrm>
            <a:off x="6174331" y="675509"/>
            <a:ext cx="538196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662601C-706A-3C7F-7B45-F15DC6FD12BD}"/>
              </a:ext>
            </a:extLst>
          </p:cNvPr>
          <p:cNvCxnSpPr>
            <a:cxnSpLocks/>
          </p:cNvCxnSpPr>
          <p:nvPr/>
        </p:nvCxnSpPr>
        <p:spPr>
          <a:xfrm>
            <a:off x="10638736" y="3103518"/>
            <a:ext cx="0" cy="42196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ертикальный свиток 3">
            <a:extLst>
              <a:ext uri="{FF2B5EF4-FFF2-40B4-BE49-F238E27FC236}">
                <a16:creationId xmlns:a16="http://schemas.microsoft.com/office/drawing/2014/main" id="{ED05C8AA-48E6-5A5C-5005-20C8AD8C6CA8}"/>
              </a:ext>
            </a:extLst>
          </p:cNvPr>
          <p:cNvSpPr/>
          <p:nvPr/>
        </p:nvSpPr>
        <p:spPr>
          <a:xfrm>
            <a:off x="7765263" y="4476749"/>
            <a:ext cx="2376264" cy="2059879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  <a:scene3d>
            <a:camera prst="perspectiveContrastingRightFacing"/>
            <a:lightRig rig="threePt" dir="t"/>
          </a:scene3d>
        </p:spPr>
        <p:txBody>
          <a:bodyPr rtlCol="0" anchor="ctr"/>
          <a:lstStyle/>
          <a:p>
            <a:pPr marL="0" marR="0" lvl="0" indent="0" algn="ctr" defTabSz="10681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Уведомление</a:t>
            </a:r>
          </a:p>
          <a:p>
            <a:pPr marL="0" marR="0" lvl="0" indent="0" algn="ctr" defTabSz="10681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№ __ от __.__.2024г.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B31960F-1199-DD53-8A0D-89C018ADF7B3}"/>
              </a:ext>
            </a:extLst>
          </p:cNvPr>
          <p:cNvCxnSpPr>
            <a:cxnSpLocks/>
          </p:cNvCxnSpPr>
          <p:nvPr/>
        </p:nvCxnSpPr>
        <p:spPr>
          <a:xfrm>
            <a:off x="8257486" y="3956365"/>
            <a:ext cx="0" cy="520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5">
            <a:extLst>
              <a:ext uri="{FF2B5EF4-FFF2-40B4-BE49-F238E27FC236}">
                <a16:creationId xmlns:a16="http://schemas.microsoft.com/office/drawing/2014/main" id="{E8940173-F7EC-35C8-1975-A17573A38A63}"/>
              </a:ext>
            </a:extLst>
          </p:cNvPr>
          <p:cNvSpPr txBox="1">
            <a:spLocks/>
          </p:cNvSpPr>
          <p:nvPr/>
        </p:nvSpPr>
        <p:spPr>
          <a:xfrm>
            <a:off x="11603048" y="6356489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2115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415C1-6AA9-85E2-D034-DBF19643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423862"/>
            <a:ext cx="5229225" cy="6010275"/>
          </a:xfrm>
          <a:prstGeom prst="rect">
            <a:avLst/>
          </a:prstGeom>
        </p:spPr>
      </p:pic>
      <p:sp>
        <p:nvSpPr>
          <p:cNvPr id="2" name="Текст 15">
            <a:extLst>
              <a:ext uri="{FF2B5EF4-FFF2-40B4-BE49-F238E27FC236}">
                <a16:creationId xmlns:a16="http://schemas.microsoft.com/office/drawing/2014/main" id="{17B207FD-656D-F2E0-1297-6BFDCB1713E6}"/>
              </a:ext>
            </a:extLst>
          </p:cNvPr>
          <p:cNvSpPr txBox="1">
            <a:spLocks/>
          </p:cNvSpPr>
          <p:nvPr/>
        </p:nvSpPr>
        <p:spPr>
          <a:xfrm>
            <a:off x="11603048" y="6356489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3823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618008A-4973-EEEE-B8F9-D13C6D07F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66178"/>
              </p:ext>
            </p:extLst>
          </p:nvPr>
        </p:nvGraphicFramePr>
        <p:xfrm>
          <a:off x="521907" y="489527"/>
          <a:ext cx="10995838" cy="586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5">
            <a:extLst>
              <a:ext uri="{FF2B5EF4-FFF2-40B4-BE49-F238E27FC236}">
                <a16:creationId xmlns:a16="http://schemas.microsoft.com/office/drawing/2014/main" id="{A09DABE5-D2A8-F6DB-6C28-B510E51A4787}"/>
              </a:ext>
            </a:extLst>
          </p:cNvPr>
          <p:cNvSpPr txBox="1">
            <a:spLocks/>
          </p:cNvSpPr>
          <p:nvPr/>
        </p:nvSpPr>
        <p:spPr>
          <a:xfrm>
            <a:off x="11603048" y="6356489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683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 descr="A picture containing text, Dixie cup&#10;&#10;Description automatically generated">
            <a:extLst>
              <a:ext uri="{FF2B5EF4-FFF2-40B4-BE49-F238E27FC236}">
                <a16:creationId xmlns:a16="http://schemas.microsoft.com/office/drawing/2014/main" id="{AF5AB775-52D6-B77A-079C-C3327652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4" y="248457"/>
            <a:ext cx="4787647" cy="23746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72" name="Straight Connector 7">
            <a:extLst>
              <a:ext uri="{FF2B5EF4-FFF2-40B4-BE49-F238E27FC236}">
                <a16:creationId xmlns:a16="http://schemas.microsoft.com/office/drawing/2014/main" id="{D7272C6A-789D-F032-B3CF-967D77F62ADD}"/>
              </a:ext>
            </a:extLst>
          </p:cNvPr>
          <p:cNvCxnSpPr>
            <a:cxnSpLocks/>
          </p:cNvCxnSpPr>
          <p:nvPr/>
        </p:nvCxnSpPr>
        <p:spPr>
          <a:xfrm>
            <a:off x="1955540" y="216014"/>
            <a:ext cx="0" cy="50405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17234" y="661601"/>
            <a:ext cx="3628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800" spc="-13" dirty="0">
                <a:solidFill>
                  <a:srgbClr val="57565A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endParaRPr lang="ru-RU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540" y="3229127"/>
            <a:ext cx="6011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ИС «Интегрированная система администрирования косвенных налогов Республики Беларусь и Российской Федерации»</a:t>
            </a:r>
            <a:endParaRPr lang="ru-RU" sz="2800" b="1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B2D50-7FD3-937F-C469-EF0AD566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3" y="648395"/>
            <a:ext cx="2766334" cy="5896243"/>
          </a:xfrm>
          <a:prstGeom prst="rect">
            <a:avLst/>
          </a:prstGeom>
        </p:spPr>
      </p:pic>
      <p:sp>
        <p:nvSpPr>
          <p:cNvPr id="4" name="Текст 15">
            <a:extLst>
              <a:ext uri="{FF2B5EF4-FFF2-40B4-BE49-F238E27FC236}">
                <a16:creationId xmlns:a16="http://schemas.microsoft.com/office/drawing/2014/main" id="{23BEAE2F-1C35-F889-41A0-7E0EE46A2DD0}"/>
              </a:ext>
            </a:extLst>
          </p:cNvPr>
          <p:cNvSpPr txBox="1">
            <a:spLocks/>
          </p:cNvSpPr>
          <p:nvPr/>
        </p:nvSpPr>
        <p:spPr>
          <a:xfrm>
            <a:off x="11603048" y="6356489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99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9335189"/>
              </p:ext>
            </p:extLst>
          </p:nvPr>
        </p:nvGraphicFramePr>
        <p:xfrm>
          <a:off x="6091826" y="2276873"/>
          <a:ext cx="4320480" cy="300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8223517"/>
              </p:ext>
            </p:extLst>
          </p:nvPr>
        </p:nvGraphicFramePr>
        <p:xfrm>
          <a:off x="1847528" y="2094498"/>
          <a:ext cx="3888432" cy="312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вал 6"/>
          <p:cNvSpPr/>
          <p:nvPr/>
        </p:nvSpPr>
        <p:spPr>
          <a:xfrm>
            <a:off x="5375920" y="1124745"/>
            <a:ext cx="216024" cy="1992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75920" y="1714475"/>
            <a:ext cx="216024" cy="1992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69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372" y="1075626"/>
            <a:ext cx="4696934" cy="31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камеральный контроль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5959" y="1616239"/>
            <a:ext cx="5853289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контрольные мероприятия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23592" y="23540"/>
            <a:ext cx="7960477" cy="59714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dirty="0">
                <a:solidFill>
                  <a:schemeClr val="bg1"/>
                </a:solidFill>
              </a:rPr>
              <a:t>Удельный вес результатов камерального контроля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общих итогах контрольных мероприятий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0834" y="5400540"/>
            <a:ext cx="1350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2122" y="5355406"/>
            <a:ext cx="395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1-е полугодие 2024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7595" y="3811051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6123" y="2927831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43,5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2234" y="287500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84,8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5877" y="4087265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>
          <a:xfrm>
            <a:off x="10128448" y="6345414"/>
            <a:ext cx="506435" cy="512587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5000" lnSpcReduction="10000"/>
          </a:bodyPr>
          <a:lstStyle>
            <a:defPPr>
              <a:defRPr lang="ru-RU"/>
            </a:defPPr>
            <a:lvl1pPr marL="0" algn="ctr" defTabSz="1042872" rtl="0" eaLnBrk="1" latinLnBrk="0" hangingPunct="1">
              <a:lnSpc>
                <a:spcPts val="2400"/>
              </a:lnSpc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08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4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79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1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87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6" name="Текст 15">
            <a:extLst>
              <a:ext uri="{FF2B5EF4-FFF2-40B4-BE49-F238E27FC236}">
                <a16:creationId xmlns:a16="http://schemas.microsoft.com/office/drawing/2014/main" id="{E569B2F0-729C-DB8C-6BC0-414EF9F80F78}"/>
              </a:ext>
            </a:extLst>
          </p:cNvPr>
          <p:cNvSpPr txBox="1">
            <a:spLocks/>
          </p:cNvSpPr>
          <p:nvPr/>
        </p:nvSpPr>
        <p:spPr>
          <a:xfrm>
            <a:off x="11603048" y="6356489"/>
            <a:ext cx="526739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17E8B5-9BEB-431E-FD8E-150F7A4FF8B9}"/>
              </a:ext>
            </a:extLst>
          </p:cNvPr>
          <p:cNvSpPr txBox="1">
            <a:spLocks/>
          </p:cNvSpPr>
          <p:nvPr/>
        </p:nvSpPr>
        <p:spPr>
          <a:xfrm>
            <a:off x="834026" y="274951"/>
            <a:ext cx="10515600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камерального контроля</a:t>
            </a:r>
            <a:endParaRPr lang="ru-BY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8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B2044-BCC1-0A3A-980A-7D4A821AABA7}"/>
              </a:ext>
            </a:extLst>
          </p:cNvPr>
          <p:cNvSpPr txBox="1">
            <a:spLocks/>
          </p:cNvSpPr>
          <p:nvPr/>
        </p:nvSpPr>
        <p:spPr>
          <a:xfrm>
            <a:off x="1497667" y="387874"/>
            <a:ext cx="9196665" cy="58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BY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EC241E-8C0C-2EF3-6A07-0D106A957B6F}"/>
              </a:ext>
            </a:extLst>
          </p:cNvPr>
          <p:cNvGrpSpPr>
            <a:grpSpLocks noChangeAspect="1"/>
          </p:cNvGrpSpPr>
          <p:nvPr/>
        </p:nvGrpSpPr>
        <p:grpSpPr>
          <a:xfrm>
            <a:off x="282610" y="1184733"/>
            <a:ext cx="1352974" cy="1274674"/>
            <a:chOff x="5486400" y="1755775"/>
            <a:chExt cx="4330700" cy="408305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F427331-421A-BF81-55CF-279BFCBC42E7}"/>
                </a:ext>
              </a:extLst>
            </p:cNvPr>
            <p:cNvSpPr/>
            <p:nvPr/>
          </p:nvSpPr>
          <p:spPr>
            <a:xfrm>
              <a:off x="5486400" y="3305175"/>
              <a:ext cx="2533650" cy="2533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53B113D-2594-8815-C91D-A8F3C17C9103}"/>
                </a:ext>
              </a:extLst>
            </p:cNvPr>
            <p:cNvSpPr/>
            <p:nvPr/>
          </p:nvSpPr>
          <p:spPr>
            <a:xfrm>
              <a:off x="6381750" y="1755775"/>
              <a:ext cx="2533650" cy="253365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B8728B2-7AE8-1316-4C2B-8E7038FDE553}"/>
                </a:ext>
              </a:extLst>
            </p:cNvPr>
            <p:cNvSpPr/>
            <p:nvPr/>
          </p:nvSpPr>
          <p:spPr>
            <a:xfrm>
              <a:off x="7283450" y="3305175"/>
              <a:ext cx="2533650" cy="2533650"/>
            </a:xfrm>
            <a:prstGeom prst="rect">
              <a:avLst/>
            </a:prstGeom>
            <a:solidFill>
              <a:srgbClr val="217975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8B3C10-2B63-BB60-65B7-52D52E3F5A11}"/>
              </a:ext>
            </a:extLst>
          </p:cNvPr>
          <p:cNvSpPr/>
          <p:nvPr/>
        </p:nvSpPr>
        <p:spPr>
          <a:xfrm>
            <a:off x="1497667" y="1580219"/>
            <a:ext cx="5772728" cy="584775"/>
          </a:xfrm>
          <a:prstGeom prst="rect">
            <a:avLst/>
          </a:prstGeom>
          <a:solidFill>
            <a:srgbClr val="217D79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расширенная аналитика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B18037-F40E-7D9E-56A1-3012386F2EA9}"/>
              </a:ext>
            </a:extLst>
          </p:cNvPr>
          <p:cNvSpPr/>
          <p:nvPr/>
        </p:nvSpPr>
        <p:spPr>
          <a:xfrm>
            <a:off x="1497667" y="3244201"/>
            <a:ext cx="5772728" cy="584775"/>
          </a:xfrm>
          <a:prstGeom prst="rect">
            <a:avLst/>
          </a:prstGeom>
          <a:solidFill>
            <a:srgbClr val="217D79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сокращение ручных операций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F9CA6-E18D-B38E-7120-0C570466E53C}"/>
              </a:ext>
            </a:extLst>
          </p:cNvPr>
          <p:cNvSpPr txBox="1"/>
          <p:nvPr/>
        </p:nvSpPr>
        <p:spPr>
          <a:xfrm>
            <a:off x="1497666" y="4794079"/>
            <a:ext cx="10313333" cy="584775"/>
          </a:xfrm>
          <a:prstGeom prst="rect">
            <a:avLst/>
          </a:prstGeom>
          <a:solidFill>
            <a:srgbClr val="217D79"/>
          </a:solidFill>
        </p:spPr>
        <p:txBody>
          <a:bodyPr wrap="square">
            <a:spAutoFit/>
          </a:bodyPr>
          <a:lstStyle>
            <a:defPPr>
              <a:defRPr lang="ru-BY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автоматизация процессов выявления налоговых рисков</a:t>
            </a:r>
            <a:endParaRPr lang="ru-BY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A69111F-4E0C-CF22-2A86-24CCD62B46C1}"/>
              </a:ext>
            </a:extLst>
          </p:cNvPr>
          <p:cNvGrpSpPr>
            <a:grpSpLocks noChangeAspect="1"/>
          </p:cNvGrpSpPr>
          <p:nvPr/>
        </p:nvGrpSpPr>
        <p:grpSpPr>
          <a:xfrm>
            <a:off x="278875" y="2839692"/>
            <a:ext cx="1352974" cy="1274674"/>
            <a:chOff x="5486400" y="1755775"/>
            <a:chExt cx="4330700" cy="408305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8945D68-2722-2D0E-611E-BE07E7C4BA6A}"/>
                </a:ext>
              </a:extLst>
            </p:cNvPr>
            <p:cNvSpPr/>
            <p:nvPr/>
          </p:nvSpPr>
          <p:spPr>
            <a:xfrm>
              <a:off x="5486400" y="3305175"/>
              <a:ext cx="2533650" cy="2533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04DA4C1-41DC-387E-7CC2-6934D10EC697}"/>
                </a:ext>
              </a:extLst>
            </p:cNvPr>
            <p:cNvSpPr/>
            <p:nvPr/>
          </p:nvSpPr>
          <p:spPr>
            <a:xfrm>
              <a:off x="6381750" y="1755775"/>
              <a:ext cx="2533650" cy="253365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B1B4369-8089-3E98-2D24-40074EB83A34}"/>
                </a:ext>
              </a:extLst>
            </p:cNvPr>
            <p:cNvSpPr/>
            <p:nvPr/>
          </p:nvSpPr>
          <p:spPr>
            <a:xfrm>
              <a:off x="7283450" y="3305175"/>
              <a:ext cx="2533650" cy="2533650"/>
            </a:xfrm>
            <a:prstGeom prst="rect">
              <a:avLst/>
            </a:prstGeom>
            <a:solidFill>
              <a:srgbClr val="217D79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E62304-FAA4-E25B-6783-363E55B72BF9}"/>
              </a:ext>
            </a:extLst>
          </p:cNvPr>
          <p:cNvGrpSpPr>
            <a:grpSpLocks noChangeAspect="1"/>
          </p:cNvGrpSpPr>
          <p:nvPr/>
        </p:nvGrpSpPr>
        <p:grpSpPr>
          <a:xfrm>
            <a:off x="279868" y="4398593"/>
            <a:ext cx="1352974" cy="1274674"/>
            <a:chOff x="5486400" y="1755775"/>
            <a:chExt cx="4330700" cy="4083050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E42123D-C4DF-E825-BAF9-269CC3902F51}"/>
                </a:ext>
              </a:extLst>
            </p:cNvPr>
            <p:cNvSpPr/>
            <p:nvPr/>
          </p:nvSpPr>
          <p:spPr>
            <a:xfrm>
              <a:off x="5486400" y="3305175"/>
              <a:ext cx="2533650" cy="2533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DD29BCE-519E-E7B5-7A05-C94992E34FDD}"/>
                </a:ext>
              </a:extLst>
            </p:cNvPr>
            <p:cNvSpPr/>
            <p:nvPr/>
          </p:nvSpPr>
          <p:spPr>
            <a:xfrm>
              <a:off x="6381750" y="1755775"/>
              <a:ext cx="2533650" cy="253365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58B35B7-B745-5778-3BFF-D275C1EBB81B}"/>
                </a:ext>
              </a:extLst>
            </p:cNvPr>
            <p:cNvSpPr/>
            <p:nvPr/>
          </p:nvSpPr>
          <p:spPr>
            <a:xfrm>
              <a:off x="7283450" y="3305175"/>
              <a:ext cx="2533650" cy="2533650"/>
            </a:xfrm>
            <a:prstGeom prst="rect">
              <a:avLst/>
            </a:prstGeom>
            <a:solidFill>
              <a:srgbClr val="217D79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158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70ADA-7B68-EE76-3C07-9F307BB42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127" y="723988"/>
            <a:ext cx="9976206" cy="2887038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цифровых решениях при администрировании НДС в Республике Беларусь</a:t>
            </a:r>
            <a:endParaRPr lang="ru-BY" sz="660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52512-3ACA-E554-273F-C6B69B793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472" y="3693561"/>
            <a:ext cx="8853056" cy="68006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17D79"/>
                </a:solidFill>
              </a:rPr>
              <a:t>Прозрачность уплаты и порядок возврата </a:t>
            </a:r>
            <a:endParaRPr lang="ru-BY" sz="3600" dirty="0">
              <a:solidFill>
                <a:srgbClr val="217D79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4CF339C-6A94-68E6-2507-F7861EAD588A}"/>
              </a:ext>
            </a:extLst>
          </p:cNvPr>
          <p:cNvSpPr txBox="1">
            <a:spLocks/>
          </p:cNvSpPr>
          <p:nvPr/>
        </p:nvSpPr>
        <p:spPr>
          <a:xfrm>
            <a:off x="4245944" y="5322013"/>
            <a:ext cx="7353580" cy="111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Еськова Светлана Владимировна</a:t>
            </a:r>
          </a:p>
          <a:p>
            <a:pPr algn="just">
              <a:lnSpc>
                <a:spcPts val="19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управления организации камерального контроля  Министерства по налогам и сборам Республики Беларусь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929C5813-C46C-EFA9-0142-B18555AC74DA}"/>
              </a:ext>
            </a:extLst>
          </p:cNvPr>
          <p:cNvSpPr txBox="1">
            <a:spLocks/>
          </p:cNvSpPr>
          <p:nvPr/>
        </p:nvSpPr>
        <p:spPr>
          <a:xfrm>
            <a:off x="619795" y="5735459"/>
            <a:ext cx="2099353" cy="706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217D79"/>
                </a:solidFill>
              </a:rPr>
              <a:t>октябрь, 2024</a:t>
            </a:r>
          </a:p>
        </p:txBody>
      </p:sp>
    </p:spTree>
    <p:extLst>
      <p:ext uri="{BB962C8B-B14F-4D97-AF65-F5344CB8AC3E}">
        <p14:creationId xmlns:p14="http://schemas.microsoft.com/office/powerpoint/2010/main" val="398388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9CDC-454B-FEB8-AD90-8640E00D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5" y="358464"/>
            <a:ext cx="10515600" cy="86077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в структуре доходов бюджета РБ</a:t>
            </a:r>
            <a:endParaRPr lang="ru-BY" sz="400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C871CA1-8376-5B16-3CD9-1565720DF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293434"/>
              </p:ext>
            </p:extLst>
          </p:nvPr>
        </p:nvGraphicFramePr>
        <p:xfrm>
          <a:off x="998973" y="1225900"/>
          <a:ext cx="6607629" cy="393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9D7A8C-6778-E259-D008-5C1AEB09F04A}"/>
              </a:ext>
            </a:extLst>
          </p:cNvPr>
          <p:cNvSpPr/>
          <p:nvPr/>
        </p:nvSpPr>
        <p:spPr>
          <a:xfrm>
            <a:off x="8149212" y="4551903"/>
            <a:ext cx="3396343" cy="1584254"/>
          </a:xfrm>
          <a:prstGeom prst="roundRect">
            <a:avLst/>
          </a:prstGeom>
          <a:solidFill>
            <a:srgbClr val="217D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 тыс</a:t>
            </a:r>
            <a:r>
              <a:rPr lang="ru-RU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заявлений на возврат (зачет) НДС ежегодно</a:t>
            </a:r>
            <a:endParaRPr lang="ru-BY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FD2963D-9827-BB74-5AAF-D96322DADF0C}"/>
              </a:ext>
            </a:extLst>
          </p:cNvPr>
          <p:cNvSpPr/>
          <p:nvPr/>
        </p:nvSpPr>
        <p:spPr>
          <a:xfrm>
            <a:off x="1276141" y="5345581"/>
            <a:ext cx="5317304" cy="790575"/>
          </a:xfrm>
          <a:prstGeom prst="roundRect">
            <a:avLst/>
          </a:prstGeom>
          <a:solidFill>
            <a:srgbClr val="217D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 тыс. плательщиков НДС</a:t>
            </a:r>
            <a:endParaRPr lang="ru-BY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A772023E-79AE-6051-B1F6-AD75BB7EC212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E758A-1948-2E62-4AA6-05F3BEB9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17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40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администрирования</a:t>
            </a:r>
            <a:r>
              <a:rPr lang="ru-RU" sz="36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декларации по НДС</a:t>
            </a:r>
            <a:endParaRPr lang="ru-BY" sz="360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36590-1746-FD1F-8728-DC7AE1F5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6" y="1253446"/>
            <a:ext cx="11457893" cy="5003515"/>
          </a:xfrm>
          <a:prstGeom prst="rect">
            <a:avLst/>
          </a:prstGeom>
        </p:spPr>
      </p:pic>
      <p:sp>
        <p:nvSpPr>
          <p:cNvPr id="3" name="Текст 15">
            <a:extLst>
              <a:ext uri="{FF2B5EF4-FFF2-40B4-BE49-F238E27FC236}">
                <a16:creationId xmlns:a16="http://schemas.microsoft.com/office/drawing/2014/main" id="{779EF35B-C53E-EBCF-6D24-ACBA1FE7BBD3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825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694188"/>
            <a:ext cx="11731752" cy="69633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0" cap="none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редставление</a:t>
            </a:r>
            <a:r>
              <a:rPr lang="ru-RU" sz="4000" b="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cap="none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</a:t>
            </a:r>
            <a:endParaRPr lang="ru-RU" sz="4000" b="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13CE214-29C3-EA9D-3970-5DA5596A91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0850" y="1777429"/>
            <a:ext cx="2150652" cy="2153543"/>
          </a:xfrm>
        </p:spPr>
        <p:txBody>
          <a:bodyPr rtlCol="0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+mn-cs"/>
              </a:rPr>
              <a:t>ЗАПОЛНЕНИЕ НАЛОГОВОЙ ДЕКЛАРАЦИИ ПО НДС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509" y="4817717"/>
            <a:ext cx="2878736" cy="3021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«Плательщик»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7A8BC552-04A5-36FD-5758-5E17CB04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79819" y="2455492"/>
            <a:ext cx="2150652" cy="215354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dirty="0"/>
              <a:t>Контроль заполнения реквизитов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6647" y="4817717"/>
            <a:ext cx="2099353" cy="70643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подсказки 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0F443B80-DE7B-85CB-3769-BFAB8DBE2E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789844"/>
            <a:ext cx="2144633" cy="21535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dirty="0"/>
              <a:t>Подпись декларации ЭЦП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238" y="4817717"/>
            <a:ext cx="1796396" cy="70643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cap="none" dirty="0"/>
              <a:t>отсутствие ошибок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230153FE-8F5A-E903-AD9D-FAD7244E18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06162" y="2455493"/>
            <a:ext cx="2065049" cy="198294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dirty="0"/>
              <a:t>Предвари-тельный этап </a:t>
            </a:r>
            <a:r>
              <a:rPr lang="ru-RU" sz="1800" dirty="0" err="1"/>
              <a:t>камераль</a:t>
            </a:r>
            <a:r>
              <a:rPr lang="ru-RU" sz="1800" dirty="0"/>
              <a:t>-ной проверки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54400" y="4817717"/>
            <a:ext cx="2855398" cy="3021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АИС «</a:t>
            </a:r>
            <a:r>
              <a:rPr lang="ru-RU" cap="none" dirty="0"/>
              <a:t>Расчет налогов</a:t>
            </a:r>
            <a:r>
              <a:rPr lang="ru-RU" dirty="0"/>
              <a:t>»</a:t>
            </a:r>
          </a:p>
        </p:txBody>
      </p:sp>
      <p:sp>
        <p:nvSpPr>
          <p:cNvPr id="2" name="Текст 15">
            <a:extLst>
              <a:ext uri="{FF2B5EF4-FFF2-40B4-BE49-F238E27FC236}">
                <a16:creationId xmlns:a16="http://schemas.microsoft.com/office/drawing/2014/main" id="{8B9D8F4A-BE8D-27DB-94EF-E7D542340975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694188"/>
            <a:ext cx="11731752" cy="696339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</a:lstStyle>
          <a:p>
            <a:r>
              <a:rPr lang="ru-RU" sz="4000" b="0" cap="none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этап камеральной проверки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13CE214-29C3-EA9D-3970-5DA5596A91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1398" y="1931543"/>
            <a:ext cx="2130102" cy="1999430"/>
          </a:xfrm>
        </p:spPr>
        <p:txBody>
          <a:bodyPr rtlCol="0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cap="none" dirty="0">
                <a:solidFill>
                  <a:schemeClr val="tx2">
                    <a:lumMod val="75000"/>
                  </a:schemeClr>
                </a:solidFill>
                <a:latin typeface="Calibri"/>
                <a:ea typeface="Roboto Condensed" panose="02000000000000000000" pitchFamily="2" charset="0"/>
              </a:rPr>
              <a:t>ОШИБКИ В ЗАПОЛНЕ-НИИ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+mn-cs"/>
              </a:rPr>
              <a:t>ДЕКЛАРАЦИИ ПО НДС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55" y="4817716"/>
            <a:ext cx="2979506" cy="69633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контроль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7A8BC552-04A5-36FD-5758-5E17CB04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73807" y="2483655"/>
            <a:ext cx="2005744" cy="18906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b="1" dirty="0"/>
              <a:t>СООБЩЕНИЕ </a:t>
            </a:r>
            <a:r>
              <a:rPr lang="ru-RU" sz="1800" b="1" cap="none" dirty="0"/>
              <a:t>(авт.)</a:t>
            </a:r>
            <a:endParaRPr lang="ru-RU" sz="1800" b="1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4727" y="4817717"/>
            <a:ext cx="2248970" cy="110019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cap="none" dirty="0"/>
              <a:t>5 рабочих дней </a:t>
            </a:r>
            <a:r>
              <a:rPr lang="ru-RU" b="0" cap="none" dirty="0"/>
              <a:t>на исправление или пояснение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0F443B80-DE7B-85CB-3769-BFAB8DBE2E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6920" y="1974395"/>
            <a:ext cx="2083440" cy="197285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b="1" dirty="0"/>
              <a:t>декларация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419" y="4868534"/>
            <a:ext cx="2177248" cy="87933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cap="none" dirty="0"/>
              <a:t>задолженность;</a:t>
            </a:r>
          </a:p>
          <a:p>
            <a:pPr algn="ctr" rtl="0"/>
            <a:r>
              <a:rPr lang="ru-RU" cap="none" dirty="0"/>
              <a:t>степень риска 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230153FE-8F5A-E903-AD9D-FAD7244E18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22667" y="2373331"/>
            <a:ext cx="2005744" cy="197285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dirty="0"/>
              <a:t>ПОСЛЕДУЮ-ЩИЙ этап </a:t>
            </a:r>
            <a:r>
              <a:rPr lang="ru-RU" sz="1800" dirty="0" err="1"/>
              <a:t>камераль</a:t>
            </a:r>
            <a:r>
              <a:rPr lang="ru-RU" sz="1800" dirty="0"/>
              <a:t>-ной проверки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54400" y="4817716"/>
            <a:ext cx="2979506" cy="110019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cap="none" dirty="0"/>
              <a:t>передача сведения из декларации по НДС в АИС «Учет счетов-фактур»</a:t>
            </a:r>
          </a:p>
        </p:txBody>
      </p:sp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BFDEFCE0-E681-CC0D-894A-6F4075457D7F}"/>
              </a:ext>
            </a:extLst>
          </p:cNvPr>
          <p:cNvSpPr/>
          <p:nvPr/>
        </p:nvSpPr>
        <p:spPr>
          <a:xfrm>
            <a:off x="6675067" y="5747863"/>
            <a:ext cx="414346" cy="39376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6707B613-0429-ED7F-EF1A-0F9079621600}"/>
              </a:ext>
            </a:extLst>
          </p:cNvPr>
          <p:cNvSpPr/>
          <p:nvPr/>
        </p:nvSpPr>
        <p:spPr>
          <a:xfrm>
            <a:off x="7156198" y="5751597"/>
            <a:ext cx="414346" cy="39376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88D6DB85-5DE3-A625-CFC2-14EFF8C1C88C}"/>
              </a:ext>
            </a:extLst>
          </p:cNvPr>
          <p:cNvSpPr/>
          <p:nvPr/>
        </p:nvSpPr>
        <p:spPr>
          <a:xfrm>
            <a:off x="7640167" y="5747863"/>
            <a:ext cx="414346" cy="39376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id="{56FAD263-3759-6E90-D05D-4837B2F45FCD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189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BA8DF-3299-CE02-DCE9-5470006A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434"/>
            <a:ext cx="10515600" cy="490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рисками (возврат НДС)</a:t>
            </a:r>
            <a:endParaRPr lang="ru-BY" sz="360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B2BE8-EAF9-92E2-DF92-4D8D5D4F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4559" r="43880" b="83142"/>
          <a:stretch>
            <a:fillRect/>
          </a:stretch>
        </p:blipFill>
        <p:spPr bwMode="auto">
          <a:xfrm>
            <a:off x="838200" y="1319854"/>
            <a:ext cx="10778943" cy="178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D150A-E4C4-52CD-5F38-D1AA365B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1"/>
            <a:ext cx="4403151" cy="281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6880A2-1E32-3A96-605A-8ED46E73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41" y="4147817"/>
            <a:ext cx="5223559" cy="209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15">
            <a:extLst>
              <a:ext uri="{FF2B5EF4-FFF2-40B4-BE49-F238E27FC236}">
                <a16:creationId xmlns:a16="http://schemas.microsoft.com/office/drawing/2014/main" id="{5EA499F0-CE91-C40C-5F25-DE575102081F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763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BA8DF-3299-CE02-DCE9-5470006A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434"/>
            <a:ext cx="10515600" cy="490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217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возврата НДС</a:t>
            </a:r>
            <a:endParaRPr lang="ru-BY" sz="3600" dirty="0">
              <a:solidFill>
                <a:srgbClr val="217D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5EA499F0-CE91-C40C-5F25-DE575102081F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076D81-C435-B31A-33AD-E00DE2FABC2D}"/>
              </a:ext>
            </a:extLst>
          </p:cNvPr>
          <p:cNvCxnSpPr>
            <a:cxnSpLocks/>
          </p:cNvCxnSpPr>
          <p:nvPr/>
        </p:nvCxnSpPr>
        <p:spPr>
          <a:xfrm>
            <a:off x="350982" y="2262909"/>
            <a:ext cx="11499273" cy="0"/>
          </a:xfrm>
          <a:prstGeom prst="line">
            <a:avLst/>
          </a:prstGeom>
          <a:ln w="7620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3C0974-BCEE-CD8C-81B2-42731C292830}"/>
              </a:ext>
            </a:extLst>
          </p:cNvPr>
          <p:cNvSpPr txBox="1">
            <a:spLocks/>
          </p:cNvSpPr>
          <p:nvPr/>
        </p:nvSpPr>
        <p:spPr>
          <a:xfrm>
            <a:off x="384135" y="2356682"/>
            <a:ext cx="2086494" cy="3064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дня: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проведении выездной проверки (да/нет);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возврате НДС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B8B91B0-2185-B53C-8EF8-F7C07587BA59}"/>
              </a:ext>
            </a:extLst>
          </p:cNvPr>
          <p:cNvSpPr txBox="1">
            <a:spLocks/>
          </p:cNvSpPr>
          <p:nvPr/>
        </p:nvSpPr>
        <p:spPr>
          <a:xfrm>
            <a:off x="2738848" y="2367540"/>
            <a:ext cx="1969069" cy="3350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рабочих дней:</a:t>
            </a:r>
          </a:p>
          <a:p>
            <a:pPr marL="171450" indent="-1714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 НДС;</a:t>
            </a:r>
          </a:p>
          <a:p>
            <a:pPr marL="171450" indent="-1714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этап камеральной проверки;</a:t>
            </a:r>
          </a:p>
          <a:p>
            <a:pPr marL="171450" indent="-1714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наличии рисков)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CD047969-7DFA-5309-C39D-7BEF207A9F76}"/>
              </a:ext>
            </a:extLst>
          </p:cNvPr>
          <p:cNvSpPr txBox="1">
            <a:spLocks/>
          </p:cNvSpPr>
          <p:nvPr/>
        </p:nvSpPr>
        <p:spPr>
          <a:xfrm>
            <a:off x="5045176" y="2404992"/>
            <a:ext cx="1807203" cy="839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возврат НДС</a:t>
            </a:r>
          </a:p>
        </p:txBody>
      </p: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3CD15550-E382-E0F6-429F-DE269742C37B}"/>
              </a:ext>
            </a:extLst>
          </p:cNvPr>
          <p:cNvSpPr txBox="1">
            <a:spLocks/>
          </p:cNvSpPr>
          <p:nvPr/>
        </p:nvSpPr>
        <p:spPr>
          <a:xfrm>
            <a:off x="7178531" y="2356683"/>
            <a:ext cx="2086494" cy="3608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 со дня получения пояснений:</a:t>
            </a:r>
          </a:p>
          <a:p>
            <a:pPr marL="171450" indent="-1714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пояснений, документов;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вывода (пояснения приняты/ составление акта камеральной проверки)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63">
            <a:extLst>
              <a:ext uri="{FF2B5EF4-FFF2-40B4-BE49-F238E27FC236}">
                <a16:creationId xmlns:a16="http://schemas.microsoft.com/office/drawing/2014/main" id="{12529A07-6BA6-F71B-4139-E9AC166AAF53}"/>
              </a:ext>
            </a:extLst>
          </p:cNvPr>
          <p:cNvSpPr txBox="1">
            <a:spLocks/>
          </p:cNvSpPr>
          <p:nvPr/>
        </p:nvSpPr>
        <p:spPr>
          <a:xfrm>
            <a:off x="9828344" y="2356683"/>
            <a:ext cx="2012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BY"/>
            </a:defPPr>
            <a:lvl1pPr>
              <a:defRPr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</a:rPr>
              <a:t>аннулирование решения о возврате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7392A6-FC59-EDDF-4933-8462EDAF832B}"/>
              </a:ext>
            </a:extLst>
          </p:cNvPr>
          <p:cNvSpPr txBox="1">
            <a:spLocks/>
          </p:cNvSpPr>
          <p:nvPr/>
        </p:nvSpPr>
        <p:spPr>
          <a:xfrm>
            <a:off x="472303" y="1139982"/>
            <a:ext cx="6384595" cy="943305"/>
          </a:xfrm>
          <a:prstGeom prst="rect">
            <a:avLst/>
          </a:prstGeom>
          <a:solidFill>
            <a:srgbClr val="217D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BY"/>
            </a:defPPr>
            <a:lvl1pPr algn="ctr">
              <a:lnSpc>
                <a:spcPct val="107000"/>
              </a:lnSpc>
              <a:spcAft>
                <a:spcPts val="800"/>
              </a:spcAft>
              <a:defRPr sz="3200" b="1" kern="100">
                <a:solidFill>
                  <a:schemeClr val="l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b="0" dirty="0"/>
              <a:t>декларация по НДС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b="0" dirty="0"/>
              <a:t>и заявление на возврат НДС</a:t>
            </a:r>
            <a:endParaRPr lang="en-US" b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CE6BE4B-50BC-116D-EA40-86DD1CA06C98}"/>
              </a:ext>
            </a:extLst>
          </p:cNvPr>
          <p:cNvSpPr txBox="1">
            <a:spLocks/>
          </p:cNvSpPr>
          <p:nvPr/>
        </p:nvSpPr>
        <p:spPr>
          <a:xfrm>
            <a:off x="7207043" y="1074056"/>
            <a:ext cx="1669851" cy="1172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</a:p>
          <a:p>
            <a:pPr algn="l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получены пояснения плательщика</a:t>
            </a:r>
            <a:endParaRPr lang="en-US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8A165-63F0-C684-7356-A8A22E36B0CF}"/>
              </a:ext>
            </a:extLst>
          </p:cNvPr>
          <p:cNvSpPr txBox="1"/>
          <p:nvPr/>
        </p:nvSpPr>
        <p:spPr>
          <a:xfrm>
            <a:off x="9875382" y="1086003"/>
            <a:ext cx="1727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уточненная декларация по НДС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C835E8-29A1-CF6E-B49A-2189172AE90D}"/>
              </a:ext>
            </a:extLst>
          </p:cNvPr>
          <p:cNvCxnSpPr>
            <a:cxnSpLocks/>
          </p:cNvCxnSpPr>
          <p:nvPr/>
        </p:nvCxnSpPr>
        <p:spPr>
          <a:xfrm>
            <a:off x="350982" y="2262909"/>
            <a:ext cx="33153" cy="2059912"/>
          </a:xfrm>
          <a:prstGeom prst="line">
            <a:avLst/>
          </a:prstGeom>
          <a:ln w="5715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6FD151-B4C7-70CE-18E6-256FBDFC94DF}"/>
              </a:ext>
            </a:extLst>
          </p:cNvPr>
          <p:cNvCxnSpPr/>
          <p:nvPr/>
        </p:nvCxnSpPr>
        <p:spPr>
          <a:xfrm>
            <a:off x="2590110" y="2289205"/>
            <a:ext cx="0" cy="2447636"/>
          </a:xfrm>
          <a:prstGeom prst="line">
            <a:avLst/>
          </a:prstGeom>
          <a:ln w="5715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678BE25-F8BC-8C1B-5077-955CA024606A}"/>
              </a:ext>
            </a:extLst>
          </p:cNvPr>
          <p:cNvCxnSpPr>
            <a:cxnSpLocks/>
          </p:cNvCxnSpPr>
          <p:nvPr/>
        </p:nvCxnSpPr>
        <p:spPr>
          <a:xfrm>
            <a:off x="4982934" y="2247014"/>
            <a:ext cx="0" cy="1142668"/>
          </a:xfrm>
          <a:prstGeom prst="line">
            <a:avLst/>
          </a:prstGeom>
          <a:ln w="5715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F457ADD-B2FF-BE27-E0A2-85479D0C1482}"/>
              </a:ext>
            </a:extLst>
          </p:cNvPr>
          <p:cNvCxnSpPr>
            <a:cxnSpLocks/>
          </p:cNvCxnSpPr>
          <p:nvPr/>
        </p:nvCxnSpPr>
        <p:spPr>
          <a:xfrm>
            <a:off x="7021904" y="2262909"/>
            <a:ext cx="0" cy="3445164"/>
          </a:xfrm>
          <a:prstGeom prst="line">
            <a:avLst/>
          </a:prstGeom>
          <a:ln w="5715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D4F0B38-E29F-9B8F-4778-4974A5A83432}"/>
              </a:ext>
            </a:extLst>
          </p:cNvPr>
          <p:cNvCxnSpPr>
            <a:cxnSpLocks/>
          </p:cNvCxnSpPr>
          <p:nvPr/>
        </p:nvCxnSpPr>
        <p:spPr>
          <a:xfrm>
            <a:off x="9540042" y="2262909"/>
            <a:ext cx="0" cy="1644073"/>
          </a:xfrm>
          <a:prstGeom prst="line">
            <a:avLst/>
          </a:prstGeom>
          <a:ln w="57150">
            <a:solidFill>
              <a:srgbClr val="217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962EE847-23A1-F22E-992B-90C41CD20045}"/>
              </a:ext>
            </a:extLst>
          </p:cNvPr>
          <p:cNvSpPr/>
          <p:nvPr/>
        </p:nvSpPr>
        <p:spPr>
          <a:xfrm>
            <a:off x="223941" y="2186402"/>
            <a:ext cx="248362" cy="242762"/>
          </a:xfrm>
          <a:prstGeom prst="flowChartConnector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20F7EA-B2A6-1C9D-8024-E8B5AD8A3676}"/>
              </a:ext>
            </a:extLst>
          </p:cNvPr>
          <p:cNvSpPr/>
          <p:nvPr/>
        </p:nvSpPr>
        <p:spPr>
          <a:xfrm>
            <a:off x="2465929" y="2167824"/>
            <a:ext cx="248362" cy="242762"/>
          </a:xfrm>
          <a:prstGeom prst="flowChartConnector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CCF64D86-F15E-B326-10AF-5968DD74BFD0}"/>
              </a:ext>
            </a:extLst>
          </p:cNvPr>
          <p:cNvSpPr/>
          <p:nvPr/>
        </p:nvSpPr>
        <p:spPr>
          <a:xfrm>
            <a:off x="4858753" y="2164951"/>
            <a:ext cx="248362" cy="242762"/>
          </a:xfrm>
          <a:prstGeom prst="flowChartConnector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0CACE554-F04C-8045-A47F-9CEDB3BD09BE}"/>
              </a:ext>
            </a:extLst>
          </p:cNvPr>
          <p:cNvSpPr/>
          <p:nvPr/>
        </p:nvSpPr>
        <p:spPr>
          <a:xfrm>
            <a:off x="6879347" y="2141528"/>
            <a:ext cx="248362" cy="242762"/>
          </a:xfrm>
          <a:prstGeom prst="flowChartConnector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2A1008A5-112A-EBB9-8304-C4BAF4AFC3B9}"/>
              </a:ext>
            </a:extLst>
          </p:cNvPr>
          <p:cNvSpPr/>
          <p:nvPr/>
        </p:nvSpPr>
        <p:spPr>
          <a:xfrm>
            <a:off x="9415861" y="2141528"/>
            <a:ext cx="248362" cy="242762"/>
          </a:xfrm>
          <a:prstGeom prst="flowChartConnector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B10F62C4-AAE1-6C3A-674D-0C9AF64C3A77}"/>
              </a:ext>
            </a:extLst>
          </p:cNvPr>
          <p:cNvSpPr txBox="1">
            <a:spLocks/>
          </p:cNvSpPr>
          <p:nvPr/>
        </p:nvSpPr>
        <p:spPr>
          <a:xfrm>
            <a:off x="166319" y="4327167"/>
            <a:ext cx="435631" cy="484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17D79"/>
                </a:solidFill>
              </a:rPr>
              <a:t>1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3D043C89-F7B9-B3BA-9D9F-6BF608E4F0FA}"/>
              </a:ext>
            </a:extLst>
          </p:cNvPr>
          <p:cNvSpPr txBox="1">
            <a:spLocks/>
          </p:cNvSpPr>
          <p:nvPr/>
        </p:nvSpPr>
        <p:spPr>
          <a:xfrm>
            <a:off x="2372294" y="4726191"/>
            <a:ext cx="435631" cy="484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17D79"/>
                </a:solidFill>
              </a:rPr>
              <a:t>2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60FF475E-4B3A-51D1-FAFB-86762CEF186A}"/>
              </a:ext>
            </a:extLst>
          </p:cNvPr>
          <p:cNvSpPr txBox="1">
            <a:spLocks/>
          </p:cNvSpPr>
          <p:nvPr/>
        </p:nvSpPr>
        <p:spPr>
          <a:xfrm>
            <a:off x="4809856" y="3380194"/>
            <a:ext cx="435631" cy="484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17D79"/>
                </a:solidFill>
              </a:rPr>
              <a:t>3</a:t>
            </a:r>
          </a:p>
        </p:txBody>
      </p:sp>
      <p:sp>
        <p:nvSpPr>
          <p:cNvPr id="38" name="Текст 15">
            <a:extLst>
              <a:ext uri="{FF2B5EF4-FFF2-40B4-BE49-F238E27FC236}">
                <a16:creationId xmlns:a16="http://schemas.microsoft.com/office/drawing/2014/main" id="{FE406789-3509-5E3A-061A-74B98C61B378}"/>
              </a:ext>
            </a:extLst>
          </p:cNvPr>
          <p:cNvSpPr txBox="1">
            <a:spLocks/>
          </p:cNvSpPr>
          <p:nvPr/>
        </p:nvSpPr>
        <p:spPr>
          <a:xfrm>
            <a:off x="6804088" y="5746627"/>
            <a:ext cx="435631" cy="484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17D79"/>
                </a:solidFill>
              </a:rPr>
              <a:t>4</a:t>
            </a:r>
          </a:p>
        </p:txBody>
      </p:sp>
      <p:sp>
        <p:nvSpPr>
          <p:cNvPr id="39" name="Текст 15">
            <a:extLst>
              <a:ext uri="{FF2B5EF4-FFF2-40B4-BE49-F238E27FC236}">
                <a16:creationId xmlns:a16="http://schemas.microsoft.com/office/drawing/2014/main" id="{A598621B-E52E-DBFB-CD9F-2CC4A4F1030B}"/>
              </a:ext>
            </a:extLst>
          </p:cNvPr>
          <p:cNvSpPr txBox="1">
            <a:spLocks/>
          </p:cNvSpPr>
          <p:nvPr/>
        </p:nvSpPr>
        <p:spPr>
          <a:xfrm>
            <a:off x="9322226" y="3906982"/>
            <a:ext cx="435631" cy="484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17D79"/>
                </a:solidFill>
              </a:rPr>
              <a:t>5</a:t>
            </a:r>
          </a:p>
        </p:txBody>
      </p:sp>
      <p:sp>
        <p:nvSpPr>
          <p:cNvPr id="40" name="Знак умножения 39">
            <a:extLst>
              <a:ext uri="{FF2B5EF4-FFF2-40B4-BE49-F238E27FC236}">
                <a16:creationId xmlns:a16="http://schemas.microsoft.com/office/drawing/2014/main" id="{62C7D303-26EE-6D5D-E670-E67011FC79B3}"/>
              </a:ext>
            </a:extLst>
          </p:cNvPr>
          <p:cNvSpPr/>
          <p:nvPr/>
        </p:nvSpPr>
        <p:spPr>
          <a:xfrm>
            <a:off x="11519212" y="1951046"/>
            <a:ext cx="711200" cy="623726"/>
          </a:xfrm>
          <a:prstGeom prst="mathMultiply">
            <a:avLst/>
          </a:prstGeom>
          <a:solidFill>
            <a:srgbClr val="217D79"/>
          </a:solidFill>
          <a:ln>
            <a:solidFill>
              <a:srgbClr val="217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9920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48948" y="142928"/>
            <a:ext cx="10928702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217D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dirty="0"/>
              <a:t>Механизм функционирования </a:t>
            </a:r>
          </a:p>
          <a:p>
            <a:r>
              <a:rPr lang="ru-RU" dirty="0"/>
              <a:t>АИС «Учет счетов-фактур»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b="6319"/>
          <a:stretch/>
        </p:blipFill>
        <p:spPr bwMode="auto">
          <a:xfrm>
            <a:off x="3791744" y="2752810"/>
            <a:ext cx="4320480" cy="32684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 descr="j0292020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703513" y="1825795"/>
            <a:ext cx="1584175" cy="14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7" name="mainfrm"/>
          <p:cNvSpPr>
            <a:spLocks noEditPoints="1" noChangeArrowheads="1"/>
          </p:cNvSpPr>
          <p:nvPr/>
        </p:nvSpPr>
        <p:spPr bwMode="auto">
          <a:xfrm>
            <a:off x="8978548" y="2060848"/>
            <a:ext cx="1477268" cy="144016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Document"/>
          <p:cNvSpPr>
            <a:spLocks noEditPoints="1" noChangeArrowheads="1"/>
          </p:cNvSpPr>
          <p:nvPr/>
        </p:nvSpPr>
        <p:spPr bwMode="auto">
          <a:xfrm>
            <a:off x="5006074" y="1260498"/>
            <a:ext cx="1782368" cy="90000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A3C167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СЧЕТ-ФАКТУРА</a:t>
            </a:r>
          </a:p>
        </p:txBody>
      </p:sp>
      <p:sp>
        <p:nvSpPr>
          <p:cNvPr id="29" name="server"/>
          <p:cNvSpPr>
            <a:spLocks noEditPoints="1" noChangeArrowheads="1"/>
          </p:cNvSpPr>
          <p:nvPr/>
        </p:nvSpPr>
        <p:spPr bwMode="auto">
          <a:xfrm>
            <a:off x="2089621" y="4377298"/>
            <a:ext cx="1440160" cy="122413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19582615">
            <a:off x="3642519" y="1047114"/>
            <a:ext cx="4735288" cy="3526054"/>
          </a:xfrm>
          <a:prstGeom prst="arc">
            <a:avLst>
              <a:gd name="adj1" fmla="val 13183478"/>
              <a:gd name="adj2" fmla="val 16190882"/>
            </a:avLst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none"/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Дуга 35"/>
          <p:cNvSpPr/>
          <p:nvPr/>
        </p:nvSpPr>
        <p:spPr>
          <a:xfrm>
            <a:off x="6688436" y="1799054"/>
            <a:ext cx="4520133" cy="3504049"/>
          </a:xfrm>
          <a:prstGeom prst="arc">
            <a:avLst>
              <a:gd name="adj1" fmla="val 12558329"/>
              <a:gd name="adj2" fmla="val 16588993"/>
            </a:avLst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none"/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040" y="3134995"/>
            <a:ext cx="3951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Плательщик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НДС – продавец;</a:t>
            </a:r>
          </a:p>
          <a:p>
            <a:pPr algn="ctr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импортер</a:t>
            </a:r>
          </a:p>
        </p:txBody>
      </p:sp>
      <p:pic>
        <p:nvPicPr>
          <p:cNvPr id="38" name="Picture 3" descr="j0292020"/>
          <p:cNvPicPr>
            <a:picLocks noChangeAspect="1" noChangeArrowheads="1"/>
          </p:cNvPicPr>
          <p:nvPr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8745644" y="4676780"/>
            <a:ext cx="1670836" cy="14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504612" y="5919604"/>
            <a:ext cx="369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Плательщик-покупатель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87665" y="3464133"/>
            <a:ext cx="175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Портал МНС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78" y="2924944"/>
            <a:ext cx="442913" cy="4905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Дуга 43"/>
          <p:cNvSpPr/>
          <p:nvPr/>
        </p:nvSpPr>
        <p:spPr>
          <a:xfrm rot="5400000">
            <a:off x="5900333" y="3449358"/>
            <a:ext cx="4520133" cy="3504049"/>
          </a:xfrm>
          <a:prstGeom prst="arc">
            <a:avLst>
              <a:gd name="adj1" fmla="val 14176231"/>
              <a:gd name="adj2" fmla="val 16190882"/>
            </a:avLst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none"/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Дуга 44"/>
          <p:cNvSpPr/>
          <p:nvPr/>
        </p:nvSpPr>
        <p:spPr>
          <a:xfrm rot="9478342">
            <a:off x="3439869" y="2336174"/>
            <a:ext cx="6124734" cy="3591375"/>
          </a:xfrm>
          <a:prstGeom prst="arc">
            <a:avLst>
              <a:gd name="adj1" fmla="val 11962367"/>
              <a:gd name="adj2" fmla="val 20396513"/>
            </a:avLst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none"/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5191165"/>
            <a:ext cx="442913" cy="49361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35088" y="5654944"/>
            <a:ext cx="395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BY"/>
            </a:defPPr>
            <a:lvl1pPr>
              <a:defRPr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/>
              <a:t>     Система камерального контроля МНС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8000" y="2303116"/>
            <a:ext cx="412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(более 1,1 млрд. счетов-фактур)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Номер слайда 5"/>
          <p:cNvSpPr txBox="1">
            <a:spLocks/>
          </p:cNvSpPr>
          <p:nvPr/>
        </p:nvSpPr>
        <p:spPr>
          <a:xfrm>
            <a:off x="10128448" y="6345414"/>
            <a:ext cx="506435" cy="512587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5000" lnSpcReduction="10000"/>
          </a:bodyPr>
          <a:lstStyle>
            <a:defPPr>
              <a:defRPr lang="ru-RU"/>
            </a:defPPr>
            <a:lvl1pPr marL="0" algn="ctr" defTabSz="1042872" rtl="0" eaLnBrk="1" latinLnBrk="0" hangingPunct="1">
              <a:lnSpc>
                <a:spcPts val="2400"/>
              </a:lnSpc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08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4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79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1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87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595967" y="1645003"/>
            <a:ext cx="1989737" cy="2422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vat.gov.by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BCD11B68-2D6C-3F83-2ECB-90751C1020C8}"/>
              </a:ext>
            </a:extLst>
          </p:cNvPr>
          <p:cNvSpPr txBox="1">
            <a:spLocks/>
          </p:cNvSpPr>
          <p:nvPr/>
        </p:nvSpPr>
        <p:spPr>
          <a:xfrm>
            <a:off x="11603040" y="6251142"/>
            <a:ext cx="358836" cy="36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cap="all" baseline="0">
                <a:solidFill>
                  <a:schemeClr val="accent4"/>
                </a:solidFill>
                <a:latin typeface="+mj-cs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86529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льзовательский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Calibri Light"/>
        <a:ea typeface=""/>
        <a:cs typeface="Calibri Light"/>
      </a:majorFont>
      <a:minorFont>
        <a:latin typeface="Calibri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product roadmap timeline_Win32_SL_v3" id="{061EDF52-E0A6-4B09-AC91-99376BDEAEBE}" vid="{EB6D99AA-2953-4511-BF11-744F79C18307}"/>
    </a:ext>
  </a:extLst>
</a:theme>
</file>

<file path=ppt/theme/theme3.xml><?xml version="1.0" encoding="utf-8"?>
<a:theme xmlns:a="http://schemas.openxmlformats.org/drawingml/2006/main" name="Подложк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531</Words>
  <Application>Microsoft Office PowerPoint</Application>
  <PresentationFormat>Широкоэкранный</PresentationFormat>
  <Paragraphs>133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Roboto Condensed</vt:lpstr>
      <vt:lpstr>Times New Roman</vt:lpstr>
      <vt:lpstr>Wingdings</vt:lpstr>
      <vt:lpstr>Тема Office</vt:lpstr>
      <vt:lpstr>Пользовательский</vt:lpstr>
      <vt:lpstr>Подложка1</vt:lpstr>
      <vt:lpstr>1_Office Theme</vt:lpstr>
      <vt:lpstr>Презентация PowerPoint</vt:lpstr>
      <vt:lpstr>О цифровых решениях при администрировании НДС в Республике Беларусь</vt:lpstr>
      <vt:lpstr>НДС в структуре доходов бюджета РБ</vt:lpstr>
      <vt:lpstr>Процесс администрирования декларации по НДС</vt:lpstr>
      <vt:lpstr>Представление налоговой декларации</vt:lpstr>
      <vt:lpstr>Предварительный этап камеральной проверки</vt:lpstr>
      <vt:lpstr>Система управления рисками (возврат НДС)</vt:lpstr>
      <vt:lpstr>Срок возврата НДС</vt:lpstr>
      <vt:lpstr>Презентация PowerPoint</vt:lpstr>
      <vt:lpstr>Сферы контроля с ЭСЧФ </vt:lpstr>
      <vt:lpstr>АИС «Учет счетов-фактур»</vt:lpstr>
      <vt:lpstr>АИС «Учет счетов-фактур»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вес результатов камерального контроля  в общих итогах контрольных мероприятий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Администрирование НДС в Республике Беларусь</dc:title>
  <dc:creator>Еськова Светлана Владимировна</dc:creator>
  <cp:lastModifiedBy>Еськова Светлана Владимировна</cp:lastModifiedBy>
  <cp:revision>67</cp:revision>
  <dcterms:created xsi:type="dcterms:W3CDTF">2024-09-07T12:12:46Z</dcterms:created>
  <dcterms:modified xsi:type="dcterms:W3CDTF">2024-09-30T11:06:28Z</dcterms:modified>
</cp:coreProperties>
</file>