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93" r:id="rId4"/>
    <p:sldId id="312" r:id="rId5"/>
    <p:sldId id="300" r:id="rId6"/>
    <p:sldId id="323" r:id="rId7"/>
    <p:sldId id="328" r:id="rId8"/>
    <p:sldId id="313" r:id="rId9"/>
    <p:sldId id="325" r:id="rId10"/>
    <p:sldId id="326" r:id="rId11"/>
    <p:sldId id="327" r:id="rId1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4B183"/>
    <a:srgbClr val="A6B727"/>
    <a:srgbClr val="418AB3"/>
    <a:srgbClr val="DF5327"/>
    <a:srgbClr val="FE9E00"/>
    <a:srgbClr val="A9C5E7"/>
    <a:srgbClr val="91B5DD"/>
    <a:srgbClr val="74A3D3"/>
    <a:srgbClr val="498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13" autoAdjust="0"/>
    <p:restoredTop sz="95373" autoAdjust="0"/>
  </p:normalViewPr>
  <p:slideViewPr>
    <p:cSldViewPr snapToGrid="0">
      <p:cViewPr varScale="1">
        <p:scale>
          <a:sx n="89" d="100"/>
          <a:sy n="89" d="100"/>
        </p:scale>
        <p:origin x="33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ojiddin Sharipov" userId="144f8cdb2e454054" providerId="LiveId" clId="{E0610852-EB1C-4165-9AB3-DA47E7CE81FC}"/>
    <pc:docChg chg="modSld">
      <pc:chgData name="Sirojiddin Sharipov" userId="144f8cdb2e454054" providerId="LiveId" clId="{E0610852-EB1C-4165-9AB3-DA47E7CE81FC}" dt="2023-10-05T08:26:10.913" v="14" actId="20577"/>
      <pc:docMkLst>
        <pc:docMk/>
      </pc:docMkLst>
      <pc:sldChg chg="modSp mod">
        <pc:chgData name="Sirojiddin Sharipov" userId="144f8cdb2e454054" providerId="LiveId" clId="{E0610852-EB1C-4165-9AB3-DA47E7CE81FC}" dt="2023-10-05T08:26:10.913" v="14" actId="20577"/>
        <pc:sldMkLst>
          <pc:docMk/>
          <pc:sldMk cId="427721540" sldId="293"/>
        </pc:sldMkLst>
        <pc:spChg chg="mod">
          <ac:chgData name="Sirojiddin Sharipov" userId="144f8cdb2e454054" providerId="LiveId" clId="{E0610852-EB1C-4165-9AB3-DA47E7CE81FC}" dt="2023-10-05T08:26:10.913" v="14" actId="20577"/>
          <ac:spMkLst>
            <pc:docMk/>
            <pc:sldMk cId="427721540" sldId="293"/>
            <ac:spMk id="30" creationId="{62AEF5FE-6C45-4BF6-9676-571742C3CD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D23D3-C7CF-46C8-93D7-A6F831F64078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C2D21-CED8-45AE-B067-956049E75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26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C2D21-CED8-45AE-B067-956049E756D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13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1C2B-0097-4D14-A399-7D0C88198DAA}" type="datetime1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95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9D08-4B55-42FF-80BE-7AE2A05DB2A1}" type="datetime1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8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FD5B-E975-44FA-8D34-CE0AB5EA3566}" type="datetime1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14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8E4E-6366-4B35-831B-80DF2373BAE1}" type="datetime1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97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8ED0-CA0C-4E8D-8E5B-92C466A3D487}" type="datetime1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69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63B3-6BD7-4C39-9498-7AC2E0EC8FBD}" type="datetime1">
              <a:rPr lang="ru-RU" smtClean="0"/>
              <a:t>05.10.2023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83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0856-456F-4B70-AE29-31E1A53EB356}" type="datetime1">
              <a:rPr lang="ru-RU" smtClean="0"/>
              <a:t>05.10.2023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12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030-4083-4682-8174-2861F633A368}" type="datetime1">
              <a:rPr lang="ru-RU" smtClean="0"/>
              <a:t>05.10.2023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98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549F-8AB5-49A0-A768-3F341FDD602D}" type="datetime1">
              <a:rPr lang="ru-RU" smtClean="0"/>
              <a:t>05.10.2023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95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C59D-9A44-4550-9CE1-07430392E8D5}" type="datetime1">
              <a:rPr lang="ru-RU" smtClean="0"/>
              <a:t>05.10.2023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45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FDC8-ADCB-462B-B499-E0D0BCD5477E}" type="datetime1">
              <a:rPr lang="ru-RU" smtClean="0"/>
              <a:t>05.10.2023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01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BDE13-C3DD-4D1E-88DF-652F2028E71E}" type="datetime1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8237-703F-4221-B4C5-549E88E6AF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64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0744" y="3599429"/>
            <a:ext cx="5913707" cy="4607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5717" y="1567635"/>
            <a:ext cx="5521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3200" dirty="0">
                <a:solidFill>
                  <a:srgbClr val="F2F2F2"/>
                </a:solidFill>
                <a:latin typeface="Palatino Linotype" panose="02040502050505030304" pitchFamily="18" charset="0"/>
              </a:rPr>
              <a:t>Текущее состояние</a:t>
            </a:r>
          </a:p>
          <a:p>
            <a:r>
              <a:rPr lang="ru" sz="3200">
                <a:solidFill>
                  <a:srgbClr val="F2F2F2"/>
                </a:solidFill>
                <a:latin typeface="Palatino Linotype" panose="02040502050505030304" pitchFamily="18" charset="0"/>
              </a:rPr>
              <a:t>и перспективы цифровизации</a:t>
            </a:r>
            <a:endParaRPr lang="ru-RU" sz="3200" b="1" dirty="0">
              <a:solidFill>
                <a:srgbClr val="F2F2F2"/>
              </a:solidFill>
              <a:latin typeface="Palatino Linotype" panose="02040502050505030304" pitchFamily="18" charset="0"/>
              <a:cs typeface="Segoe UI Semibold" panose="020B07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45" y="303824"/>
            <a:ext cx="778246" cy="776949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872197" y="430688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g-Cyrl-TJ" sz="1600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Налоговый комитет при Правительстве </a:t>
            </a:r>
          </a:p>
          <a:p>
            <a:r>
              <a:rPr lang="tg-Cyrl-TJ" sz="1600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Республики Таджикистан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3004" y="430688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g-Cyrl-TJ" sz="1600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Кумитаи андози назди Ҳукумати </a:t>
            </a:r>
          </a:p>
          <a:p>
            <a:pPr algn="r"/>
            <a:r>
              <a:rPr lang="tg-Cyrl-TJ" sz="1600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Ҷумҳурии Тоҷикистон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999" y="1216403"/>
            <a:ext cx="7479613" cy="732804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325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239"/>
          <a:stretch/>
        </p:blipFill>
        <p:spPr>
          <a:xfrm rot="16200000">
            <a:off x="-2133413" y="2412072"/>
            <a:ext cx="6908574" cy="26087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9186">
            <a:off x="6411365" y="395918"/>
            <a:ext cx="6908574" cy="6908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474" y="262159"/>
            <a:ext cx="794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Для расширения государственных услуг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85569" y="186619"/>
            <a:ext cx="15921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Налоговый комитет </a:t>
            </a:r>
          </a:p>
          <a:p>
            <a:r>
              <a:rPr lang="ru-RU" sz="1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Правительстве </a:t>
            </a:r>
          </a:p>
          <a:p>
            <a:r>
              <a:rPr lang="ru-RU" sz="1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Республики Таджикистан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652" y="235238"/>
            <a:ext cx="469208" cy="468426"/>
          </a:xfrm>
          <a:prstGeom prst="rect">
            <a:avLst/>
          </a:prstGeom>
          <a:ln>
            <a:noFill/>
          </a:ln>
        </p:spPr>
      </p:pic>
      <p:sp>
        <p:nvSpPr>
          <p:cNvPr id="31" name="Прямоугольник 30"/>
          <p:cNvSpPr/>
          <p:nvPr/>
        </p:nvSpPr>
        <p:spPr>
          <a:xfrm>
            <a:off x="2726301" y="1565287"/>
            <a:ext cx="51535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сотрудничестве с финансовыми органами осуществлять принятие и утверждение документов по </a:t>
            </a:r>
            <a:r>
              <a:rPr lang="ru-RU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резидентству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28" y="707476"/>
            <a:ext cx="7945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электронном формате следует предпринять ряд мер, в том числе: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26300" y="2904481"/>
            <a:ext cx="51535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Осуществлять регистрацию субъектов предпринимательства в электронном формате в течение 24 часов;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26299" y="4313659"/>
            <a:ext cx="51535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осуществлять мониторинг исполнения обращений и запросов налогоплательщиков, поступающих в Налоговый комитет;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26299" y="5828370"/>
            <a:ext cx="4560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Образовать </a:t>
            </a:r>
            <a:r>
              <a:rPr lang="ru-RU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крупнообъёмные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информационные базы (</a:t>
            </a:r>
            <a:r>
              <a:rPr lang="ru-RU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Data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-центры)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47" y="1324141"/>
            <a:ext cx="1210572" cy="1210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>
          <a:xfrm>
            <a:off x="1189270" y="2655850"/>
            <a:ext cx="1235926" cy="1235926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3" r="18281"/>
          <a:stretch/>
        </p:blipFill>
        <p:spPr>
          <a:xfrm>
            <a:off x="1189270" y="4012913"/>
            <a:ext cx="1235926" cy="1340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7" r="25207"/>
          <a:stretch/>
        </p:blipFill>
        <p:spPr>
          <a:xfrm>
            <a:off x="1214624" y="5474206"/>
            <a:ext cx="1231548" cy="1231548"/>
          </a:xfrm>
          <a:prstGeom prst="ellipse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312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5275" y="2962275"/>
            <a:ext cx="3467100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404" y="2954427"/>
            <a:ext cx="7290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g-Cyrl-TJ" sz="4000" b="1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СПАСИБО </a:t>
            </a:r>
            <a:r>
              <a:rPr lang="ru-RU" sz="4000" b="1" dirty="0">
                <a:solidFill>
                  <a:prstClr val="white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ЗА ВНИМАНИЕ!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45" y="303824"/>
            <a:ext cx="778246" cy="776949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6872197" y="430688"/>
            <a:ext cx="3598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g-Cyrl-TJ" sz="14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Налоговый комитет при Правительстве </a:t>
            </a:r>
          </a:p>
          <a:p>
            <a:r>
              <a:rPr lang="tg-Cyrl-TJ" sz="14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Республики Таджикистан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45238" y="430688"/>
            <a:ext cx="2992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g-Cyrl-TJ" sz="14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Кумитаи андози назди Ҳукумати </a:t>
            </a:r>
          </a:p>
          <a:p>
            <a:pPr algn="r"/>
            <a:r>
              <a:rPr lang="tg-Cyrl-TJ" sz="14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Ҷумҳурии Тоҷикистон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09" y="1507926"/>
            <a:ext cx="7300589" cy="730058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38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969" y="1932463"/>
            <a:ext cx="5144608" cy="5040357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428095" y="1603070"/>
            <a:ext cx="1319341" cy="522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6450" y="2786641"/>
            <a:ext cx="2851265" cy="24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31907" y="2509153"/>
            <a:ext cx="1319341" cy="52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0359717" y="334155"/>
            <a:ext cx="1897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Palatino Linotype" panose="02040502050505030304" pitchFamily="18" charset="0"/>
                <a:cs typeface="Segoe UI Light" panose="020B0502040204020203" pitchFamily="34" charset="0"/>
              </a:rPr>
              <a:t>Налоговый комитет при Правительстве </a:t>
            </a:r>
          </a:p>
          <a:p>
            <a:r>
              <a:rPr lang="ru-RU" sz="1000" dirty="0">
                <a:solidFill>
                  <a:schemeClr val="bg1"/>
                </a:solidFill>
                <a:latin typeface="Palatino Linotype" panose="02040502050505030304" pitchFamily="18" charset="0"/>
                <a:cs typeface="Segoe UI Light" panose="020B0502040204020203" pitchFamily="34" charset="0"/>
              </a:rPr>
              <a:t>Республики Таджикистан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509" y="334155"/>
            <a:ext cx="469208" cy="468426"/>
          </a:xfrm>
          <a:prstGeom prst="rect">
            <a:avLst/>
          </a:prstGeom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0" y="6704978"/>
            <a:ext cx="12192000" cy="18090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6188" y="775323"/>
            <a:ext cx="103460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Программа развития налогового администрирования на 2020-2025 годы, принятая </a:t>
            </a:r>
            <a:r>
              <a:rPr lang="ru-RU" sz="1600" b="1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30 декабря 2019 года </a:t>
            </a:r>
            <a:r>
              <a:rPr lang="ru-RU" sz="1600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постановлением Правительства Республики Таджикистан </a:t>
            </a:r>
            <a:r>
              <a:rPr lang="ru-RU" sz="1600" b="1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№643</a:t>
            </a:r>
          </a:p>
          <a:p>
            <a:endParaRPr lang="ru-RU" sz="1600" b="1" dirty="0">
              <a:solidFill>
                <a:schemeClr val="bg1"/>
              </a:solidFill>
              <a:latin typeface="Palatino Linotype" panose="02040502050505030304" pitchFamily="18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754" y="1603071"/>
            <a:ext cx="12993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defRPr>
            </a:lvl1pPr>
          </a:lstStyle>
          <a:p>
            <a:r>
              <a:rPr lang="ru-RU" dirty="0"/>
              <a:t>2020 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943" y="1382291"/>
            <a:ext cx="716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начало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1248" y="1593499"/>
            <a:ext cx="5401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accent2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Меры по развитию налогового администрирования Республики Таджикистан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4754" y="2525032"/>
            <a:ext cx="12792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defRPr>
            </a:lvl1pPr>
          </a:lstStyle>
          <a:p>
            <a:r>
              <a:rPr lang="ru-RU" dirty="0"/>
              <a:t>2025 г.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6643" y="2276306"/>
            <a:ext cx="98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окончание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71282" y="2491618"/>
            <a:ext cx="5799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Повышение эффективности за счет  принципов устойчивого развития,  </a:t>
            </a:r>
            <a:r>
              <a:rPr lang="ru-RU" sz="1500" b="1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клиентоориентированности</a:t>
            </a:r>
            <a:r>
              <a:rPr lang="ru-RU" sz="1500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и цифровизации</a:t>
            </a:r>
          </a:p>
        </p:txBody>
      </p:sp>
      <p:cxnSp>
        <p:nvCxnSpPr>
          <p:cNvPr id="3" name="Соединительная линия уступом 2"/>
          <p:cNvCxnSpPr>
            <a:stCxn id="15" idx="1"/>
            <a:endCxn id="31" idx="1"/>
          </p:cNvCxnSpPr>
          <p:nvPr/>
        </p:nvCxnSpPr>
        <p:spPr>
          <a:xfrm rot="10800000" flipV="1">
            <a:off x="431908" y="1864681"/>
            <a:ext cx="42847" cy="905472"/>
          </a:xfrm>
          <a:prstGeom prst="bentConnector3">
            <a:avLst>
              <a:gd name="adj1" fmla="val 633526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00776" y="1603071"/>
            <a:ext cx="6038374" cy="52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700776" y="2509152"/>
            <a:ext cx="6038374" cy="52200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76643" y="3453834"/>
            <a:ext cx="6554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ПРИНЦИП КЛИЕНТООРИЕНТИРОВАННОСТИ </a:t>
            </a:r>
          </a:p>
        </p:txBody>
      </p:sp>
      <p:cxnSp>
        <p:nvCxnSpPr>
          <p:cNvPr id="38" name="Соединительная линия уступом 37"/>
          <p:cNvCxnSpPr>
            <a:stCxn id="9" idx="2"/>
            <a:endCxn id="32" idx="3"/>
          </p:cNvCxnSpPr>
          <p:nvPr/>
        </p:nvCxnSpPr>
        <p:spPr>
          <a:xfrm rot="16200000" flipH="1">
            <a:off x="5255087" y="1978149"/>
            <a:ext cx="622736" cy="2728744"/>
          </a:xfrm>
          <a:prstGeom prst="bentConnector4">
            <a:avLst>
              <a:gd name="adj1" fmla="val 33937"/>
              <a:gd name="adj2" fmla="val 108377"/>
            </a:avLst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76643" y="4452642"/>
            <a:ext cx="54015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Упрощение налоговой системы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800" dirty="0">
              <a:solidFill>
                <a:schemeClr val="bg1"/>
              </a:solidFill>
              <a:latin typeface="Palatino Linotype" panose="02040502050505030304" pitchFamily="18" charset="0"/>
              <a:cs typeface="Segoe UI Semibold" panose="020B07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Повышение качества услуг  налогоплательщикам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000" dirty="0">
              <a:solidFill>
                <a:schemeClr val="bg1"/>
              </a:solidFill>
              <a:latin typeface="Palatino Linotype" panose="02040502050505030304" pitchFamily="18" charset="0"/>
              <a:cs typeface="Segoe UI Semibold" panose="020B07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Улучшение добровольного соблюдения налогового законодательства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4454" y="3974795"/>
            <a:ext cx="23119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Цель Программы: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11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13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66005" y="-207819"/>
            <a:ext cx="3050684" cy="2988864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745600" y="681900"/>
            <a:ext cx="5873137" cy="5754122"/>
          </a:xfrm>
          <a:prstGeom prst="rect">
            <a:avLst/>
          </a:prstGeom>
        </p:spPr>
      </p:pic>
      <p:sp>
        <p:nvSpPr>
          <p:cNvPr id="34" name="Параллелограмм 3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5474" y="681900"/>
            <a:ext cx="3961053" cy="6023078"/>
          </a:xfrm>
          <a:prstGeom prst="parallelogram">
            <a:avLst>
              <a:gd name="adj" fmla="val 0"/>
            </a:avLst>
          </a:prstGeom>
          <a:gradFill>
            <a:gsLst>
              <a:gs pos="25100">
                <a:srgbClr val="ADB783"/>
              </a:gs>
              <a:gs pos="0">
                <a:srgbClr val="98CFA7"/>
              </a:gs>
              <a:gs pos="100000">
                <a:schemeClr val="accent1"/>
              </a:gs>
              <a:gs pos="100000">
                <a:srgbClr val="70AEDE"/>
              </a:gs>
              <a:gs pos="84121">
                <a:srgbClr val="DF7F2D"/>
              </a:gs>
              <a:gs pos="0">
                <a:srgbClr val="99B7FF"/>
              </a:gs>
              <a:gs pos="100000">
                <a:srgbClr val="6672E4"/>
              </a:gs>
              <a:gs pos="45000">
                <a:srgbClr val="882BE5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7"/>
          <p:cNvSpPr/>
          <p:nvPr/>
        </p:nvSpPr>
        <p:spPr>
          <a:xfrm>
            <a:off x="0" y="0"/>
            <a:ext cx="9865454" cy="690500"/>
          </a:xfrm>
          <a:custGeom>
            <a:avLst/>
            <a:gdLst>
              <a:gd name="connsiteX0" fmla="*/ 0 w 9597006"/>
              <a:gd name="connsiteY0" fmla="*/ 0 h 690500"/>
              <a:gd name="connsiteX1" fmla="*/ 9597006 w 9597006"/>
              <a:gd name="connsiteY1" fmla="*/ 0 h 690500"/>
              <a:gd name="connsiteX2" fmla="*/ 9597006 w 9597006"/>
              <a:gd name="connsiteY2" fmla="*/ 690500 h 690500"/>
              <a:gd name="connsiteX3" fmla="*/ 0 w 9597006"/>
              <a:gd name="connsiteY3" fmla="*/ 690500 h 690500"/>
              <a:gd name="connsiteX4" fmla="*/ 0 w 9597006"/>
              <a:gd name="connsiteY4" fmla="*/ 0 h 690500"/>
              <a:gd name="connsiteX0" fmla="*/ 0 w 9865454"/>
              <a:gd name="connsiteY0" fmla="*/ 0 h 690500"/>
              <a:gd name="connsiteX1" fmla="*/ 9865454 w 9865454"/>
              <a:gd name="connsiteY1" fmla="*/ 0 h 690500"/>
              <a:gd name="connsiteX2" fmla="*/ 9597006 w 9865454"/>
              <a:gd name="connsiteY2" fmla="*/ 690500 h 690500"/>
              <a:gd name="connsiteX3" fmla="*/ 0 w 9865454"/>
              <a:gd name="connsiteY3" fmla="*/ 690500 h 690500"/>
              <a:gd name="connsiteX4" fmla="*/ 0 w 9865454"/>
              <a:gd name="connsiteY4" fmla="*/ 0 h 690500"/>
              <a:gd name="connsiteX0" fmla="*/ 0 w 9865454"/>
              <a:gd name="connsiteY0" fmla="*/ 0 h 690500"/>
              <a:gd name="connsiteX1" fmla="*/ 9865454 w 9865454"/>
              <a:gd name="connsiteY1" fmla="*/ 0 h 690500"/>
              <a:gd name="connsiteX2" fmla="*/ 9597006 w 9865454"/>
              <a:gd name="connsiteY2" fmla="*/ 690500 h 690500"/>
              <a:gd name="connsiteX3" fmla="*/ 0 w 9865454"/>
              <a:gd name="connsiteY3" fmla="*/ 690500 h 690500"/>
              <a:gd name="connsiteX4" fmla="*/ 0 w 9865454"/>
              <a:gd name="connsiteY4" fmla="*/ 0 h 690500"/>
              <a:gd name="connsiteX0" fmla="*/ 0 w 9865454"/>
              <a:gd name="connsiteY0" fmla="*/ 0 h 690500"/>
              <a:gd name="connsiteX1" fmla="*/ 9865454 w 9865454"/>
              <a:gd name="connsiteY1" fmla="*/ 0 h 690500"/>
              <a:gd name="connsiteX2" fmla="*/ 9538283 w 9865454"/>
              <a:gd name="connsiteY2" fmla="*/ 690500 h 690500"/>
              <a:gd name="connsiteX3" fmla="*/ 0 w 9865454"/>
              <a:gd name="connsiteY3" fmla="*/ 690500 h 690500"/>
              <a:gd name="connsiteX4" fmla="*/ 0 w 9865454"/>
              <a:gd name="connsiteY4" fmla="*/ 0 h 6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5454" h="690500">
                <a:moveTo>
                  <a:pt x="0" y="0"/>
                </a:moveTo>
                <a:lnTo>
                  <a:pt x="9865454" y="0"/>
                </a:lnTo>
                <a:lnTo>
                  <a:pt x="9538283" y="690500"/>
                </a:lnTo>
                <a:lnTo>
                  <a:pt x="0" y="6905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2256" y="177104"/>
            <a:ext cx="975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ЦИФРОВИЗАЦИЯ НАЛОГОВОГО АДМИНИСТРИРОВАНИЯ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72987" y="76022"/>
            <a:ext cx="1897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  <a:latin typeface="Palatino Linotype" panose="02040502050505030304" pitchFamily="18" charset="0"/>
                <a:cs typeface="Segoe UI Light" panose="020B0502040204020203" pitchFamily="34" charset="0"/>
              </a:rPr>
              <a:t>Налоговый комитет </a:t>
            </a:r>
          </a:p>
          <a:p>
            <a:r>
              <a:rPr lang="ru-RU" sz="1000" dirty="0">
                <a:solidFill>
                  <a:srgbClr val="002060"/>
                </a:solidFill>
                <a:latin typeface="Palatino Linotype" panose="02040502050505030304" pitchFamily="18" charset="0"/>
                <a:cs typeface="Segoe UI Light" panose="020B0502040204020203" pitchFamily="34" charset="0"/>
              </a:rPr>
              <a:t>при Правительстве </a:t>
            </a:r>
          </a:p>
          <a:p>
            <a:r>
              <a:rPr lang="ru-RU" sz="1000" dirty="0">
                <a:solidFill>
                  <a:srgbClr val="002060"/>
                </a:solidFill>
                <a:latin typeface="Palatino Linotype" panose="02040502050505030304" pitchFamily="18" charset="0"/>
                <a:cs typeface="Segoe UI Light" panose="020B0502040204020203" pitchFamily="34" charset="0"/>
              </a:rPr>
              <a:t>Республики Таджикистан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71" y="124641"/>
            <a:ext cx="469208" cy="468426"/>
          </a:xfrm>
          <a:prstGeom prst="rect">
            <a:avLst/>
          </a:prstGeom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0" y="6704978"/>
            <a:ext cx="12192000" cy="180907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Надпись 4">
            <a:extLst>
              <a:ext uri="{FF2B5EF4-FFF2-40B4-BE49-F238E27FC236}">
                <a16:creationId xmlns:a16="http://schemas.microsoft.com/office/drawing/2014/main" id="{BAD3DD8E-0492-4A48-B06C-F87FA5CFE3C0}"/>
              </a:ext>
            </a:extLst>
          </p:cNvPr>
          <p:cNvSpPr txBox="1"/>
          <p:nvPr/>
        </p:nvSpPr>
        <p:spPr>
          <a:xfrm>
            <a:off x="760521" y="452996"/>
            <a:ext cx="3020250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19900" b="1" dirty="0">
                <a:solidFill>
                  <a:srgbClr val="002060"/>
                </a:solidFill>
                <a:latin typeface="Palatino Linotype" panose="02040502050505030304" pitchFamily="18" charset="0"/>
                <a:cs typeface="Segoe UI" panose="020B0502040204020203" pitchFamily="34" charset="0"/>
              </a:rPr>
              <a:t>81</a:t>
            </a:r>
            <a:endParaRPr lang="ru-RU" sz="19900" b="1" dirty="0">
              <a:solidFill>
                <a:srgbClr val="002060"/>
              </a:solidFill>
              <a:latin typeface="Palatino Linotype" panose="02040502050505030304" pitchFamily="18" charset="0"/>
              <a:cs typeface="Segoe UI" panose="020B0502040204020203" pitchFamily="34" charset="0"/>
            </a:endParaRPr>
          </a:p>
        </p:txBody>
      </p:sp>
      <p:sp>
        <p:nvSpPr>
          <p:cNvPr id="30" name="Надпись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379706" y="2909454"/>
            <a:ext cx="35707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buFont typeface="Wingdings" panose="05000000000000000000" pitchFamily="2" charset="2"/>
              <a:buNone/>
              <a:defRPr sz="200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defRPr>
            </a:lvl1pPr>
          </a:lstStyle>
          <a:p>
            <a:r>
              <a:rPr lang="ru-RU" sz="2800" dirty="0"/>
              <a:t>налоговых услуг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74D15AA-4B45-41B5-A81C-97FCBF019951}"/>
              </a:ext>
            </a:extLst>
          </p:cNvPr>
          <p:cNvSpPr/>
          <p:nvPr/>
        </p:nvSpPr>
        <p:spPr>
          <a:xfrm>
            <a:off x="483438" y="3715184"/>
            <a:ext cx="3145415" cy="215443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2000" i="1" dirty="0">
                <a:solidFill>
                  <a:srgbClr val="002060"/>
                </a:solidFill>
                <a:latin typeface="Palatino Linotype" panose="02040502050505030304" pitchFamily="18" charset="0"/>
                <a:cs typeface="Segoe UI" panose="020B0502040204020203" pitchFamily="34" charset="0"/>
              </a:rPr>
              <a:t>Фискальная прозрачность</a:t>
            </a:r>
          </a:p>
          <a:p>
            <a:pPr rtl="0"/>
            <a:r>
              <a:rPr lang="ru-RU" sz="2000" i="1" dirty="0">
                <a:solidFill>
                  <a:srgbClr val="002060"/>
                </a:solidFill>
                <a:latin typeface="Palatino Linotype" panose="02040502050505030304" pitchFamily="18" charset="0"/>
                <a:cs typeface="Segoe UI" panose="020B0502040204020203" pitchFamily="34" charset="0"/>
              </a:rPr>
              <a:t>Скорость взаимодействия</a:t>
            </a:r>
          </a:p>
          <a:p>
            <a:pPr rtl="0"/>
            <a:r>
              <a:rPr lang="ru-RU" sz="2000" i="1" dirty="0">
                <a:solidFill>
                  <a:srgbClr val="002060"/>
                </a:solidFill>
                <a:latin typeface="Palatino Linotype" panose="02040502050505030304" pitchFamily="18" charset="0"/>
                <a:cs typeface="Segoe UI" panose="020B0502040204020203" pitchFamily="34" charset="0"/>
              </a:rPr>
              <a:t>Безопасность данных</a:t>
            </a:r>
          </a:p>
          <a:p>
            <a:pPr rtl="0"/>
            <a:r>
              <a:rPr lang="ru-RU" sz="2000" i="1" dirty="0">
                <a:solidFill>
                  <a:srgbClr val="002060"/>
                </a:solidFill>
                <a:latin typeface="Palatino Linotype" panose="02040502050505030304" pitchFamily="18" charset="0"/>
                <a:cs typeface="Segoe UI" panose="020B0502040204020203" pitchFamily="34" charset="0"/>
              </a:rPr>
              <a:t>Аналитика и информирование</a:t>
            </a:r>
          </a:p>
          <a:p>
            <a:pPr rtl="0"/>
            <a:r>
              <a:rPr lang="ru-RU" sz="2000" i="1" dirty="0">
                <a:solidFill>
                  <a:srgbClr val="002060"/>
                </a:solidFill>
                <a:latin typeface="Palatino Linotype" panose="02040502050505030304" pitchFamily="18" charset="0"/>
                <a:cs typeface="Segoe UI" panose="020B0502040204020203" pitchFamily="34" charset="0"/>
              </a:rPr>
              <a:t>Электронный документооборот</a:t>
            </a:r>
          </a:p>
        </p:txBody>
      </p:sp>
      <p:sp>
        <p:nvSpPr>
          <p:cNvPr id="38" name="Надпись 13">
            <a:extLst>
              <a:ext uri="{FF2B5EF4-FFF2-40B4-BE49-F238E27FC236}">
                <a16:creationId xmlns:a16="http://schemas.microsoft.com/office/drawing/2014/main" id="{A5704BA3-593E-4519-9139-4E1D86366677}"/>
              </a:ext>
            </a:extLst>
          </p:cNvPr>
          <p:cNvSpPr txBox="1"/>
          <p:nvPr/>
        </p:nvSpPr>
        <p:spPr>
          <a:xfrm>
            <a:off x="4284465" y="1001732"/>
            <a:ext cx="36230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2400" b="1" dirty="0">
                <a:solidFill>
                  <a:schemeClr val="bg1"/>
                </a:solidFill>
                <a:latin typeface="Palatino Linotype" panose="02040502050505030304" pitchFamily="18" charset="0"/>
                <a:cs typeface="Segoe UI" panose="020B0502040204020203" pitchFamily="34" charset="0"/>
              </a:rPr>
              <a:t>Технологии цифровизации: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389112" y="2111907"/>
            <a:ext cx="3242959" cy="606943"/>
            <a:chOff x="4269098" y="2094910"/>
            <a:chExt cx="3242959" cy="606943"/>
          </a:xfrm>
        </p:grpSpPr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id="{267E4A54-8A0F-43A0-AA7D-F508F05BB2EF}"/>
                </a:ext>
              </a:extLst>
            </p:cNvPr>
            <p:cNvSpPr/>
            <p:nvPr/>
          </p:nvSpPr>
          <p:spPr>
            <a:xfrm>
              <a:off x="5023762" y="2148989"/>
              <a:ext cx="2488295" cy="30777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2000" i="1" dirty="0">
                  <a:solidFill>
                    <a:schemeClr val="bg1"/>
                  </a:solidFill>
                  <a:latin typeface="Palatino Linotype" panose="02040502050505030304" pitchFamily="18" charset="0"/>
                  <a:cs typeface="Segoe UI" panose="020B0502040204020203" pitchFamily="34" charset="0"/>
                </a:rPr>
                <a:t>Облачные данные </a:t>
              </a:r>
            </a:p>
          </p:txBody>
        </p:sp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0B97B3C9-EBC6-4C92-9F0A-E28F4EF7A5EA}"/>
                </a:ext>
              </a:extLst>
            </p:cNvPr>
            <p:cNvGrpSpPr/>
            <p:nvPr/>
          </p:nvGrpSpPr>
          <p:grpSpPr>
            <a:xfrm>
              <a:off x="4269098" y="2094910"/>
              <a:ext cx="579102" cy="606943"/>
              <a:chOff x="2686050" y="2895601"/>
              <a:chExt cx="330200" cy="346075"/>
            </a:xfrm>
          </p:grpSpPr>
          <p:sp>
            <p:nvSpPr>
              <p:cNvPr id="111" name="Овал 309">
                <a:extLst>
                  <a:ext uri="{FF2B5EF4-FFF2-40B4-BE49-F238E27FC236}">
                    <a16:creationId xmlns:a16="http://schemas.microsoft.com/office/drawing/2014/main" id="{00D7C237-71FC-445A-9F26-101C7B72A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12" name="Полилиния 310">
                <a:extLst>
                  <a:ext uri="{FF2B5EF4-FFF2-40B4-BE49-F238E27FC236}">
                    <a16:creationId xmlns:a16="http://schemas.microsoft.com/office/drawing/2014/main" id="{66875E49-12B2-4689-93D2-F6C3DFA57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13" name="Овал 311">
                <a:extLst>
                  <a:ext uri="{FF2B5EF4-FFF2-40B4-BE49-F238E27FC236}">
                    <a16:creationId xmlns:a16="http://schemas.microsoft.com/office/drawing/2014/main" id="{79E812C8-6A14-42FA-B983-56B6F7303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14" name="Полилиния 312">
                <a:extLst>
                  <a:ext uri="{FF2B5EF4-FFF2-40B4-BE49-F238E27FC236}">
                    <a16:creationId xmlns:a16="http://schemas.microsoft.com/office/drawing/2014/main" id="{6EE140AE-95E2-42D6-8343-EED0E01B8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15" name="Овал 313">
                <a:extLst>
                  <a:ext uri="{FF2B5EF4-FFF2-40B4-BE49-F238E27FC236}">
                    <a16:creationId xmlns:a16="http://schemas.microsoft.com/office/drawing/2014/main" id="{A91A4C56-03CB-4D67-8CD8-FC29B3A2B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16" name="Полилиния 314">
                <a:extLst>
                  <a:ext uri="{FF2B5EF4-FFF2-40B4-BE49-F238E27FC236}">
                    <a16:creationId xmlns:a16="http://schemas.microsoft.com/office/drawing/2014/main" id="{4BF4DB61-E50C-4659-B315-21BF743FF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17" name="Овал 315">
                <a:extLst>
                  <a:ext uri="{FF2B5EF4-FFF2-40B4-BE49-F238E27FC236}">
                    <a16:creationId xmlns:a16="http://schemas.microsoft.com/office/drawing/2014/main" id="{263D783B-3857-4E55-A551-6655D8DDA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18" name="Полилиния 316">
                <a:extLst>
                  <a:ext uri="{FF2B5EF4-FFF2-40B4-BE49-F238E27FC236}">
                    <a16:creationId xmlns:a16="http://schemas.microsoft.com/office/drawing/2014/main" id="{E46D5622-D664-481B-8902-70C961FAF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19" name="Овал 317">
                <a:extLst>
                  <a:ext uri="{FF2B5EF4-FFF2-40B4-BE49-F238E27FC236}">
                    <a16:creationId xmlns:a16="http://schemas.microsoft.com/office/drawing/2014/main" id="{5BDC2AA3-8653-47C6-9CF7-2579486BF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20" name="Полилиния 318">
                <a:extLst>
                  <a:ext uri="{FF2B5EF4-FFF2-40B4-BE49-F238E27FC236}">
                    <a16:creationId xmlns:a16="http://schemas.microsoft.com/office/drawing/2014/main" id="{3A66D3FE-E235-4203-A19F-BC38BF7A6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21" name="Полилиния 319">
                <a:extLst>
                  <a:ext uri="{FF2B5EF4-FFF2-40B4-BE49-F238E27FC236}">
                    <a16:creationId xmlns:a16="http://schemas.microsoft.com/office/drawing/2014/main" id="{6C51C0E5-2DAE-4DE1-BAE4-8E0D932D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22" name="Линия 320">
                <a:extLst>
                  <a:ext uri="{FF2B5EF4-FFF2-40B4-BE49-F238E27FC236}">
                    <a16:creationId xmlns:a16="http://schemas.microsoft.com/office/drawing/2014/main" id="{FED6DFE8-0963-48D1-9BAA-53772F0EA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4AF81162-F8E5-4429-8E39-AF70CBB53233}"/>
                </a:ext>
              </a:extLst>
            </p:cNvPr>
            <p:cNvGrpSpPr/>
            <p:nvPr/>
          </p:nvGrpSpPr>
          <p:grpSpPr>
            <a:xfrm>
              <a:off x="5034618" y="2591408"/>
              <a:ext cx="2421165" cy="88596"/>
              <a:chOff x="4674462" y="2940354"/>
              <a:chExt cx="3045133" cy="81030"/>
            </a:xfrm>
          </p:grpSpPr>
          <p:sp>
            <p:nvSpPr>
              <p:cNvPr id="68" name="Прямоугольник: Скругленные углы 6">
                <a:extLst>
                  <a:ext uri="{FF2B5EF4-FFF2-40B4-BE49-F238E27FC236}">
                    <a16:creationId xmlns:a16="http://schemas.microsoft.com/office/drawing/2014/main" id="{946F7D42-7783-4AA6-ADD6-AB6D2DF05CAF}"/>
                  </a:ext>
                </a:extLst>
              </p:cNvPr>
              <p:cNvSpPr/>
              <p:nvPr/>
            </p:nvSpPr>
            <p:spPr>
              <a:xfrm>
                <a:off x="4674462" y="2940367"/>
                <a:ext cx="3045133" cy="8101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69" name="Прямоугольник: Скругленные углы 70">
                <a:extLst>
                  <a:ext uri="{FF2B5EF4-FFF2-40B4-BE49-F238E27FC236}">
                    <a16:creationId xmlns:a16="http://schemas.microsoft.com/office/drawing/2014/main" id="{0A78528F-E9CB-4B99-BD4F-A6AE016C76C8}"/>
                  </a:ext>
                </a:extLst>
              </p:cNvPr>
              <p:cNvSpPr/>
              <p:nvPr/>
            </p:nvSpPr>
            <p:spPr>
              <a:xfrm>
                <a:off x="4674463" y="2940354"/>
                <a:ext cx="1834287" cy="8101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4386326" y="3160576"/>
            <a:ext cx="3299409" cy="784568"/>
            <a:chOff x="4266312" y="3022930"/>
            <a:chExt cx="3299409" cy="784568"/>
          </a:xfrm>
        </p:grpSpPr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E136D759-25F2-4CF2-9BE6-769681C37E48}"/>
                </a:ext>
              </a:extLst>
            </p:cNvPr>
            <p:cNvGrpSpPr/>
            <p:nvPr/>
          </p:nvGrpSpPr>
          <p:grpSpPr>
            <a:xfrm>
              <a:off x="4266312" y="3069932"/>
              <a:ext cx="622774" cy="622774"/>
              <a:chOff x="3398838" y="2895601"/>
              <a:chExt cx="346075" cy="346075"/>
            </a:xfrm>
          </p:grpSpPr>
          <p:sp>
            <p:nvSpPr>
              <p:cNvPr id="95" name="Полилиния 49">
                <a:extLst>
                  <a:ext uri="{FF2B5EF4-FFF2-40B4-BE49-F238E27FC236}">
                    <a16:creationId xmlns:a16="http://schemas.microsoft.com/office/drawing/2014/main" id="{56CCB68B-57D2-49CC-B61F-363F0FF3A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96" name="Полилиния 50">
                <a:extLst>
                  <a:ext uri="{FF2B5EF4-FFF2-40B4-BE49-F238E27FC236}">
                    <a16:creationId xmlns:a16="http://schemas.microsoft.com/office/drawing/2014/main" id="{67F96EFD-DA55-4AD5-BA45-4313C3E98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97" name="Овал 51">
                <a:extLst>
                  <a:ext uri="{FF2B5EF4-FFF2-40B4-BE49-F238E27FC236}">
                    <a16:creationId xmlns:a16="http://schemas.microsoft.com/office/drawing/2014/main" id="{F372C151-C001-4280-B771-9A239086C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98" name="Полилиния 52">
                <a:extLst>
                  <a:ext uri="{FF2B5EF4-FFF2-40B4-BE49-F238E27FC236}">
                    <a16:creationId xmlns:a16="http://schemas.microsoft.com/office/drawing/2014/main" id="{D3FA7893-F8A0-4F72-ACCF-CF4CE6E4B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99" name="Полилиния 53">
                <a:extLst>
                  <a:ext uri="{FF2B5EF4-FFF2-40B4-BE49-F238E27FC236}">
                    <a16:creationId xmlns:a16="http://schemas.microsoft.com/office/drawing/2014/main" id="{C017CF38-81FD-491D-9BA4-35D01D4D4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00" name="Полилиния 54">
                <a:extLst>
                  <a:ext uri="{FF2B5EF4-FFF2-40B4-BE49-F238E27FC236}">
                    <a16:creationId xmlns:a16="http://schemas.microsoft.com/office/drawing/2014/main" id="{99433936-BA1A-40A3-959B-047AFFF78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01" name="Овал 55">
                <a:extLst>
                  <a:ext uri="{FF2B5EF4-FFF2-40B4-BE49-F238E27FC236}">
                    <a16:creationId xmlns:a16="http://schemas.microsoft.com/office/drawing/2014/main" id="{BDA2F5A8-B23C-499E-9267-3DC7A37FA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02" name="Полилиния 56">
                <a:extLst>
                  <a:ext uri="{FF2B5EF4-FFF2-40B4-BE49-F238E27FC236}">
                    <a16:creationId xmlns:a16="http://schemas.microsoft.com/office/drawing/2014/main" id="{099EF59E-5EEF-46B5-962D-A5FD94EA5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03" name="Полилиния 57">
                <a:extLst>
                  <a:ext uri="{FF2B5EF4-FFF2-40B4-BE49-F238E27FC236}">
                    <a16:creationId xmlns:a16="http://schemas.microsoft.com/office/drawing/2014/main" id="{FCE54361-37E3-4F52-B33F-6FAA345B4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04" name="Полилиния 58">
                <a:extLst>
                  <a:ext uri="{FF2B5EF4-FFF2-40B4-BE49-F238E27FC236}">
                    <a16:creationId xmlns:a16="http://schemas.microsoft.com/office/drawing/2014/main" id="{78645E47-D178-4E95-8459-77D1D8FF6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05" name="Овал 59">
                <a:extLst>
                  <a:ext uri="{FF2B5EF4-FFF2-40B4-BE49-F238E27FC236}">
                    <a16:creationId xmlns:a16="http://schemas.microsoft.com/office/drawing/2014/main" id="{7854B272-51DE-4F9C-A5CA-3532EA08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06" name="Полилиния 60">
                <a:extLst>
                  <a:ext uri="{FF2B5EF4-FFF2-40B4-BE49-F238E27FC236}">
                    <a16:creationId xmlns:a16="http://schemas.microsoft.com/office/drawing/2014/main" id="{814DA909-0D02-4070-A399-CC0263BE5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07" name="Линия 61">
                <a:extLst>
                  <a:ext uri="{FF2B5EF4-FFF2-40B4-BE49-F238E27FC236}">
                    <a16:creationId xmlns:a16="http://schemas.microsoft.com/office/drawing/2014/main" id="{5899F489-EDA7-4EC2-826F-95D6DBC76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08" name="Линия 62">
                <a:extLst>
                  <a:ext uri="{FF2B5EF4-FFF2-40B4-BE49-F238E27FC236}">
                    <a16:creationId xmlns:a16="http://schemas.microsoft.com/office/drawing/2014/main" id="{83CCE497-C8F7-4970-AE29-490A81B26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D600301E-404F-4763-892B-EE1C3109F4D3}"/>
                </a:ext>
              </a:extLst>
            </p:cNvPr>
            <p:cNvSpPr/>
            <p:nvPr/>
          </p:nvSpPr>
          <p:spPr>
            <a:xfrm>
              <a:off x="5077426" y="3022930"/>
              <a:ext cx="2488295" cy="61555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2000" i="1" dirty="0">
                  <a:solidFill>
                    <a:schemeClr val="bg1"/>
                  </a:solidFill>
                  <a:latin typeface="Palatino Linotype" panose="02040502050505030304" pitchFamily="18" charset="0"/>
                  <a:cs typeface="Segoe UI" panose="020B0502040204020203" pitchFamily="34" charset="0"/>
                </a:rPr>
                <a:t>Открытые интерфейсы (</a:t>
              </a:r>
              <a:r>
                <a:rPr lang="en-US" sz="2000" i="1" dirty="0">
                  <a:solidFill>
                    <a:schemeClr val="bg1"/>
                  </a:solidFill>
                  <a:latin typeface="Palatino Linotype" panose="02040502050505030304" pitchFamily="18" charset="0"/>
                  <a:cs typeface="Segoe UI" panose="020B0502040204020203" pitchFamily="34" charset="0"/>
                </a:rPr>
                <a:t>API)</a:t>
              </a:r>
              <a:endParaRPr lang="ru-RU" sz="2000" i="1" dirty="0">
                <a:solidFill>
                  <a:schemeClr val="bg1"/>
                </a:solidFill>
                <a:latin typeface="Palatino Linotype" panose="02040502050505030304" pitchFamily="18" charset="0"/>
                <a:cs typeface="Segoe UI" panose="020B0502040204020203" pitchFamily="34" charset="0"/>
              </a:endParaRPr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19E0996D-AF4A-4FFB-A88F-2FEE0A9EDCD2}"/>
                </a:ext>
              </a:extLst>
            </p:cNvPr>
            <p:cNvGrpSpPr/>
            <p:nvPr/>
          </p:nvGrpSpPr>
          <p:grpSpPr>
            <a:xfrm>
              <a:off x="5077426" y="3718902"/>
              <a:ext cx="2421165" cy="88596"/>
              <a:chOff x="4674462" y="2940354"/>
              <a:chExt cx="3045133" cy="81030"/>
            </a:xfrm>
          </p:grpSpPr>
          <p:sp>
            <p:nvSpPr>
              <p:cNvPr id="66" name="Прямоугольник: Скругленные углы 78">
                <a:extLst>
                  <a:ext uri="{FF2B5EF4-FFF2-40B4-BE49-F238E27FC236}">
                    <a16:creationId xmlns:a16="http://schemas.microsoft.com/office/drawing/2014/main" id="{214774FE-1FFD-4D64-8A37-76CB44EB021C}"/>
                  </a:ext>
                </a:extLst>
              </p:cNvPr>
              <p:cNvSpPr/>
              <p:nvPr/>
            </p:nvSpPr>
            <p:spPr>
              <a:xfrm>
                <a:off x="4674462" y="2940367"/>
                <a:ext cx="3045133" cy="8101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67" name="Прямоугольник: Скругленные углы 79">
                <a:extLst>
                  <a:ext uri="{FF2B5EF4-FFF2-40B4-BE49-F238E27FC236}">
                    <a16:creationId xmlns:a16="http://schemas.microsoft.com/office/drawing/2014/main" id="{CCFD5BBD-3EB8-4D70-947E-F5AFBFF96EC0}"/>
                  </a:ext>
                </a:extLst>
              </p:cNvPr>
              <p:cNvSpPr/>
              <p:nvPr/>
            </p:nvSpPr>
            <p:spPr>
              <a:xfrm>
                <a:off x="4674465" y="2940354"/>
                <a:ext cx="1569155" cy="8101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4377897" y="4386870"/>
            <a:ext cx="3307838" cy="784568"/>
            <a:chOff x="4257883" y="4011029"/>
            <a:chExt cx="3307838" cy="784568"/>
          </a:xfrm>
        </p:grpSpPr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6974775F-B291-4B53-B461-88835C383ED5}"/>
                </a:ext>
              </a:extLst>
            </p:cNvPr>
            <p:cNvGrpSpPr/>
            <p:nvPr/>
          </p:nvGrpSpPr>
          <p:grpSpPr>
            <a:xfrm>
              <a:off x="4257883" y="4099294"/>
              <a:ext cx="570641" cy="545951"/>
              <a:chOff x="4127500" y="2909888"/>
              <a:chExt cx="330200" cy="315913"/>
            </a:xfrm>
          </p:grpSpPr>
          <p:sp>
            <p:nvSpPr>
              <p:cNvPr id="84" name="Овал 268">
                <a:extLst>
                  <a:ext uri="{FF2B5EF4-FFF2-40B4-BE49-F238E27FC236}">
                    <a16:creationId xmlns:a16="http://schemas.microsoft.com/office/drawing/2014/main" id="{FE9D5F51-D5BF-438E-8442-591451564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85" name="Полилиния 269">
                <a:extLst>
                  <a:ext uri="{FF2B5EF4-FFF2-40B4-BE49-F238E27FC236}">
                    <a16:creationId xmlns:a16="http://schemas.microsoft.com/office/drawing/2014/main" id="{4514A40D-D6F0-4AD6-9605-37581D312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86" name="Овал 270">
                <a:extLst>
                  <a:ext uri="{FF2B5EF4-FFF2-40B4-BE49-F238E27FC236}">
                    <a16:creationId xmlns:a16="http://schemas.microsoft.com/office/drawing/2014/main" id="{B605F216-E7D2-42D4-8BCF-4B68365DD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87" name="Полилиния 271">
                <a:extLst>
                  <a:ext uri="{FF2B5EF4-FFF2-40B4-BE49-F238E27FC236}">
                    <a16:creationId xmlns:a16="http://schemas.microsoft.com/office/drawing/2014/main" id="{7221B60C-9DC7-49BE-9845-B55F67481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88" name="Овал 272">
                <a:extLst>
                  <a:ext uri="{FF2B5EF4-FFF2-40B4-BE49-F238E27FC236}">
                    <a16:creationId xmlns:a16="http://schemas.microsoft.com/office/drawing/2014/main" id="{F7CDF7AF-4200-420D-ACFE-5F2B36CC0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89" name="Полилиния 273">
                <a:extLst>
                  <a:ext uri="{FF2B5EF4-FFF2-40B4-BE49-F238E27FC236}">
                    <a16:creationId xmlns:a16="http://schemas.microsoft.com/office/drawing/2014/main" id="{1A3F4268-4FB7-4106-9CDA-E5DFAC4AB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90" name="Полилиния 274">
                <a:extLst>
                  <a:ext uri="{FF2B5EF4-FFF2-40B4-BE49-F238E27FC236}">
                    <a16:creationId xmlns:a16="http://schemas.microsoft.com/office/drawing/2014/main" id="{090011F9-93DA-4E08-8197-0237F3720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91" name="Полилиния 275">
                <a:extLst>
                  <a:ext uri="{FF2B5EF4-FFF2-40B4-BE49-F238E27FC236}">
                    <a16:creationId xmlns:a16="http://schemas.microsoft.com/office/drawing/2014/main" id="{832AB0A3-F36E-4927-8E0D-E0C36586B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92" name="Полилиния 276">
                <a:extLst>
                  <a:ext uri="{FF2B5EF4-FFF2-40B4-BE49-F238E27FC236}">
                    <a16:creationId xmlns:a16="http://schemas.microsoft.com/office/drawing/2014/main" id="{69185BBE-8B01-4042-9127-5E91F9AA4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E7E16F25-9A73-4F49-8593-4DDEE2A8AB5D}"/>
                </a:ext>
              </a:extLst>
            </p:cNvPr>
            <p:cNvSpPr/>
            <p:nvPr/>
          </p:nvSpPr>
          <p:spPr>
            <a:xfrm>
              <a:off x="5077426" y="4011029"/>
              <a:ext cx="2488295" cy="61555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000" i="1" dirty="0">
                  <a:solidFill>
                    <a:schemeClr val="bg1"/>
                  </a:solidFill>
                  <a:latin typeface="Palatino Linotype" panose="02040502050505030304" pitchFamily="18" charset="0"/>
                  <a:cs typeface="Segoe UI" panose="020B0502040204020203" pitchFamily="34" charset="0"/>
                </a:rPr>
                <a:t>Электронные платежи </a:t>
              </a: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FBA54A74-91C7-4A8E-8256-29CECA65EBE5}"/>
                </a:ext>
              </a:extLst>
            </p:cNvPr>
            <p:cNvGrpSpPr/>
            <p:nvPr/>
          </p:nvGrpSpPr>
          <p:grpSpPr>
            <a:xfrm>
              <a:off x="5077426" y="4707001"/>
              <a:ext cx="2421165" cy="88596"/>
              <a:chOff x="4674462" y="2940354"/>
              <a:chExt cx="3045133" cy="81030"/>
            </a:xfrm>
          </p:grpSpPr>
          <p:sp>
            <p:nvSpPr>
              <p:cNvPr id="64" name="Прямоугольник: Скругленные углы 83">
                <a:extLst>
                  <a:ext uri="{FF2B5EF4-FFF2-40B4-BE49-F238E27FC236}">
                    <a16:creationId xmlns:a16="http://schemas.microsoft.com/office/drawing/2014/main" id="{BAF05105-E146-4A76-80BC-D132339D80CC}"/>
                  </a:ext>
                </a:extLst>
              </p:cNvPr>
              <p:cNvSpPr/>
              <p:nvPr/>
            </p:nvSpPr>
            <p:spPr>
              <a:xfrm>
                <a:off x="4674462" y="2940367"/>
                <a:ext cx="3045133" cy="8101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65" name="Прямоугольник: Скругленные углы 84">
                <a:extLst>
                  <a:ext uri="{FF2B5EF4-FFF2-40B4-BE49-F238E27FC236}">
                    <a16:creationId xmlns:a16="http://schemas.microsoft.com/office/drawing/2014/main" id="{C85F8D48-F497-4FF4-86A4-A306F3F0ED91}"/>
                  </a:ext>
                </a:extLst>
              </p:cNvPr>
              <p:cNvSpPr/>
              <p:nvPr/>
            </p:nvSpPr>
            <p:spPr>
              <a:xfrm>
                <a:off x="4674463" y="2940354"/>
                <a:ext cx="2392762" cy="8101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425938" y="5613163"/>
            <a:ext cx="3310380" cy="583000"/>
            <a:chOff x="4255341" y="5072311"/>
            <a:chExt cx="3310380" cy="58300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2FED15E3-F2A7-469C-B628-611921767E34}"/>
                </a:ext>
              </a:extLst>
            </p:cNvPr>
            <p:cNvGrpSpPr/>
            <p:nvPr/>
          </p:nvGrpSpPr>
          <p:grpSpPr>
            <a:xfrm>
              <a:off x="4255341" y="5072311"/>
              <a:ext cx="580327" cy="583000"/>
              <a:chOff x="4841875" y="2895601"/>
              <a:chExt cx="344488" cy="346075"/>
            </a:xfrm>
          </p:grpSpPr>
          <p:sp>
            <p:nvSpPr>
              <p:cNvPr id="72" name="Полилиния 258">
                <a:extLst>
                  <a:ext uri="{FF2B5EF4-FFF2-40B4-BE49-F238E27FC236}">
                    <a16:creationId xmlns:a16="http://schemas.microsoft.com/office/drawing/2014/main" id="{66F1D3E8-8C01-4B14-8A55-CA0D33656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73" name="Полилиния 259">
                <a:extLst>
                  <a:ext uri="{FF2B5EF4-FFF2-40B4-BE49-F238E27FC236}">
                    <a16:creationId xmlns:a16="http://schemas.microsoft.com/office/drawing/2014/main" id="{C7E4337D-67E8-477B-8284-B0579D016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74" name="Полилиния 260">
                <a:extLst>
                  <a:ext uri="{FF2B5EF4-FFF2-40B4-BE49-F238E27FC236}">
                    <a16:creationId xmlns:a16="http://schemas.microsoft.com/office/drawing/2014/main" id="{C2AF1AB5-D96A-4C19-BE80-2C8A0736E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75" name="Линия 261">
                <a:extLst>
                  <a:ext uri="{FF2B5EF4-FFF2-40B4-BE49-F238E27FC236}">
                    <a16:creationId xmlns:a16="http://schemas.microsoft.com/office/drawing/2014/main" id="{FF7B7042-5F74-4182-89DF-79E95F074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76" name="Линия 262">
                <a:extLst>
                  <a:ext uri="{FF2B5EF4-FFF2-40B4-BE49-F238E27FC236}">
                    <a16:creationId xmlns:a16="http://schemas.microsoft.com/office/drawing/2014/main" id="{6D40A249-C0DF-492C-98A0-5563396CE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77" name="Линия 263">
                <a:extLst>
                  <a:ext uri="{FF2B5EF4-FFF2-40B4-BE49-F238E27FC236}">
                    <a16:creationId xmlns:a16="http://schemas.microsoft.com/office/drawing/2014/main" id="{0424966D-2E93-463D-925D-8EC1314AA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78" name="Овал 264">
                <a:extLst>
                  <a:ext uri="{FF2B5EF4-FFF2-40B4-BE49-F238E27FC236}">
                    <a16:creationId xmlns:a16="http://schemas.microsoft.com/office/drawing/2014/main" id="{A2027076-84C0-41AA-ABE6-E182664DD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79" name="Овал 265">
                <a:extLst>
                  <a:ext uri="{FF2B5EF4-FFF2-40B4-BE49-F238E27FC236}">
                    <a16:creationId xmlns:a16="http://schemas.microsoft.com/office/drawing/2014/main" id="{34911030-E1C4-47C6-B878-AB9504619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80" name="Овал 266">
                <a:extLst>
                  <a:ext uri="{FF2B5EF4-FFF2-40B4-BE49-F238E27FC236}">
                    <a16:creationId xmlns:a16="http://schemas.microsoft.com/office/drawing/2014/main" id="{872A828C-C960-409B-BA85-F3FA58C58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81" name="Полилиния 267">
                <a:extLst>
                  <a:ext uri="{FF2B5EF4-FFF2-40B4-BE49-F238E27FC236}">
                    <a16:creationId xmlns:a16="http://schemas.microsoft.com/office/drawing/2014/main" id="{111031BF-F147-4673-B7D2-BAB9FDE01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9482C2C4-A83F-481A-A4DA-8A5D9AD7A680}"/>
                </a:ext>
              </a:extLst>
            </p:cNvPr>
            <p:cNvSpPr/>
            <p:nvPr/>
          </p:nvSpPr>
          <p:spPr>
            <a:xfrm>
              <a:off x="5077426" y="5102336"/>
              <a:ext cx="2488295" cy="30777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000" i="1" dirty="0">
                  <a:solidFill>
                    <a:schemeClr val="bg1"/>
                  </a:solidFill>
                  <a:latin typeface="Palatino Linotype" panose="02040502050505030304" pitchFamily="18" charset="0"/>
                  <a:cs typeface="Segoe UI" panose="020B0502040204020203" pitchFamily="34" charset="0"/>
                </a:rPr>
                <a:t>Нейросети и ИИ </a:t>
              </a:r>
            </a:p>
          </p:txBody>
        </p: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C7ADDD0C-4947-4DFD-8604-1C7FC185D6F1}"/>
                </a:ext>
              </a:extLst>
            </p:cNvPr>
            <p:cNvGrpSpPr/>
            <p:nvPr/>
          </p:nvGrpSpPr>
          <p:grpSpPr>
            <a:xfrm>
              <a:off x="5058958" y="5542345"/>
              <a:ext cx="2421165" cy="88596"/>
              <a:chOff x="4674462" y="2940354"/>
              <a:chExt cx="3045133" cy="81030"/>
            </a:xfrm>
          </p:grpSpPr>
          <p:sp>
            <p:nvSpPr>
              <p:cNvPr id="60" name="Прямоугольник: Скругленные углы 87">
                <a:extLst>
                  <a:ext uri="{FF2B5EF4-FFF2-40B4-BE49-F238E27FC236}">
                    <a16:creationId xmlns:a16="http://schemas.microsoft.com/office/drawing/2014/main" id="{3EE0ED0C-1321-4AB3-B03A-B7AD85571E6C}"/>
                  </a:ext>
                </a:extLst>
              </p:cNvPr>
              <p:cNvSpPr/>
              <p:nvPr/>
            </p:nvSpPr>
            <p:spPr>
              <a:xfrm>
                <a:off x="4674462" y="2940367"/>
                <a:ext cx="3045133" cy="8101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63" name="Прямоугольник: Скругленные углы 88">
                <a:extLst>
                  <a:ext uri="{FF2B5EF4-FFF2-40B4-BE49-F238E27FC236}">
                    <a16:creationId xmlns:a16="http://schemas.microsoft.com/office/drawing/2014/main" id="{4409F7EA-DE17-4C15-80F3-78361F8366BE}"/>
                  </a:ext>
                </a:extLst>
              </p:cNvPr>
              <p:cNvSpPr/>
              <p:nvPr/>
            </p:nvSpPr>
            <p:spPr>
              <a:xfrm>
                <a:off x="4674465" y="2940354"/>
                <a:ext cx="949205" cy="8101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>
                  <a:latin typeface="Palatino Linotype" panose="02040502050505030304" pitchFamily="18" charset="0"/>
                </a:endParaRPr>
              </a:p>
            </p:txBody>
          </p:sp>
        </p:grp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294AEDC0-6B1D-4A3D-860D-83756CC38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46731" y="1300475"/>
            <a:ext cx="3503968" cy="4982997"/>
            <a:chOff x="8462690" y="1300476"/>
            <a:chExt cx="3105343" cy="4780574"/>
          </a:xfrm>
        </p:grpSpPr>
        <p:sp>
          <p:nvSpPr>
            <p:cNvPr id="124" name="Надпись 100">
              <a:extLst>
                <a:ext uri="{FF2B5EF4-FFF2-40B4-BE49-F238E27FC236}">
                  <a16:creationId xmlns:a16="http://schemas.microsoft.com/office/drawing/2014/main" id="{CAECCF3F-B2FA-4F0A-96EE-B54207D66547}"/>
                </a:ext>
              </a:extLst>
            </p:cNvPr>
            <p:cNvSpPr txBox="1"/>
            <p:nvPr/>
          </p:nvSpPr>
          <p:spPr>
            <a:xfrm>
              <a:off x="8462691" y="1300476"/>
              <a:ext cx="3047138" cy="472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b="1" dirty="0">
                  <a:solidFill>
                    <a:srgbClr val="002060"/>
                  </a:solidFill>
                  <a:latin typeface="Palatino Linotype" panose="02040502050505030304" pitchFamily="18" charset="0"/>
                  <a:cs typeface="Segoe UI" panose="020B0502040204020203" pitchFamily="34" charset="0"/>
                </a:rPr>
                <a:t>Автоматизация сбора и регистрация данных</a:t>
              </a:r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id="{CDAD2E5F-3DBB-47BA-B90E-DDB45972B6AF}"/>
                </a:ext>
              </a:extLst>
            </p:cNvPr>
            <p:cNvSpPr/>
            <p:nvPr/>
          </p:nvSpPr>
          <p:spPr>
            <a:xfrm>
              <a:off x="8483139" y="1918414"/>
              <a:ext cx="2975669" cy="70865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i="1" dirty="0">
                  <a:solidFill>
                    <a:srgbClr val="002060"/>
                  </a:solidFill>
                  <a:latin typeface="Palatino Linotype" panose="02040502050505030304" pitchFamily="18" charset="0"/>
                  <a:cs typeface="Segoe UI" panose="020B0502040204020203" pitchFamily="34" charset="0"/>
                </a:rPr>
                <a:t>Автоматизация учета налогоплательщиков и их информационного профиля</a:t>
              </a:r>
            </a:p>
          </p:txBody>
        </p:sp>
        <p:sp>
          <p:nvSpPr>
            <p:cNvPr id="126" name="Надпись 103">
              <a:extLst>
                <a:ext uri="{FF2B5EF4-FFF2-40B4-BE49-F238E27FC236}">
                  <a16:creationId xmlns:a16="http://schemas.microsoft.com/office/drawing/2014/main" id="{36650A66-75C3-4933-AFC0-6AB58DFE89D9}"/>
                </a:ext>
              </a:extLst>
            </p:cNvPr>
            <p:cNvSpPr txBox="1"/>
            <p:nvPr/>
          </p:nvSpPr>
          <p:spPr>
            <a:xfrm>
              <a:off x="8520895" y="2818512"/>
              <a:ext cx="3047138" cy="9448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600" b="1" dirty="0">
                  <a:solidFill>
                    <a:srgbClr val="002060"/>
                  </a:solidFill>
                  <a:latin typeface="Palatino Linotype" panose="02040502050505030304" pitchFamily="18" charset="0"/>
                  <a:cs typeface="Segoe UI" panose="020B0502040204020203" pitchFamily="34" charset="0"/>
                </a:rPr>
                <a:t>IT – </a:t>
              </a:r>
              <a:r>
                <a:rPr lang="ru-RU" sz="1600" b="1" dirty="0">
                  <a:solidFill>
                    <a:srgbClr val="002060"/>
                  </a:solidFill>
                  <a:latin typeface="Palatino Linotype" panose="02040502050505030304" pitchFamily="18" charset="0"/>
                  <a:cs typeface="Segoe UI" panose="020B0502040204020203" pitchFamily="34" charset="0"/>
                </a:rPr>
                <a:t>технологии прослеживания информационных потоков и товаров</a:t>
              </a:r>
            </a:p>
          </p:txBody>
        </p:sp>
        <p:sp>
          <p:nvSpPr>
            <p:cNvPr id="127" name="Прямоугольник 126">
              <a:extLst>
                <a:ext uri="{FF2B5EF4-FFF2-40B4-BE49-F238E27FC236}">
                  <a16:creationId xmlns:a16="http://schemas.microsoft.com/office/drawing/2014/main" id="{AD1F5E0B-9D11-43FF-9946-9B61EF9D6E88}"/>
                </a:ext>
              </a:extLst>
            </p:cNvPr>
            <p:cNvSpPr/>
            <p:nvPr/>
          </p:nvSpPr>
          <p:spPr>
            <a:xfrm>
              <a:off x="8483139" y="3633268"/>
              <a:ext cx="2975669" cy="118109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i="1" dirty="0">
                  <a:solidFill>
                    <a:srgbClr val="002060"/>
                  </a:solidFill>
                  <a:latin typeface="Palatino Linotype" panose="02040502050505030304" pitchFamily="18" charset="0"/>
                  <a:cs typeface="Segoe UI" panose="020B0502040204020203" pitchFamily="34" charset="0"/>
                </a:rPr>
                <a:t>Электронный документооборот. </a:t>
              </a:r>
              <a:r>
                <a:rPr lang="en-US" sz="1600" i="1" dirty="0">
                  <a:solidFill>
                    <a:srgbClr val="002060"/>
                  </a:solidFill>
                  <a:latin typeface="Palatino Linotype" panose="02040502050505030304" pitchFamily="18" charset="0"/>
                  <a:cs typeface="Segoe UI" panose="020B0502040204020203" pitchFamily="34" charset="0"/>
                </a:rPr>
                <a:t>IT</a:t>
              </a:r>
              <a:r>
                <a:rPr lang="ru-RU" sz="1600" i="1" dirty="0">
                  <a:solidFill>
                    <a:srgbClr val="002060"/>
                  </a:solidFill>
                  <a:latin typeface="Palatino Linotype" panose="02040502050505030304" pitchFamily="18" charset="0"/>
                  <a:cs typeface="Segoe UI" panose="020B0502040204020203" pitchFamily="34" charset="0"/>
                </a:rPr>
                <a:t> –инфраструктура потоков информации, электронная отчетность,  аналитика</a:t>
              </a:r>
            </a:p>
          </p:txBody>
        </p:sp>
        <p:sp>
          <p:nvSpPr>
            <p:cNvPr id="128" name="Надпись 105">
              <a:extLst>
                <a:ext uri="{FF2B5EF4-FFF2-40B4-BE49-F238E27FC236}">
                  <a16:creationId xmlns:a16="http://schemas.microsoft.com/office/drawing/2014/main" id="{2BACDD99-66AF-423B-B714-10B1BD09EBE4}"/>
                </a:ext>
              </a:extLst>
            </p:cNvPr>
            <p:cNvSpPr txBox="1"/>
            <p:nvPr/>
          </p:nvSpPr>
          <p:spPr>
            <a:xfrm>
              <a:off x="8462691" y="4922926"/>
              <a:ext cx="3047138" cy="472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600" b="1" dirty="0">
                  <a:solidFill>
                    <a:srgbClr val="002060"/>
                  </a:solidFill>
                  <a:latin typeface="Palatino Linotype" panose="02040502050505030304" pitchFamily="18" charset="0"/>
                  <a:cs typeface="Segoe UI" panose="020B0502040204020203" pitchFamily="34" charset="0"/>
                </a:rPr>
                <a:t>IT - </a:t>
              </a:r>
              <a:r>
                <a:rPr lang="ru-RU" sz="1600" b="1" dirty="0">
                  <a:solidFill>
                    <a:srgbClr val="002060"/>
                  </a:solidFill>
                  <a:latin typeface="Palatino Linotype" panose="02040502050505030304" pitchFamily="18" charset="0"/>
                  <a:cs typeface="Segoe UI" panose="020B0502040204020203" pitchFamily="34" charset="0"/>
                </a:rPr>
                <a:t> диалог с налогоплательщиком</a:t>
              </a:r>
            </a:p>
          </p:txBody>
        </p:sp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D6D9691D-4606-4981-97A5-3BEAC7F0804E}"/>
                </a:ext>
              </a:extLst>
            </p:cNvPr>
            <p:cNvSpPr/>
            <p:nvPr/>
          </p:nvSpPr>
          <p:spPr>
            <a:xfrm>
              <a:off x="8483139" y="5372393"/>
              <a:ext cx="2975669" cy="70865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i="1" dirty="0">
                  <a:solidFill>
                    <a:srgbClr val="002060"/>
                  </a:solidFill>
                  <a:latin typeface="Palatino Linotype" panose="02040502050505030304" pitchFamily="18" charset="0"/>
                  <a:cs typeface="Segoe UI" panose="020B0502040204020203" pitchFamily="34" charset="0"/>
                </a:rPr>
                <a:t>Цифровая экосистема двусторонней коммуникации с налогоплательщиком</a:t>
              </a:r>
            </a:p>
          </p:txBody>
        </p:sp>
        <p:cxnSp>
          <p:nvCxnSpPr>
            <p:cNvPr id="130" name="Прямая соединительная линия 129">
              <a:extLst>
                <a:ext uri="{FF2B5EF4-FFF2-40B4-BE49-F238E27FC236}">
                  <a16:creationId xmlns:a16="http://schemas.microsoft.com/office/drawing/2014/main" id="{281FF210-334C-43FA-80C2-0E1E9F3F51C4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4750566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>
              <a:extLst>
                <a:ext uri="{FF2B5EF4-FFF2-40B4-BE49-F238E27FC236}">
                  <a16:creationId xmlns:a16="http://schemas.microsoft.com/office/drawing/2014/main" id="{8F599308-2B51-4D9D-9F9B-2C2E81CA918F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0" y="2738288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2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0000">
            <a:off x="-1256743" y="-2831301"/>
            <a:ext cx="5156383" cy="515638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0000">
            <a:off x="5253111" y="-474922"/>
            <a:ext cx="7300589" cy="73005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48183" y="1478651"/>
            <a:ext cx="4916472" cy="381714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975" y="274859"/>
            <a:ext cx="396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Основные цели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7081" y="818683"/>
            <a:ext cx="430919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g-Cyrl-TJ" sz="16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Налогового кодекса в новой редакции </a:t>
            </a:r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48882" y="1701061"/>
            <a:ext cx="28344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Поддержка бизнеса за счет </a:t>
            </a:r>
          </a:p>
          <a:p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развития налогового </a:t>
            </a:r>
          </a:p>
          <a:p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администрирования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385569" y="186619"/>
            <a:ext cx="15921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Налоговый комитет </a:t>
            </a:r>
          </a:p>
          <a:p>
            <a:r>
              <a:rPr lang="ru-RU" sz="10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Правительстве </a:t>
            </a:r>
          </a:p>
          <a:p>
            <a:r>
              <a:rPr lang="ru-RU" sz="10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Республики Таджикистан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652" y="235238"/>
            <a:ext cx="469208" cy="468426"/>
          </a:xfrm>
          <a:prstGeom prst="rect">
            <a:avLst/>
          </a:prstGeom>
          <a:ln>
            <a:noFill/>
          </a:ln>
        </p:spPr>
      </p:pic>
      <p:sp>
        <p:nvSpPr>
          <p:cNvPr id="46" name="Прямоугольник 45"/>
          <p:cNvSpPr/>
          <p:nvPr/>
        </p:nvSpPr>
        <p:spPr>
          <a:xfrm>
            <a:off x="2848882" y="2731396"/>
            <a:ext cx="35654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Совершенствование и расширение </a:t>
            </a:r>
          </a:p>
          <a:p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электронных услуг гражданам </a:t>
            </a:r>
          </a:p>
          <a:p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и налогоплательщикам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848882" y="3761731"/>
            <a:ext cx="2932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Цифровизация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деятельности </a:t>
            </a:r>
          </a:p>
          <a:p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налоговых органов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848882" y="4576622"/>
            <a:ext cx="3518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Реализация общегосударственных </a:t>
            </a:r>
          </a:p>
          <a:p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стратегических целей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195539" y="1756363"/>
            <a:ext cx="422176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новой редакции Налогового кодекса </a:t>
            </a:r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целях обеспечения конкурентоспособности национальной экономики, создания благоприятного инвестиционного климата, привлечения прямых иностранных инвестиций, обеспечения прозрачности деятельности субъектов хозяйствования и на этой основе снижения уровня теневой экономики и увеличения доходов государственного бюджета, а также приравнивания налоговых ставок с соседними странами и основными торговыми партнерами страны  предусмотрен ряд дополнительных льгот и преференций.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25709" y="5802460"/>
            <a:ext cx="209384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tg-Cyrl-TJ" sz="16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из перечня </a:t>
            </a:r>
          </a:p>
          <a:p>
            <a:pPr algn="r"/>
            <a:r>
              <a:rPr lang="tg-Cyrl-TJ" sz="16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налогов исключен</a:t>
            </a:r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75168" y="5851820"/>
            <a:ext cx="2315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налог с пользователей </a:t>
            </a:r>
          </a:p>
          <a:p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автомобильных дорог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21588" y="5851820"/>
            <a:ext cx="2904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налог на прибыль объединен </a:t>
            </a:r>
          </a:p>
          <a:p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 подоходным налогом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100228" y="5833237"/>
            <a:ext cx="39488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транспортный налог и налог на землю объединены с налогом на недвижимое имущество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367" y="2014451"/>
            <a:ext cx="3057571" cy="293079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00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6704978"/>
            <a:ext cx="12192000" cy="180907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-1320801" y="5545080"/>
            <a:ext cx="15094859" cy="1713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821668" y="4507396"/>
            <a:ext cx="4303532" cy="3089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8523595" y="3066073"/>
            <a:ext cx="3258830" cy="3089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831194" y="3373368"/>
            <a:ext cx="4951231" cy="3089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485370" y="1928702"/>
            <a:ext cx="1701121" cy="3089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831194" y="2262822"/>
            <a:ext cx="2231473" cy="3089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370695" y="4774777"/>
            <a:ext cx="1096280" cy="2362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926316" y="4466078"/>
            <a:ext cx="1531384" cy="2119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8015" y="1891719"/>
            <a:ext cx="1779035" cy="3539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7"/>
          <p:cNvSpPr/>
          <p:nvPr/>
        </p:nvSpPr>
        <p:spPr>
          <a:xfrm>
            <a:off x="0" y="0"/>
            <a:ext cx="9865454" cy="690500"/>
          </a:xfrm>
          <a:custGeom>
            <a:avLst/>
            <a:gdLst>
              <a:gd name="connsiteX0" fmla="*/ 0 w 9597006"/>
              <a:gd name="connsiteY0" fmla="*/ 0 h 690500"/>
              <a:gd name="connsiteX1" fmla="*/ 9597006 w 9597006"/>
              <a:gd name="connsiteY1" fmla="*/ 0 h 690500"/>
              <a:gd name="connsiteX2" fmla="*/ 9597006 w 9597006"/>
              <a:gd name="connsiteY2" fmla="*/ 690500 h 690500"/>
              <a:gd name="connsiteX3" fmla="*/ 0 w 9597006"/>
              <a:gd name="connsiteY3" fmla="*/ 690500 h 690500"/>
              <a:gd name="connsiteX4" fmla="*/ 0 w 9597006"/>
              <a:gd name="connsiteY4" fmla="*/ 0 h 690500"/>
              <a:gd name="connsiteX0" fmla="*/ 0 w 9865454"/>
              <a:gd name="connsiteY0" fmla="*/ 0 h 690500"/>
              <a:gd name="connsiteX1" fmla="*/ 9865454 w 9865454"/>
              <a:gd name="connsiteY1" fmla="*/ 0 h 690500"/>
              <a:gd name="connsiteX2" fmla="*/ 9597006 w 9865454"/>
              <a:gd name="connsiteY2" fmla="*/ 690500 h 690500"/>
              <a:gd name="connsiteX3" fmla="*/ 0 w 9865454"/>
              <a:gd name="connsiteY3" fmla="*/ 690500 h 690500"/>
              <a:gd name="connsiteX4" fmla="*/ 0 w 9865454"/>
              <a:gd name="connsiteY4" fmla="*/ 0 h 690500"/>
              <a:gd name="connsiteX0" fmla="*/ 0 w 9865454"/>
              <a:gd name="connsiteY0" fmla="*/ 0 h 690500"/>
              <a:gd name="connsiteX1" fmla="*/ 9865454 w 9865454"/>
              <a:gd name="connsiteY1" fmla="*/ 0 h 690500"/>
              <a:gd name="connsiteX2" fmla="*/ 9597006 w 9865454"/>
              <a:gd name="connsiteY2" fmla="*/ 690500 h 690500"/>
              <a:gd name="connsiteX3" fmla="*/ 0 w 9865454"/>
              <a:gd name="connsiteY3" fmla="*/ 690500 h 690500"/>
              <a:gd name="connsiteX4" fmla="*/ 0 w 9865454"/>
              <a:gd name="connsiteY4" fmla="*/ 0 h 690500"/>
              <a:gd name="connsiteX0" fmla="*/ 0 w 9865454"/>
              <a:gd name="connsiteY0" fmla="*/ 0 h 690500"/>
              <a:gd name="connsiteX1" fmla="*/ 9865454 w 9865454"/>
              <a:gd name="connsiteY1" fmla="*/ 0 h 690500"/>
              <a:gd name="connsiteX2" fmla="*/ 9538283 w 9865454"/>
              <a:gd name="connsiteY2" fmla="*/ 690500 h 690500"/>
              <a:gd name="connsiteX3" fmla="*/ 0 w 9865454"/>
              <a:gd name="connsiteY3" fmla="*/ 690500 h 690500"/>
              <a:gd name="connsiteX4" fmla="*/ 0 w 9865454"/>
              <a:gd name="connsiteY4" fmla="*/ 0 h 6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5454" h="690500">
                <a:moveTo>
                  <a:pt x="0" y="0"/>
                </a:moveTo>
                <a:lnTo>
                  <a:pt x="9865454" y="0"/>
                </a:lnTo>
                <a:lnTo>
                  <a:pt x="9538283" y="690500"/>
                </a:lnTo>
                <a:lnTo>
                  <a:pt x="0" y="6905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2256" y="177104"/>
            <a:ext cx="975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ОПТИМИЗАЦИЯ НАЛОГОВОГО АДМИНИСТРИРОВАНИЯ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72987" y="76022"/>
            <a:ext cx="1897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  <a:latin typeface="Palatino Linotype" panose="02040502050505030304" pitchFamily="18" charset="0"/>
                <a:cs typeface="Segoe UI Light" panose="020B0502040204020203" pitchFamily="34" charset="0"/>
              </a:rPr>
              <a:t>Налоговый комитет </a:t>
            </a:r>
          </a:p>
          <a:p>
            <a:r>
              <a:rPr lang="ru-RU" sz="1000" dirty="0">
                <a:solidFill>
                  <a:srgbClr val="002060"/>
                </a:solidFill>
                <a:latin typeface="Palatino Linotype" panose="02040502050505030304" pitchFamily="18" charset="0"/>
                <a:cs typeface="Segoe UI Light" panose="020B0502040204020203" pitchFamily="34" charset="0"/>
              </a:rPr>
              <a:t>при Правительстве </a:t>
            </a:r>
          </a:p>
          <a:p>
            <a:r>
              <a:rPr lang="ru-RU" sz="1000" dirty="0">
                <a:solidFill>
                  <a:srgbClr val="002060"/>
                </a:solidFill>
                <a:latin typeface="Palatino Linotype" panose="02040502050505030304" pitchFamily="18" charset="0"/>
                <a:cs typeface="Segoe UI Light" panose="020B0502040204020203" pitchFamily="34" charset="0"/>
              </a:rPr>
              <a:t>Республики Таджикистан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71" y="124641"/>
            <a:ext cx="469208" cy="468426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476969" y="807124"/>
            <a:ext cx="11238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Повышение эффективности  налогового администрирования Республики Таджикистан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78490" y="1863144"/>
            <a:ext cx="3871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Сокращение</a:t>
            </a:r>
            <a:r>
              <a:rPr lang="ru-RU" sz="2000" b="1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общего количества налоговых проверок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78491" y="3163506"/>
            <a:ext cx="316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Сокращение выездных  налоговых проверок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88015" y="4350113"/>
            <a:ext cx="4045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Сокращение</a:t>
            </a:r>
            <a:r>
              <a:rPr lang="ru-RU" sz="2000" b="1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налогового разрыва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21669" y="1871610"/>
            <a:ext cx="4045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Рост </a:t>
            </a:r>
            <a:r>
              <a:rPr lang="ru-RU" sz="2000" b="1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досудебного урегулирования </a:t>
            </a:r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налоговых споров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21669" y="3013113"/>
            <a:ext cx="5256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Сокращение  </a:t>
            </a:r>
            <a:r>
              <a:rPr lang="ru-RU" sz="2000" b="1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максимального времени   взаимодействия  налогоплательщика </a:t>
            </a:r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после подачи декларации </a:t>
            </a:r>
            <a:r>
              <a:rPr lang="ru-RU" sz="2000" b="1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(50 дн.)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21668" y="4154615"/>
            <a:ext cx="5256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Снижение транзакционных издержек на</a:t>
            </a:r>
            <a:r>
              <a:rPr lang="ru-RU" sz="2000" b="1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администрирование и контроль</a:t>
            </a:r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 по цепочке «налогоплательщик – налоговый комитет – заинтересованные стороны»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67050" y="5607153"/>
            <a:ext cx="613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Показатели  собираемости налогов - финансы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863333" y="5941030"/>
            <a:ext cx="636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Налоговые доходы в бюджет Республики Таджикистан – стабильная динамика роста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3" y="1754745"/>
            <a:ext cx="722438" cy="927077"/>
          </a:xfrm>
          <a:prstGeom prst="rect">
            <a:avLst/>
          </a:prstGeom>
        </p:spPr>
      </p:pic>
      <p:sp>
        <p:nvSpPr>
          <p:cNvPr id="7" name="Штриховая стрелка вправо 6"/>
          <p:cNvSpPr/>
          <p:nvPr/>
        </p:nvSpPr>
        <p:spPr>
          <a:xfrm rot="5400000">
            <a:off x="657442" y="2244251"/>
            <a:ext cx="646322" cy="467966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2" y="3056073"/>
            <a:ext cx="815319" cy="815319"/>
          </a:xfrm>
          <a:prstGeom prst="rect">
            <a:avLst/>
          </a:prstGeom>
        </p:spPr>
      </p:pic>
      <p:sp>
        <p:nvSpPr>
          <p:cNvPr id="81" name="Штриховая стрелка вправо 80"/>
          <p:cNvSpPr/>
          <p:nvPr/>
        </p:nvSpPr>
        <p:spPr>
          <a:xfrm rot="5400000">
            <a:off x="657442" y="3462546"/>
            <a:ext cx="646322" cy="467966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9" y="4096763"/>
            <a:ext cx="1214586" cy="1214586"/>
          </a:xfrm>
          <a:prstGeom prst="rect">
            <a:avLst/>
          </a:prstGeom>
        </p:spPr>
      </p:pic>
      <p:sp>
        <p:nvSpPr>
          <p:cNvPr id="82" name="Штриховая стрелка вправо 81"/>
          <p:cNvSpPr/>
          <p:nvPr/>
        </p:nvSpPr>
        <p:spPr>
          <a:xfrm rot="5400000">
            <a:off x="639755" y="4676851"/>
            <a:ext cx="646322" cy="467966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5263294" y="1848484"/>
            <a:ext cx="1137614" cy="1137614"/>
            <a:chOff x="5154018" y="1563750"/>
            <a:chExt cx="1590675" cy="1590675"/>
          </a:xfrm>
        </p:grpSpPr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3" t="1982" r="8835" b="15277"/>
            <a:stretch/>
          </p:blipFill>
          <p:spPr>
            <a:xfrm>
              <a:off x="5154018" y="1563750"/>
              <a:ext cx="1590675" cy="1590675"/>
            </a:xfrm>
            <a:prstGeom prst="ellipse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421" y="1597427"/>
              <a:ext cx="387498" cy="361062"/>
            </a:xfrm>
            <a:prstGeom prst="rect">
              <a:avLst/>
            </a:prstGeom>
          </p:spPr>
        </p:pic>
      </p:grpSp>
      <p:sp>
        <p:nvSpPr>
          <p:cNvPr id="85" name="Штриховая стрелка вправо 84"/>
          <p:cNvSpPr/>
          <p:nvPr/>
        </p:nvSpPr>
        <p:spPr>
          <a:xfrm rot="16200000">
            <a:off x="6002555" y="2267648"/>
            <a:ext cx="646322" cy="467966"/>
          </a:xfrm>
          <a:prstGeom prst="strip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89" y="2948692"/>
            <a:ext cx="1048973" cy="1048973"/>
          </a:xfrm>
          <a:prstGeom prst="rect">
            <a:avLst/>
          </a:prstGeom>
        </p:spPr>
      </p:pic>
      <p:sp>
        <p:nvSpPr>
          <p:cNvPr id="86" name="Штриховая стрелка вправо 85"/>
          <p:cNvSpPr/>
          <p:nvPr/>
        </p:nvSpPr>
        <p:spPr>
          <a:xfrm rot="5400000">
            <a:off x="6077747" y="3480861"/>
            <a:ext cx="646322" cy="467966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16" y="4238304"/>
            <a:ext cx="1056894" cy="1056894"/>
          </a:xfrm>
          <a:prstGeom prst="rect">
            <a:avLst/>
          </a:prstGeom>
        </p:spPr>
      </p:pic>
      <p:sp>
        <p:nvSpPr>
          <p:cNvPr id="87" name="Штриховая стрелка вправо 86"/>
          <p:cNvSpPr/>
          <p:nvPr/>
        </p:nvSpPr>
        <p:spPr>
          <a:xfrm rot="5400000">
            <a:off x="6045678" y="4775844"/>
            <a:ext cx="646322" cy="467966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68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652" y="-57390"/>
            <a:ext cx="5144608" cy="504035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74667" y="1164966"/>
            <a:ext cx="4211274" cy="275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372987" y="76022"/>
            <a:ext cx="1897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Palatino Linotype" panose="02040502050505030304" pitchFamily="18" charset="0"/>
                <a:cs typeface="Segoe UI Light" panose="020B0502040204020203" pitchFamily="34" charset="0"/>
              </a:rPr>
              <a:t>Налоговый комитет при Правительстве </a:t>
            </a:r>
          </a:p>
          <a:p>
            <a:r>
              <a:rPr lang="ru-RU" sz="1000" dirty="0">
                <a:solidFill>
                  <a:prstClr val="white"/>
                </a:solidFill>
                <a:latin typeface="Palatino Linotype" panose="02040502050505030304" pitchFamily="18" charset="0"/>
                <a:cs typeface="Segoe UI Light" panose="020B0502040204020203" pitchFamily="34" charset="0"/>
              </a:rPr>
              <a:t>Республики Таджикистан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71" y="124641"/>
            <a:ext cx="469208" cy="468426"/>
          </a:xfrm>
          <a:prstGeom prst="rect">
            <a:avLst/>
          </a:prstGeom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0" y="6704978"/>
            <a:ext cx="12192000" cy="18090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8006E0-2202-DB40-D505-FC3248823C4D}"/>
              </a:ext>
            </a:extLst>
          </p:cNvPr>
          <p:cNvSpPr txBox="1"/>
          <p:nvPr/>
        </p:nvSpPr>
        <p:spPr>
          <a:xfrm>
            <a:off x="1679315" y="1822386"/>
            <a:ext cx="34579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b="1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Цифровая онлайн среда бизнеса и налогообложения. </a:t>
            </a:r>
            <a:r>
              <a:rPr lang="ru-RU" sz="1300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Более </a:t>
            </a:r>
            <a:r>
              <a:rPr lang="en-US" sz="1300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80</a:t>
            </a:r>
            <a:r>
              <a:rPr lang="ru-RU" sz="1300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 налоговых сервисов. Более  </a:t>
            </a:r>
            <a:r>
              <a:rPr lang="en-US" sz="1300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45</a:t>
            </a:r>
            <a:r>
              <a:rPr lang="ru-RU" sz="1300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 модулей обслуживания.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4573" y="1090631"/>
            <a:ext cx="4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Palatino Linotype" panose="02040502050505030304" pitchFamily="18" charset="0"/>
                <a:cs typeface="Segoe UI Semibold" panose="020B0702040204020203" pitchFamily="34" charset="0"/>
              </a:rPr>
              <a:t>Уже сделано в рамках Программы: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8006E0-2202-DB40-D505-FC3248823C4D}"/>
              </a:ext>
            </a:extLst>
          </p:cNvPr>
          <p:cNvSpPr txBox="1"/>
          <p:nvPr/>
        </p:nvSpPr>
        <p:spPr>
          <a:xfrm>
            <a:off x="7195530" y="3398354"/>
            <a:ext cx="377449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b="1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Единая цифровая инфраструктура (</a:t>
            </a:r>
            <a:r>
              <a:rPr lang="en-US" sz="1300" b="1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API</a:t>
            </a:r>
            <a:r>
              <a:rPr lang="ru-RU" sz="1300" b="1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)</a:t>
            </a:r>
            <a:r>
              <a:rPr lang="en-US" sz="1300" b="1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 </a:t>
            </a:r>
            <a:r>
              <a:rPr lang="ru-RU" sz="1300" b="1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 с банками и органами государственного контроля, таможенными органами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6" y="1744632"/>
            <a:ext cx="999659" cy="99965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88006E0-2202-DB40-D505-FC3248823C4D}"/>
              </a:ext>
            </a:extLst>
          </p:cNvPr>
          <p:cNvSpPr txBox="1"/>
          <p:nvPr/>
        </p:nvSpPr>
        <p:spPr>
          <a:xfrm>
            <a:off x="1679314" y="2962355"/>
            <a:ext cx="30217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b="1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IT-</a:t>
            </a:r>
            <a:r>
              <a:rPr lang="ru-RU" sz="1300" b="1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Технологии прослеживания сделки</a:t>
            </a:r>
            <a:r>
              <a:rPr lang="en-US" sz="1300" b="1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 </a:t>
            </a:r>
            <a:r>
              <a:rPr lang="ru-RU" sz="1300" b="1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 и связей </a:t>
            </a:r>
            <a:r>
              <a:rPr lang="ru-RU" sz="1300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(Онлайн ККТ, </a:t>
            </a:r>
            <a:r>
              <a:rPr lang="en-US" sz="1300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IT –</a:t>
            </a:r>
            <a:r>
              <a:rPr lang="ru-RU" sz="1300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учет НДС)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4" y="2904403"/>
            <a:ext cx="808403" cy="80840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88006E0-2202-DB40-D505-FC3248823C4D}"/>
              </a:ext>
            </a:extLst>
          </p:cNvPr>
          <p:cNvSpPr txBox="1"/>
          <p:nvPr/>
        </p:nvSpPr>
        <p:spPr>
          <a:xfrm>
            <a:off x="1679314" y="3994435"/>
            <a:ext cx="32482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b="1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Цифровая стандартизация обслуживания налогоплательщиков (ст. 167 НК РТ)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3" y="3908973"/>
            <a:ext cx="808403" cy="80840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88006E0-2202-DB40-D505-FC3248823C4D}"/>
              </a:ext>
            </a:extLst>
          </p:cNvPr>
          <p:cNvSpPr txBox="1"/>
          <p:nvPr/>
        </p:nvSpPr>
        <p:spPr>
          <a:xfrm>
            <a:off x="7195530" y="4540729"/>
            <a:ext cx="37744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b="1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Режим автоматизации расчетов обязательств и сдачи отчетности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70" b="79879" l="14061" r="86364">
                        <a14:foregroundMark x1="16909" y1="16242" x2="45030" y2="29818"/>
                        <a14:foregroundMark x1="49091" y1="16364" x2="17636" y2="42182"/>
                        <a14:foregroundMark x1="17515" y1="19091" x2="17636" y2="41697"/>
                        <a14:foregroundMark x1="18242" y1="42182" x2="26667" y2="42667"/>
                        <a14:foregroundMark x1="19091" y1="16242" x2="45758" y2="16000"/>
                        <a14:foregroundMark x1="49818" y1="36303" x2="50909" y2="52364"/>
                        <a14:foregroundMark x1="42364" y1="39394" x2="61273" y2="52364"/>
                        <a14:foregroundMark x1="63152" y1="49030" x2="81333" y2="77697"/>
                        <a14:foregroundMark x1="83576" y1="48788" x2="50424" y2="77455"/>
                        <a14:foregroundMark x1="52121" y1="59333" x2="63636" y2="73152"/>
                        <a14:foregroundMark x1="80485" y1="50182" x2="78667" y2="77091"/>
                        <a14:foregroundMark x1="51152" y1="76303" x2="79636" y2="76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7427" r="9863" b="16702"/>
          <a:stretch/>
        </p:blipFill>
        <p:spPr>
          <a:xfrm>
            <a:off x="6146353" y="3319207"/>
            <a:ext cx="872455" cy="8389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88006E0-2202-DB40-D505-FC3248823C4D}"/>
              </a:ext>
            </a:extLst>
          </p:cNvPr>
          <p:cNvSpPr txBox="1"/>
          <p:nvPr/>
        </p:nvSpPr>
        <p:spPr>
          <a:xfrm>
            <a:off x="7195530" y="5483049"/>
            <a:ext cx="377449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b="1" dirty="0">
                <a:solidFill>
                  <a:srgbClr val="5B9BD5">
                    <a:lumMod val="20000"/>
                    <a:lumOff val="80000"/>
                  </a:srgbClr>
                </a:solidFill>
                <a:latin typeface="Palatino Linotype" panose="02040502050505030304" pitchFamily="18" charset="0"/>
              </a:rPr>
              <a:t>Развитие отношенческого капитала с налогоплательщиком. Горизонтальный налоговый мониторинг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lum bright="63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70" y="4289294"/>
            <a:ext cx="1462220" cy="9423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60" y="5295857"/>
            <a:ext cx="1002040" cy="100204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93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9"/>
          <a:stretch/>
        </p:blipFill>
        <p:spPr>
          <a:xfrm rot="5400000">
            <a:off x="4921291" y="-1267124"/>
            <a:ext cx="2698410" cy="4985007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8362949" y="5789500"/>
            <a:ext cx="666751" cy="249648"/>
          </a:xfrm>
          <a:prstGeom prst="rect">
            <a:avLst/>
          </a:prstGeom>
          <a:solidFill>
            <a:srgbClr val="FD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332584" y="3753578"/>
            <a:ext cx="3249816" cy="249648"/>
          </a:xfrm>
          <a:prstGeom prst="rect">
            <a:avLst/>
          </a:prstGeom>
          <a:solidFill>
            <a:srgbClr val="FD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91524" y="4705350"/>
            <a:ext cx="1552575" cy="249648"/>
          </a:xfrm>
          <a:prstGeom prst="rect">
            <a:avLst/>
          </a:prstGeom>
          <a:solidFill>
            <a:srgbClr val="FD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7500" y="249459"/>
            <a:ext cx="383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Сайт </a:t>
            </a:r>
            <a:r>
              <a:rPr lang="en-US" sz="3200" b="1" dirty="0">
                <a:solidFill>
                  <a:srgbClr val="FDD1A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andoz.tj</a:t>
            </a:r>
            <a:endParaRPr lang="ru-RU" sz="3200" b="1" dirty="0">
              <a:solidFill>
                <a:srgbClr val="FDD1A1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5531" y="726717"/>
            <a:ext cx="348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был создан ещё в 2007 году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85569" y="186619"/>
            <a:ext cx="15921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Налоговый комитет </a:t>
            </a:r>
          </a:p>
          <a:p>
            <a:r>
              <a:rPr lang="ru-RU" sz="10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Правительстве </a:t>
            </a:r>
          </a:p>
          <a:p>
            <a:r>
              <a:rPr lang="ru-RU" sz="10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Республики Таджикистан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652" y="235238"/>
            <a:ext cx="469208" cy="468426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"/>
          <a:stretch/>
        </p:blipFill>
        <p:spPr>
          <a:xfrm>
            <a:off x="50914" y="2134216"/>
            <a:ext cx="6829425" cy="465227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17500" y="1206322"/>
            <a:ext cx="119034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сайте </a:t>
            </a:r>
            <a:r>
              <a:rPr lang="ru-RU" sz="1400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Налогового комитета размещены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все виды услуг налоговых органов </a:t>
            </a:r>
            <a:r>
              <a:rPr lang="ru-RU" sz="1400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для налогоплательщиков и граждан, направленные на упрощение выполнения налоговых обязательств, и в целом способствующие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реализации концепции электронного правительства и переходу к цифровой экономике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51650" y="2205726"/>
            <a:ext cx="513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соответствии с результатами проведённых анализов и мониторинга использования электронных государственных услуг Налогового комитета на сегодняшний день</a:t>
            </a:r>
            <a:r>
              <a:rPr lang="tg-Cyrl-TJ" sz="1400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: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85000" y="3415401"/>
            <a:ext cx="1354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g-Cyrl-TJ" sz="4000" b="1" dirty="0">
                <a:solidFill>
                  <a:srgbClr val="FDD1A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85%</a:t>
            </a:r>
            <a:endParaRPr lang="ru-RU" sz="4000" b="1" dirty="0">
              <a:solidFill>
                <a:srgbClr val="FDD1A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303898" y="3507734"/>
            <a:ext cx="3859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налогоплательщиков являются 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активными пользователями сайта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13686" y="4368020"/>
            <a:ext cx="1354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g-Cyrl-TJ" sz="4000" b="1" dirty="0">
                <a:solidFill>
                  <a:srgbClr val="FDD1A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70%</a:t>
            </a:r>
            <a:endParaRPr lang="ru-RU" sz="4000" b="1" dirty="0">
              <a:solidFill>
                <a:srgbClr val="FDD1A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332584" y="4460353"/>
            <a:ext cx="3859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из них обладают информацией о 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Контакт-центре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481945" y="5575505"/>
            <a:ext cx="1252855" cy="249648"/>
          </a:xfrm>
          <a:prstGeom prst="rect">
            <a:avLst/>
          </a:prstGeom>
          <a:solidFill>
            <a:srgbClr val="FD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13686" y="5374872"/>
            <a:ext cx="1354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g-Cyrl-TJ" sz="4000" b="1" dirty="0">
                <a:solidFill>
                  <a:srgbClr val="FDD1A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60%</a:t>
            </a:r>
            <a:endParaRPr lang="ru-RU" sz="4000" b="1" dirty="0">
              <a:solidFill>
                <a:srgbClr val="FDD1A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303898" y="5340522"/>
            <a:ext cx="3859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использовали предоставленные налоговыми органами 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электронные услуги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16200000">
            <a:off x="6730815" y="3596417"/>
            <a:ext cx="6807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g-Cyrl-TJ" sz="1100" dirty="0">
                <a:solidFill>
                  <a:srgbClr val="FDD1A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более</a:t>
            </a:r>
            <a:endParaRPr lang="ru-RU" sz="1100" dirty="0">
              <a:solidFill>
                <a:srgbClr val="FDD1A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6200000">
            <a:off x="6743960" y="5552006"/>
            <a:ext cx="6807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g-Cyrl-TJ" sz="1100" dirty="0">
                <a:solidFill>
                  <a:srgbClr val="FDD1A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более</a:t>
            </a:r>
            <a:endParaRPr lang="ru-RU" sz="1100" dirty="0">
              <a:solidFill>
                <a:srgbClr val="FDD1A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7" y="3843837"/>
            <a:ext cx="3899253" cy="19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4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-121703" y="5534221"/>
            <a:ext cx="9256374" cy="842843"/>
          </a:xfrm>
          <a:prstGeom prst="rect">
            <a:avLst/>
          </a:prstGeom>
          <a:solidFill>
            <a:schemeClr val="accent4">
              <a:lumMod val="20000"/>
              <a:lumOff val="80000"/>
              <a:alpha val="7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-36824" y="3423101"/>
            <a:ext cx="8873819" cy="939348"/>
          </a:xfrm>
          <a:prstGeom prst="rect">
            <a:avLst/>
          </a:prstGeom>
          <a:solidFill>
            <a:schemeClr val="bg1">
              <a:alpha val="7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9070" y="2361905"/>
            <a:ext cx="9173741" cy="912506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674" y="277974"/>
            <a:ext cx="5883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Контрольно-кассовая машина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85569" y="186619"/>
            <a:ext cx="15921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Налоговый комитет </a:t>
            </a:r>
          </a:p>
          <a:p>
            <a:r>
              <a:rPr lang="ru-RU" sz="10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Правительстве </a:t>
            </a:r>
          </a:p>
          <a:p>
            <a:r>
              <a:rPr lang="ru-RU" sz="10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Республики Таджикистан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652" y="235238"/>
            <a:ext cx="469208" cy="468426"/>
          </a:xfrm>
          <a:prstGeom prst="rect">
            <a:avLst/>
          </a:prstGeom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311674" y="621576"/>
            <a:ext cx="485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режиме реального времени (онлайн)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45665" y="1045846"/>
            <a:ext cx="15424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g-Cyrl-TJ" sz="5400" b="1" dirty="0">
                <a:solidFill>
                  <a:srgbClr val="FDD1A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33.1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88220" y="1720783"/>
            <a:ext cx="1257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DD1A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тысяч штук</a:t>
            </a:r>
            <a:endParaRPr lang="ru-RU" sz="1200" b="1" dirty="0">
              <a:solidFill>
                <a:srgbClr val="FDD1A1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13883" y="1192001"/>
            <a:ext cx="317937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данный момент ККМ с фискальной памятью, установлены у налогоплательщиков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21670" y="1016070"/>
            <a:ext cx="15424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g-Cyrl-TJ" sz="5400" b="1" dirty="0">
                <a:solidFill>
                  <a:srgbClr val="FDD1A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26.7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297635" y="1721811"/>
            <a:ext cx="1257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DD1A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тысяч штук</a:t>
            </a:r>
            <a:endParaRPr lang="ru-RU" sz="1200" b="1" dirty="0">
              <a:solidFill>
                <a:srgbClr val="FDD1A1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8301" y="1135078"/>
            <a:ext cx="317937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из которых используются в их предпринимательской деятельности</a:t>
            </a:r>
          </a:p>
        </p:txBody>
      </p:sp>
      <p:cxnSp>
        <p:nvCxnSpPr>
          <p:cNvPr id="5" name="Соединительная линия уступом 4"/>
          <p:cNvCxnSpPr>
            <a:stCxn id="44" idx="2"/>
            <a:endCxn id="50" idx="2"/>
          </p:cNvCxnSpPr>
          <p:nvPr/>
        </p:nvCxnSpPr>
        <p:spPr>
          <a:xfrm rot="16200000" flipH="1">
            <a:off x="3521063" y="-344857"/>
            <a:ext cx="1028" cy="4809415"/>
          </a:xfrm>
          <a:prstGeom prst="bentConnector3">
            <a:avLst>
              <a:gd name="adj1" fmla="val 12353210"/>
            </a:avLst>
          </a:prstGeom>
          <a:ln w="25400">
            <a:solidFill>
              <a:srgbClr val="FDD1A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3037255" y="1963431"/>
            <a:ext cx="1068215" cy="29238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tg-Cyrl-TJ" sz="1300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И</a:t>
            </a:r>
            <a:r>
              <a:rPr lang="ru-RU" sz="1300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 них 70%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634719" y="2356193"/>
            <a:ext cx="1390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g-Cyrl-TJ" sz="48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26,8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722251" y="2959069"/>
            <a:ext cx="1555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млрд. </a:t>
            </a:r>
            <a:r>
              <a:rPr lang="ru-RU" sz="1200" dirty="0" err="1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сомони</a:t>
            </a:r>
            <a:endParaRPr lang="ru-RU" sz="1050" b="1" dirty="0">
              <a:solidFill>
                <a:srgbClr val="002060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21674" y="2475512"/>
            <a:ext cx="1491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общая сумма операций в 2022 году</a:t>
            </a:r>
          </a:p>
        </p:txBody>
      </p:sp>
      <p:sp>
        <p:nvSpPr>
          <p:cNvPr id="9" name="Нашивка 8"/>
          <p:cNvSpPr/>
          <p:nvPr/>
        </p:nvSpPr>
        <p:spPr>
          <a:xfrm>
            <a:off x="4211355" y="2549616"/>
            <a:ext cx="574623" cy="567178"/>
          </a:xfrm>
          <a:prstGeom prst="chevron">
            <a:avLst>
              <a:gd name="adj" fmla="val 5646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865979" y="2392559"/>
            <a:ext cx="1045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g-Cyrl-TJ" sz="4800" b="1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5,8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991459" y="2497102"/>
            <a:ext cx="155586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млрд. </a:t>
            </a:r>
            <a:r>
              <a:rPr lang="ru-RU" sz="1100" dirty="0" err="1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сомони</a:t>
            </a:r>
            <a:endParaRPr lang="ru-RU" sz="1100" dirty="0">
              <a:solidFill>
                <a:srgbClr val="002060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Больше чем в 2021 году</a:t>
            </a:r>
            <a:endParaRPr lang="ru-RU" sz="1000" b="1" dirty="0">
              <a:solidFill>
                <a:srgbClr val="002060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7389294" y="2489736"/>
            <a:ext cx="652071" cy="5619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 rot="16200000">
            <a:off x="7409227" y="2627255"/>
            <a:ext cx="591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g-Cyrl-TJ" sz="1600" b="1" dirty="0">
                <a:solidFill>
                  <a:srgbClr val="70AD47">
                    <a:lumMod val="20000"/>
                    <a:lumOff val="80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28%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955155" y="3404798"/>
            <a:ext cx="1045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g-Cyrl-TJ" sz="48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4.3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057952" y="4016688"/>
            <a:ext cx="1555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тыс. штук</a:t>
            </a:r>
            <a:endParaRPr lang="ru-RU" sz="1050" b="1" dirty="0">
              <a:solidFill>
                <a:srgbClr val="002060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96997" y="3548148"/>
            <a:ext cx="1678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Количество электронных ПОС-терминалов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834623" y="3474502"/>
            <a:ext cx="12186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g-Cyrl-TJ" sz="4800" b="1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734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037811" y="3576321"/>
            <a:ext cx="155586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штук</a:t>
            </a:r>
          </a:p>
          <a:p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Больше чем в 2021 году</a:t>
            </a:r>
            <a:endParaRPr lang="ru-RU" sz="1000" b="1" dirty="0">
              <a:solidFill>
                <a:srgbClr val="002060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4456" y="2389012"/>
            <a:ext cx="1415421" cy="7967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93" r="34753"/>
          <a:stretch/>
        </p:blipFill>
        <p:spPr>
          <a:xfrm>
            <a:off x="-56270" y="3423101"/>
            <a:ext cx="1110635" cy="1157606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-47060" y="4528329"/>
            <a:ext cx="9256374" cy="842843"/>
          </a:xfrm>
          <a:prstGeom prst="rect">
            <a:avLst/>
          </a:prstGeom>
          <a:solidFill>
            <a:schemeClr val="accent2">
              <a:lumMod val="20000"/>
              <a:lumOff val="80000"/>
              <a:alpha val="7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759598" y="4468767"/>
            <a:ext cx="1390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g-Cyrl-TJ" sz="48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17.2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467150" y="5079135"/>
            <a:ext cx="8307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тысяч</a:t>
            </a:r>
            <a:endParaRPr lang="ru-RU" sz="1050" b="1" dirty="0">
              <a:solidFill>
                <a:srgbClr val="002060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186909" y="4617390"/>
            <a:ext cx="1678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количество пользователей </a:t>
            </a: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QR-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кодов 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947597" y="4501974"/>
            <a:ext cx="1045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g-Cyrl-TJ" sz="4800" b="1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6.2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053226" y="4642228"/>
            <a:ext cx="155586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тысячи</a:t>
            </a:r>
          </a:p>
          <a:p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Больше чем в 2021 году</a:t>
            </a:r>
            <a:endParaRPr lang="ru-RU" sz="1000" b="1" dirty="0">
              <a:solidFill>
                <a:srgbClr val="002060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7905750" y="2028825"/>
            <a:ext cx="4286249" cy="4876800"/>
            <a:chOff x="7905750" y="2028825"/>
            <a:chExt cx="4286249" cy="487680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9D8A263-818B-5A76-3F2C-58A9782EC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4" t="11311" r="26965" b="17577"/>
            <a:stretch/>
          </p:blipFill>
          <p:spPr>
            <a:xfrm>
              <a:off x="7905750" y="2028825"/>
              <a:ext cx="4286249" cy="4876800"/>
            </a:xfrm>
            <a:prstGeom prst="rect">
              <a:avLst/>
            </a:prstGeom>
          </p:spPr>
        </p:pic>
        <p:sp>
          <p:nvSpPr>
            <p:cNvPr id="48" name="Прямоугольник 47"/>
            <p:cNvSpPr/>
            <p:nvPr/>
          </p:nvSpPr>
          <p:spPr>
            <a:xfrm rot="233086">
              <a:off x="9354764" y="2397026"/>
              <a:ext cx="817968" cy="155575"/>
            </a:xfrm>
            <a:prstGeom prst="rect">
              <a:avLst/>
            </a:prstGeom>
            <a:solidFill>
              <a:srgbClr val="494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" y="4520892"/>
            <a:ext cx="1300498" cy="855077"/>
          </a:xfrm>
          <a:prstGeom prst="rect">
            <a:avLst/>
          </a:prstGeom>
        </p:spPr>
      </p:pic>
      <p:sp>
        <p:nvSpPr>
          <p:cNvPr id="81" name="Нашивка 80"/>
          <p:cNvSpPr/>
          <p:nvPr/>
        </p:nvSpPr>
        <p:spPr>
          <a:xfrm>
            <a:off x="4118017" y="3610226"/>
            <a:ext cx="574623" cy="567178"/>
          </a:xfrm>
          <a:prstGeom prst="chevron">
            <a:avLst>
              <a:gd name="adj" fmla="val 5646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82" name="Нашивка 81"/>
          <p:cNvSpPr/>
          <p:nvPr/>
        </p:nvSpPr>
        <p:spPr>
          <a:xfrm>
            <a:off x="4211354" y="4654214"/>
            <a:ext cx="574623" cy="567178"/>
          </a:xfrm>
          <a:prstGeom prst="chevron">
            <a:avLst>
              <a:gd name="adj" fmla="val 5646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748679" y="5529804"/>
            <a:ext cx="12186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g-Cyrl-TJ" sz="48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157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3231271" y="6109835"/>
            <a:ext cx="8307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тысяч</a:t>
            </a:r>
            <a:endParaRPr lang="ru-RU" sz="1050" b="1" dirty="0">
              <a:solidFill>
                <a:srgbClr val="002060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175990" y="5678427"/>
            <a:ext cx="1678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Предоставление деклараций в электронном виде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4936678" y="5563011"/>
            <a:ext cx="1390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g-Cyrl-TJ" sz="4800" b="1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19.0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6188422" y="5678507"/>
            <a:ext cx="155586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тысяч</a:t>
            </a:r>
          </a:p>
          <a:p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Больше чем в 2020 году</a:t>
            </a:r>
            <a:endParaRPr lang="ru-RU" sz="1000" b="1" dirty="0">
              <a:solidFill>
                <a:srgbClr val="002060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01" name="Нашивка 100"/>
          <p:cNvSpPr/>
          <p:nvPr/>
        </p:nvSpPr>
        <p:spPr>
          <a:xfrm>
            <a:off x="4200435" y="5715251"/>
            <a:ext cx="574623" cy="567178"/>
          </a:xfrm>
          <a:prstGeom prst="chevron">
            <a:avLst>
              <a:gd name="adj" fmla="val 5646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50" y="5301405"/>
            <a:ext cx="1323685" cy="13236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105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9"/>
          <a:stretch/>
        </p:blipFill>
        <p:spPr>
          <a:xfrm>
            <a:off x="-145026" y="-411708"/>
            <a:ext cx="4219957" cy="779589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9"/>
          <a:stretch/>
        </p:blipFill>
        <p:spPr>
          <a:xfrm rot="10800000">
            <a:off x="9530525" y="607079"/>
            <a:ext cx="2648878" cy="48935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82739" y="1268716"/>
            <a:ext cx="6400800" cy="242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2450" y="1521799"/>
            <a:ext cx="5614988" cy="242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89474" y="1204517"/>
            <a:ext cx="1102042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Для практической реализации </a:t>
            </a:r>
            <a:r>
              <a:rPr lang="ru-RU" sz="1700" dirty="0">
                <a:solidFill>
                  <a:srgbClr val="00206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Концепции цифровой экономики и Программы развития налогового администрирования на 2020-2025 годы </a:t>
            </a:r>
            <a:r>
              <a:rPr lang="ru-RU" sz="1700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последние годы были подписаны соглашения об обмене информацией в электронном формате с: 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85" y="2433753"/>
            <a:ext cx="885825" cy="884349"/>
          </a:xfrm>
          <a:prstGeom prst="rect">
            <a:avLst/>
          </a:prstGeom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489474" y="262159"/>
            <a:ext cx="657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Сотрудничество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01237" y="3301676"/>
            <a:ext cx="1735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Министерством 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финансов</a:t>
            </a:r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49650" y="3301676"/>
            <a:ext cx="1735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Таможенной службой</a:t>
            </a:r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57900" y="3301676"/>
            <a:ext cx="1735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Национальным банком</a:t>
            </a:r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13775" y="3285526"/>
            <a:ext cx="23494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Государственным сберегательным банком </a:t>
            </a:r>
            <a:r>
              <a:rPr lang="ru-RU" sz="1400" b="1" dirty="0">
                <a:solidFill>
                  <a:srgbClr val="70AD47">
                    <a:lumMod val="40000"/>
                    <a:lumOff val="60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</a:t>
            </a:r>
            <a:r>
              <a:rPr lang="ru-RU" sz="1400" b="1" dirty="0" err="1">
                <a:solidFill>
                  <a:srgbClr val="70AD47">
                    <a:lumMod val="40000"/>
                    <a:lumOff val="60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Амонатбонк</a:t>
            </a:r>
            <a:r>
              <a:rPr lang="ru-RU" sz="1400" b="1" dirty="0">
                <a:solidFill>
                  <a:srgbClr val="70AD47">
                    <a:lumMod val="40000"/>
                    <a:lumOff val="60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»</a:t>
            </a:r>
            <a:endParaRPr lang="ru-RU" sz="1200" b="1" dirty="0">
              <a:solidFill>
                <a:srgbClr val="70AD47">
                  <a:lumMod val="40000"/>
                  <a:lumOff val="60000"/>
                </a:srgbClr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128" y="4215888"/>
            <a:ext cx="902938" cy="901434"/>
          </a:xfrm>
          <a:prstGeom prst="rect">
            <a:avLst/>
          </a:prstGeom>
          <a:ln>
            <a:noFill/>
          </a:ln>
        </p:spPr>
      </p:pic>
      <p:sp>
        <p:nvSpPr>
          <p:cNvPr id="58" name="Прямоугольник 57"/>
          <p:cNvSpPr/>
          <p:nvPr/>
        </p:nvSpPr>
        <p:spPr>
          <a:xfrm>
            <a:off x="2231057" y="5149606"/>
            <a:ext cx="29029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Государственным комитетом по земельному управлению и геодезии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039867" y="5330430"/>
            <a:ext cx="2487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Агентством по статистике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766224" y="5361207"/>
            <a:ext cx="26680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white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и рядом других государственных органов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455472" y="2330439"/>
            <a:ext cx="940594" cy="940594"/>
            <a:chOff x="6340540" y="2139994"/>
            <a:chExt cx="1231986" cy="1231986"/>
          </a:xfrm>
        </p:grpSpPr>
        <p:sp>
          <p:nvSpPr>
            <p:cNvPr id="6" name="Овал 5"/>
            <p:cNvSpPr/>
            <p:nvPr/>
          </p:nvSpPr>
          <p:spPr>
            <a:xfrm>
              <a:off x="6340540" y="2139994"/>
              <a:ext cx="1231986" cy="1231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71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" t="15377" r="50075" b="14336"/>
            <a:stretch/>
          </p:blipFill>
          <p:spPr>
            <a:xfrm>
              <a:off x="6369115" y="2190405"/>
              <a:ext cx="1160934" cy="1160934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737" y="2330439"/>
            <a:ext cx="893649" cy="893649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t="-1598" r="47739" b="-3381"/>
          <a:stretch/>
        </p:blipFill>
        <p:spPr>
          <a:xfrm>
            <a:off x="6827638" y="4183605"/>
            <a:ext cx="966001" cy="966001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340581"/>
            <a:ext cx="977521" cy="97752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0385569" y="186619"/>
            <a:ext cx="15921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Налоговый комитет </a:t>
            </a:r>
          </a:p>
          <a:p>
            <a:r>
              <a:rPr lang="ru-RU" sz="10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Правительстве </a:t>
            </a:r>
          </a:p>
          <a:p>
            <a:r>
              <a:rPr lang="ru-RU" sz="10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Республики Таджикистан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652" y="235238"/>
            <a:ext cx="469208" cy="468426"/>
          </a:xfrm>
          <a:prstGeom prst="rect">
            <a:avLst/>
          </a:prstGeom>
          <a:ln>
            <a:noFill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8237-703F-4221-B4C5-549E88E6AFE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70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4721</TotalTime>
  <Words>813</Words>
  <Application>Microsoft Office PowerPoint</Application>
  <PresentationFormat>Широкоэкранный</PresentationFormat>
  <Paragraphs>180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Palatino Linotype</vt:lpstr>
      <vt:lpstr>Segoe UI Light</vt:lpstr>
      <vt:lpstr>Segoe UI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Suhrob Istamqulzoda</dc:creator>
  <cp:lastModifiedBy>Sirojiddin Sharipov</cp:lastModifiedBy>
  <cp:revision>347</cp:revision>
  <cp:lastPrinted>2023-07-10T13:51:32Z</cp:lastPrinted>
  <dcterms:created xsi:type="dcterms:W3CDTF">2021-08-06T05:10:10Z</dcterms:created>
  <dcterms:modified xsi:type="dcterms:W3CDTF">2023-10-05T08:27:53Z</dcterms:modified>
</cp:coreProperties>
</file>