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95" r:id="rId2"/>
    <p:sldId id="394" r:id="rId3"/>
    <p:sldId id="515" r:id="rId4"/>
    <p:sldId id="523" r:id="rId5"/>
    <p:sldId id="513" r:id="rId6"/>
    <p:sldId id="525" r:id="rId7"/>
    <p:sldId id="485" r:id="rId8"/>
  </p:sldIdLst>
  <p:sldSz cx="9144000" cy="5143500" type="screen16x9"/>
  <p:notesSz cx="680878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009999"/>
    <a:srgbClr val="008080"/>
    <a:srgbClr val="006666"/>
    <a:srgbClr val="00DBD6"/>
    <a:srgbClr val="00BCB8"/>
    <a:srgbClr val="00CC99"/>
    <a:srgbClr val="DEA900"/>
    <a:srgbClr val="B3CC82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19" autoAdjust="0"/>
    <p:restoredTop sz="99536" autoAdjust="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126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126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1D043F3B-4C90-41C7-9CA3-55B8C76953C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2696"/>
            <a:ext cx="5447030" cy="4474131"/>
          </a:xfrm>
          <a:prstGeom prst="rect">
            <a:avLst/>
          </a:prstGeom>
        </p:spPr>
        <p:txBody>
          <a:bodyPr vert="horz" lIns="91759" tIns="45879" rIns="91759" bIns="458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0475" cy="497126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3661"/>
            <a:ext cx="2950475" cy="497126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733E2074-4217-4C06-A022-E6C6E285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6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7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B1C8-3996-410C-A6DF-033DE43700BC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8B2B37-944F-499E-A322-B3330A96F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917F0D-5FC5-420C-810E-7777B95232AB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6BBE46-112F-41E2-9B47-7A174FB16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C26150-C982-4B65-BC76-BAA8DEA7F58F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64AFB3-E00A-418F-A9F7-6CEA5E1C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486054"/>
          </a:xfrm>
        </p:spPr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7594"/>
            <a:ext cx="8229600" cy="351039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D11D0F-CE47-44DB-9A68-D77FE99C5564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EC9BEB-C1EC-4595-913A-44598DD1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5F6C27-EDEA-4505-9F72-B2DAA669590E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CC9AB7-06A9-4ECC-B9EF-B67A9EEF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5D0AC5-C47F-4403-B94A-EFF808F3A0E7}" type="datetime1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3F0F1A-EC64-4E5C-B0E7-C5E667BD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552945-7F84-4016-ACC4-D4457A52DF6F}" type="datetime1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BF7724-E67F-42A5-B8D1-C55F10B2B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F3A352-F1F1-4585-BD20-9CE7CF3FA255}" type="datetime1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286B31-14AD-4828-AA6C-592289B0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363BCC-4E3D-4C2C-8D60-2B21C71F2C6A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266DC0-4D11-4614-AB90-BB26A1DA0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8C1305-AE25-4F84-B4B6-21954FEC3FE2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313084-5D49-43C5-8690-8B1B5945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73882"/>
            <a:ext cx="82296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9" y="1221581"/>
            <a:ext cx="87852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1470"/>
            <a:ext cx="1296144" cy="12961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1216058"/>
            <a:ext cx="7772400" cy="11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22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услуг на основе обратной связи и исследовании пользовательского опыта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323528" y="267494"/>
            <a:ext cx="85677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4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915566"/>
            <a:ext cx="2880320" cy="1296144"/>
          </a:xfrm>
          <a:prstGeom prst="rect">
            <a:avLst/>
          </a:prstGeom>
          <a:noFill/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923678"/>
            <a:ext cx="2857623" cy="1800200"/>
          </a:xfrm>
          <a:prstGeom prst="rect">
            <a:avLst/>
          </a:prstGeom>
          <a:solidFill>
            <a:schemeClr val="bg1"/>
          </a:solidFill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915566"/>
            <a:ext cx="5760640" cy="1296144"/>
          </a:xfrm>
          <a:prstGeom prst="rect">
            <a:avLst/>
          </a:prstGeom>
          <a:gradFill flip="none" rotWithShape="1">
            <a:gsLst>
              <a:gs pos="0">
                <a:srgbClr val="ACE6D8"/>
              </a:gs>
              <a:gs pos="45000">
                <a:schemeClr val="bg1">
                  <a:lumMod val="95000"/>
                </a:schemeClr>
              </a:gs>
              <a:gs pos="100000">
                <a:srgbClr val="ACE6D8"/>
              </a:gs>
            </a:gsLst>
            <a:lin ang="2700000" scaled="1"/>
            <a:tileRect/>
          </a:gradFill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сервисы</a:t>
            </a:r>
          </a:p>
        </p:txBody>
      </p:sp>
      <p:pic>
        <p:nvPicPr>
          <p:cNvPr id="25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504056" cy="504056"/>
          </a:xfrm>
          <a:prstGeom prst="rect">
            <a:avLst/>
          </a:prstGeom>
          <a:noFill/>
        </p:spPr>
      </p:pic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8803486" y="-55671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2211710"/>
            <a:ext cx="6048672" cy="1512168"/>
          </a:xfrm>
          <a:prstGeom prst="rect">
            <a:avLst/>
          </a:prstGeom>
          <a:gradFill flip="none" rotWithShape="1">
            <a:gsLst>
              <a:gs pos="45000">
                <a:schemeClr val="bg1">
                  <a:lumMod val="95000"/>
                </a:schemeClr>
              </a:gs>
              <a:gs pos="0">
                <a:srgbClr val="ACE6D8"/>
              </a:gs>
              <a:gs pos="100000">
                <a:srgbClr val="ACE6D8"/>
              </a:gs>
            </a:gsLst>
            <a:lin ang="2700000" scaled="1"/>
            <a:tileRect/>
          </a:gradFill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Центры обслуживания плательщиков</a:t>
            </a:r>
          </a:p>
        </p:txBody>
      </p:sp>
      <p:pic>
        <p:nvPicPr>
          <p:cNvPr id="39" name="Рисунок 38" descr="Электронные сервисы - Антарион Групп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5"/>
          <a:stretch/>
        </p:blipFill>
        <p:spPr bwMode="auto">
          <a:xfrm>
            <a:off x="6012160" y="915566"/>
            <a:ext cx="2808312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29600" cy="486054"/>
          </a:xfrm>
        </p:spPr>
        <p:txBody>
          <a:bodyPr>
            <a:noAutofit/>
          </a:bodyPr>
          <a:lstStyle/>
          <a:p>
            <a:r>
              <a:rPr lang="ru-RU" sz="3100" dirty="0" smtClean="0"/>
              <a:t>Взаимодействие с плательщиками</a:t>
            </a:r>
            <a:endParaRPr lang="ru-RU" sz="3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3723878"/>
            <a:ext cx="5760640" cy="1224136"/>
          </a:xfrm>
          <a:prstGeom prst="rect">
            <a:avLst/>
          </a:prstGeom>
          <a:gradFill flip="none" rotWithShape="1">
            <a:gsLst>
              <a:gs pos="0">
                <a:srgbClr val="ACE6D8"/>
              </a:gs>
              <a:gs pos="45000">
                <a:schemeClr val="bg1">
                  <a:lumMod val="95000"/>
                </a:schemeClr>
              </a:gs>
              <a:gs pos="100000">
                <a:srgbClr val="ACE6D8"/>
              </a:gs>
            </a:gsLst>
            <a:lin ang="2700000" scaled="1"/>
            <a:tileRect/>
          </a:gradFill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Контакт-центр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3723878"/>
            <a:ext cx="2880320" cy="1224136"/>
          </a:xfrm>
          <a:prstGeom prst="rect">
            <a:avLst/>
          </a:prstGeom>
          <a:noFill/>
          <a:ln>
            <a:solidFill>
              <a:srgbClr val="0D4B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Рисунок 45" descr="http://saiganova.house.gov.by/uploads/images/IMG-20190913-094824-novyj-razme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r="2341"/>
          <a:stretch/>
        </p:blipFill>
        <p:spPr bwMode="auto">
          <a:xfrm>
            <a:off x="179512" y="2211710"/>
            <a:ext cx="2583419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Что делает оператор колл-центра? Центр дистанционного обучения ЕШКО —  изучение иностранных языков и новых профессий самостоятельн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3878"/>
            <a:ext cx="288032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1640" y="1761381"/>
            <a:ext cx="380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238 электронных услуг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7659" y="3242191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37 инспекциях МНС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7795" y="4565000"/>
            <a:ext cx="442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150381 обращение за 2021 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504056" cy="504056"/>
          </a:xfrm>
          <a:prstGeom prst="rect">
            <a:avLst/>
          </a:prstGeom>
          <a:noFill/>
        </p:spPr>
      </p:pic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>
            <a:off x="8803486" y="-55671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270923" y="1670508"/>
            <a:ext cx="6480720" cy="1008112"/>
          </a:xfrm>
          <a:prstGeom prst="homePlate">
            <a:avLst/>
          </a:prstGeom>
          <a:gradFill>
            <a:gsLst>
              <a:gs pos="75000">
                <a:srgbClr val="00808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008080"/>
              </a:gs>
              <a:gs pos="83000">
                <a:srgbClr val="009999"/>
              </a:gs>
              <a:gs pos="100000">
                <a:srgbClr val="009999"/>
              </a:gs>
            </a:gsLst>
            <a:lin ang="5400000" scaled="1"/>
          </a:gradFill>
          <a:ln>
            <a:noFill/>
          </a:ln>
          <a:effectLst>
            <a:innerShdw blurRad="63500" dist="50800" dir="8100000">
              <a:srgbClr val="006666">
                <a:alpha val="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9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налоговых органов</a:t>
            </a:r>
            <a:endParaRPr lang="ru-RU" sz="2900" b="1" spc="-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950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Доля плательщиков, положительно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оценивающих: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47659" y="2783297"/>
            <a:ext cx="1440160" cy="14401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889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70923" y="3075806"/>
            <a:ext cx="6480720" cy="1008112"/>
          </a:xfrm>
          <a:prstGeom prst="homePlate">
            <a:avLst/>
          </a:prstGeom>
          <a:gradFill>
            <a:gsLst>
              <a:gs pos="75000">
                <a:srgbClr val="008080"/>
              </a:gs>
              <a:gs pos="0">
                <a:schemeClr val="accent1">
                  <a:lumMod val="5000"/>
                  <a:lumOff val="95000"/>
                </a:schemeClr>
              </a:gs>
              <a:gs pos="90000">
                <a:srgbClr val="008080"/>
              </a:gs>
              <a:gs pos="97000">
                <a:srgbClr val="008080"/>
              </a:gs>
              <a:gs pos="100000">
                <a:srgbClr val="009999"/>
              </a:gs>
            </a:gsLst>
            <a:lin ang="5400000" scaled="1"/>
          </a:gradFill>
          <a:ln>
            <a:noFill/>
          </a:ln>
          <a:effectLst>
            <a:innerShdw blurRad="165100" dist="50800" dir="8100000">
              <a:srgbClr val="006666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сервисов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48387" y="3226378"/>
            <a:ext cx="136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E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84,3%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963079" y="1528598"/>
            <a:ext cx="1440160" cy="14401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889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6136" y="1952300"/>
            <a:ext cx="1286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E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85,0%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Дискуссионные площадки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470"/>
            <a:ext cx="504056" cy="504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48464" y="-65834"/>
            <a:ext cx="216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1" name="Объект 10" descr="Дискуссия и обсуждение в офисе Иллюстрация вектора - иллюстрации  насчитывающей переговоры, конструкция: 4348061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8"/>
          <a:stretch/>
        </p:blipFill>
        <p:spPr bwMode="auto">
          <a:xfrm>
            <a:off x="6084168" y="1203598"/>
            <a:ext cx="291581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Diagram group"/>
          <p:cNvGrpSpPr/>
          <p:nvPr/>
        </p:nvGrpSpPr>
        <p:grpSpPr>
          <a:xfrm>
            <a:off x="-108520" y="1275606"/>
            <a:ext cx="6192688" cy="1152128"/>
            <a:chOff x="-101713" y="271170"/>
            <a:chExt cx="9090278" cy="1388176"/>
          </a:xfrm>
          <a:scene3d>
            <a:camera prst="orthographicFront"/>
            <a:lightRig rig="threePt" dir="t"/>
          </a:scene3d>
        </p:grpSpPr>
        <p:grpSp>
          <p:nvGrpSpPr>
            <p:cNvPr id="13" name="Группа 12"/>
            <p:cNvGrpSpPr/>
            <p:nvPr/>
          </p:nvGrpSpPr>
          <p:grpSpPr>
            <a:xfrm>
              <a:off x="-101713" y="271170"/>
              <a:ext cx="9090278" cy="1388176"/>
              <a:chOff x="-101713" y="271170"/>
              <a:chExt cx="9090278" cy="1388176"/>
            </a:xfrm>
            <a:scene3d>
              <a:camera prst="orthographicFront"/>
              <a:lightRig rig="threePt" dir="t"/>
            </a:scene3d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572584" y="271170"/>
                <a:ext cx="8415981" cy="1214654"/>
              </a:xfrm>
              <a:prstGeom prst="rect">
                <a:avLst/>
              </a:prstGeom>
              <a:gradFill flip="none" rotWithShape="1">
                <a:gsLst>
                  <a:gs pos="0">
                    <a:srgbClr val="339966"/>
                  </a:gs>
                  <a:gs pos="80000">
                    <a:srgbClr val="B1E0C8"/>
                  </a:gs>
                  <a:gs pos="28000">
                    <a:srgbClr val="CAEEDC"/>
                  </a:gs>
                  <a:gs pos="100000">
                    <a:srgbClr val="339966"/>
                  </a:gs>
                </a:gsLst>
                <a:lin ang="16200000" scaled="0"/>
                <a:tileRect/>
              </a:gradFill>
              <a:effectLst>
                <a:outerShdw blurRad="101600" dist="101600" dir="18900000" algn="bl" rotWithShape="0">
                  <a:prstClr val="black">
                    <a:alpha val="30000"/>
                  </a:prstClr>
                </a:outerShdw>
              </a:effectLst>
              <a:sp3d prstMaterial="dkEdge">
                <a:bevelT w="1270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/>
              <p:cNvSpPr txBox="1"/>
              <p:nvPr/>
            </p:nvSpPr>
            <p:spPr>
              <a:xfrm>
                <a:off x="-101713" y="618214"/>
                <a:ext cx="8906155" cy="10411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7307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 smtClean="0">
                    <a:latin typeface="Times New Roman" pitchFamily="18" charset="0"/>
                    <a:cs typeface="Times New Roman" pitchFamily="18" charset="0"/>
                  </a:rPr>
                  <a:t>Консультативный </a:t>
                </a:r>
                <a:r>
                  <a:rPr lang="ru-RU" sz="2500" b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2500" b="1" kern="1200" dirty="0" smtClean="0">
                    <a:latin typeface="Times New Roman" pitchFamily="18" charset="0"/>
                    <a:cs typeface="Times New Roman" pitchFamily="18" charset="0"/>
                  </a:rPr>
                  <a:t>овет при МНС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107504" y="2499742"/>
            <a:ext cx="6357570" cy="1008112"/>
            <a:chOff x="257669" y="271170"/>
            <a:chExt cx="9311712" cy="1214654"/>
          </a:xfrm>
          <a:scene3d>
            <a:camera prst="orthographicFront"/>
            <a:lightRig rig="threePt" dir="t"/>
          </a:scene3d>
        </p:grpSpPr>
        <p:grpSp>
          <p:nvGrpSpPr>
            <p:cNvPr id="18" name="Группа 17"/>
            <p:cNvGrpSpPr/>
            <p:nvPr/>
          </p:nvGrpSpPr>
          <p:grpSpPr>
            <a:xfrm>
              <a:off x="257669" y="271170"/>
              <a:ext cx="9311712" cy="1214654"/>
              <a:chOff x="257669" y="271170"/>
              <a:chExt cx="9311712" cy="1214654"/>
            </a:xfrm>
            <a:scene3d>
              <a:camera prst="orthographicFront"/>
              <a:lightRig rig="threePt" dir="t"/>
            </a:scene3d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572584" y="271170"/>
                <a:ext cx="8415981" cy="1214654"/>
              </a:xfrm>
              <a:prstGeom prst="rect">
                <a:avLst/>
              </a:prstGeom>
              <a:gradFill flip="none" rotWithShape="1">
                <a:gsLst>
                  <a:gs pos="0">
                    <a:srgbClr val="339966"/>
                  </a:gs>
                  <a:gs pos="80000">
                    <a:srgbClr val="B1E0C8"/>
                  </a:gs>
                  <a:gs pos="28000">
                    <a:srgbClr val="CAEEDC"/>
                  </a:gs>
                  <a:gs pos="100000">
                    <a:srgbClr val="339966"/>
                  </a:gs>
                </a:gsLst>
                <a:lin ang="16200000" scaled="0"/>
                <a:tileRect/>
              </a:gradFill>
              <a:effectLst>
                <a:outerShdw blurRad="101600" dist="101600" dir="18900000" algn="bl" rotWithShape="0">
                  <a:prstClr val="black">
                    <a:alpha val="30000"/>
                  </a:prstClr>
                </a:outerShdw>
              </a:effectLst>
              <a:sp3d prstMaterial="dkEdge">
                <a:bevelT w="1270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257669" y="357931"/>
                <a:ext cx="9311712" cy="10706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7307" tIns="50800" rIns="50800" bIns="508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 smtClean="0">
                    <a:latin typeface="Times New Roman" pitchFamily="18" charset="0"/>
                    <a:cs typeface="Times New Roman" pitchFamily="18" charset="0"/>
                  </a:rPr>
                  <a:t>Ассоциация налогоплательщиков</a:t>
                </a:r>
                <a:endParaRPr lang="ru-RU" sz="25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323528" y="3723878"/>
            <a:ext cx="6034042" cy="1008112"/>
            <a:chOff x="572584" y="271170"/>
            <a:chExt cx="8837852" cy="1214654"/>
          </a:xfrm>
          <a:scene3d>
            <a:camera prst="orthographicFront"/>
            <a:lightRig rig="threePt" dir="t"/>
          </a:scene3d>
        </p:grpSpPr>
        <p:grpSp>
          <p:nvGrpSpPr>
            <p:cNvPr id="24" name="Группа 23"/>
            <p:cNvGrpSpPr/>
            <p:nvPr/>
          </p:nvGrpSpPr>
          <p:grpSpPr>
            <a:xfrm>
              <a:off x="572584" y="271170"/>
              <a:ext cx="8837852" cy="1214654"/>
              <a:chOff x="572584" y="271170"/>
              <a:chExt cx="8837852" cy="1214654"/>
            </a:xfrm>
            <a:scene3d>
              <a:camera prst="orthographicFront"/>
              <a:lightRig rig="threePt" dir="t"/>
            </a:scene3d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72584" y="271170"/>
                <a:ext cx="8415981" cy="1214654"/>
              </a:xfrm>
              <a:prstGeom prst="rect">
                <a:avLst/>
              </a:prstGeom>
              <a:gradFill flip="none" rotWithShape="1">
                <a:gsLst>
                  <a:gs pos="0">
                    <a:srgbClr val="339966"/>
                  </a:gs>
                  <a:gs pos="80000">
                    <a:srgbClr val="B1E0C8"/>
                  </a:gs>
                  <a:gs pos="28000">
                    <a:srgbClr val="CAEEDC"/>
                  </a:gs>
                  <a:gs pos="100000">
                    <a:srgbClr val="339966"/>
                  </a:gs>
                </a:gsLst>
                <a:lin ang="16200000" scaled="0"/>
                <a:tileRect/>
              </a:gradFill>
              <a:effectLst>
                <a:outerShdw blurRad="101600" dist="101600" dir="18900000" algn="bl" rotWithShape="0">
                  <a:prstClr val="black">
                    <a:alpha val="30000"/>
                  </a:prstClr>
                </a:outerShdw>
              </a:effectLst>
              <a:sp3d prstMaterial="dkEdge">
                <a:bevelT w="1270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/>
              <p:cNvSpPr txBox="1"/>
              <p:nvPr/>
            </p:nvSpPr>
            <p:spPr>
              <a:xfrm>
                <a:off x="572584" y="444692"/>
                <a:ext cx="8837852" cy="8971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7307" tIns="50800" rIns="50800" bIns="508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500" b="1" kern="1200" dirty="0" smtClean="0">
                    <a:latin typeface="Times New Roman" pitchFamily="18" charset="0"/>
                    <a:cs typeface="Times New Roman" pitchFamily="18" charset="0"/>
                  </a:rPr>
                  <a:t>Налоговые консультанты</a:t>
                </a:r>
                <a:endParaRPr lang="ru-RU" sz="25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7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084888" y="4361324"/>
            <a:ext cx="2133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8820472" y="-55671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6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470"/>
            <a:ext cx="504056" cy="504056"/>
          </a:xfrm>
          <a:prstGeom prst="rect">
            <a:avLst/>
          </a:prstGeom>
          <a:noFill/>
        </p:spPr>
      </p:pic>
      <p:sp>
        <p:nvSpPr>
          <p:cNvPr id="3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51470"/>
            <a:ext cx="8964488" cy="702152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Э</a:t>
            </a:r>
            <a:r>
              <a:rPr lang="ru-RU" sz="2400" dirty="0" smtClean="0"/>
              <a:t>лектронный </a:t>
            </a:r>
            <a:r>
              <a:rPr lang="ru-RU" sz="2400" dirty="0"/>
              <a:t>сервис  «Личный кабинет плательщика»</a:t>
            </a:r>
            <a:endParaRPr lang="ru-RU"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6A0973-04AD-000D-7F70-B901CBC696C2}"/>
              </a:ext>
            </a:extLst>
          </p:cNvPr>
          <p:cNvSpPr txBox="1"/>
          <p:nvPr/>
        </p:nvSpPr>
        <p:spPr>
          <a:xfrm>
            <a:off x="320623" y="1343875"/>
            <a:ext cx="1181734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 smtClean="0">
                <a:solidFill>
                  <a:srgbClr val="0074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85</a:t>
            </a:r>
            <a:endParaRPr lang="ru-RU" sz="7000" b="1" dirty="0">
              <a:solidFill>
                <a:srgbClr val="0074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83FB12A8-342A-9B76-7169-EDC36749E46C}"/>
              </a:ext>
            </a:extLst>
          </p:cNvPr>
          <p:cNvGrpSpPr/>
          <p:nvPr/>
        </p:nvGrpSpPr>
        <p:grpSpPr>
          <a:xfrm>
            <a:off x="4406785" y="711200"/>
            <a:ext cx="4557703" cy="4164807"/>
            <a:chOff x="4422775" y="241300"/>
            <a:chExt cx="5902325" cy="6179050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xmlns="" id="{9B5A0F12-1D77-F3D5-1798-AB65F0635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288" y="241300"/>
              <a:ext cx="1889126" cy="105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Декларации по подоходному налогу с физических лиц (</a:t>
              </a:r>
              <a:r>
                <a:rPr lang="ru-RU" altLang="ru-RU" sz="10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префайлинг</a:t>
              </a:r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ru-RU" sz="1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31EB1EDD-A10B-47FD-60D7-9BC91BA3D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319088"/>
              <a:ext cx="1889125" cy="83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 исполнения административных процедур</a:t>
              </a:r>
              <a:endParaRPr lang="en-US" altLang="ru-RU" sz="1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C548FDD-CC32-C82E-3AFC-6EE770BDE982}"/>
                </a:ext>
              </a:extLst>
            </p:cNvPr>
            <p:cNvSpPr/>
            <p:nvPr/>
          </p:nvSpPr>
          <p:spPr>
            <a:xfrm>
              <a:off x="4422775" y="352425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xmlns="" id="{71A7A39E-6494-A440-FDD4-F539E6F3FBA2}"/>
                </a:ext>
              </a:extLst>
            </p:cNvPr>
            <p:cNvSpPr/>
            <p:nvPr/>
          </p:nvSpPr>
          <p:spPr>
            <a:xfrm>
              <a:off x="7180263" y="352425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xmlns="" id="{47DF9C9E-A074-0947-133F-462813C46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49" y="1322492"/>
              <a:ext cx="1889126" cy="36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Оплаты налогов </a:t>
              </a:r>
              <a:endParaRPr lang="en-US" altLang="ru-RU" sz="1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xmlns="" id="{1D3D3712-F213-0E73-CE01-819CA30FE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6065" y="1235074"/>
              <a:ext cx="2049461" cy="59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</a:t>
              </a:r>
            </a:p>
            <a:p>
              <a:pPr eaLnBrk="1" hangingPunct="1"/>
              <a:r>
                <a:rPr lang="ru-RU" altLang="ru-RU" sz="1000" b="1" spc="-2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транспортных средствах</a:t>
              </a:r>
              <a:endParaRPr lang="en-US" altLang="ru-RU" sz="10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xmlns="" id="{31585603-1884-E6FE-BFDA-1E40C71C8D42}"/>
                </a:ext>
              </a:extLst>
            </p:cNvPr>
            <p:cNvSpPr/>
            <p:nvPr/>
          </p:nvSpPr>
          <p:spPr>
            <a:xfrm>
              <a:off x="4432300" y="1166917"/>
              <a:ext cx="628650" cy="628651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" name="Group 27">
              <a:extLst>
                <a:ext uri="{FF2B5EF4-FFF2-40B4-BE49-F238E27FC236}">
                  <a16:creationId xmlns:a16="http://schemas.microsoft.com/office/drawing/2014/main" xmlns="" id="{C4ADF74B-AA37-75AD-0763-6484F801E831}"/>
                </a:ext>
              </a:extLst>
            </p:cNvPr>
            <p:cNvGrpSpPr/>
            <p:nvPr/>
          </p:nvGrpSpPr>
          <p:grpSpPr>
            <a:xfrm>
              <a:off x="7337177" y="1319769"/>
              <a:ext cx="342508" cy="299767"/>
              <a:chOff x="2569485" y="4937447"/>
              <a:chExt cx="464344" cy="406400"/>
            </a:xfrm>
            <a:solidFill>
              <a:srgbClr val="007561"/>
            </a:solidFill>
          </p:grpSpPr>
          <p:sp>
            <p:nvSpPr>
              <p:cNvPr id="16" name="AutoShape 103">
                <a:extLst>
                  <a:ext uri="{FF2B5EF4-FFF2-40B4-BE49-F238E27FC236}">
                    <a16:creationId xmlns:a16="http://schemas.microsoft.com/office/drawing/2014/main" xmlns="" id="{C984D78F-E40D-A669-098D-8979685FB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510" y="500967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solidFill>
                  <a:srgbClr val="53B297"/>
                </a:solidFill>
              </a:ln>
              <a:effectLst/>
            </p:spPr>
            <p:txBody>
              <a:bodyPr lIns="19045" tIns="19045" rIns="19045" bIns="19045" anchor="ctr"/>
              <a:lstStyle/>
              <a:p>
                <a:pPr algn="ctr" defTabSz="22854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104">
                <a:extLst>
                  <a:ext uri="{FF2B5EF4-FFF2-40B4-BE49-F238E27FC236}">
                    <a16:creationId xmlns:a16="http://schemas.microsoft.com/office/drawing/2014/main" xmlns="" id="{DE727403-E028-A5C1-3391-0BCE7BD8A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485" y="493744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solidFill>
                  <a:srgbClr val="53B297"/>
                </a:solidFill>
              </a:ln>
              <a:effectLst/>
            </p:spPr>
            <p:txBody>
              <a:bodyPr lIns="19045" tIns="19045" rIns="19045" bIns="19045" anchor="ctr"/>
              <a:lstStyle/>
              <a:p>
                <a:pPr algn="ctr" defTabSz="22854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18" name="Oval 28">
              <a:extLst>
                <a:ext uri="{FF2B5EF4-FFF2-40B4-BE49-F238E27FC236}">
                  <a16:creationId xmlns:a16="http://schemas.microsoft.com/office/drawing/2014/main" xmlns="" id="{1EC97FD4-3082-69C7-EBB3-08A51DE5B401}"/>
                </a:ext>
              </a:extLst>
            </p:cNvPr>
            <p:cNvSpPr/>
            <p:nvPr/>
          </p:nvSpPr>
          <p:spPr>
            <a:xfrm>
              <a:off x="7188200" y="1158875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xmlns="" id="{C4076F66-3C23-2B89-1CE6-9109570E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6064" y="2047875"/>
              <a:ext cx="1889125" cy="59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Запись на личный прием граждан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xmlns="" id="{EC15B084-32FE-3D75-F858-083B3A1DFF99}"/>
                </a:ext>
              </a:extLst>
            </p:cNvPr>
            <p:cNvSpPr/>
            <p:nvPr/>
          </p:nvSpPr>
          <p:spPr>
            <a:xfrm>
              <a:off x="7188200" y="2005013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TextBox 57">
              <a:extLst>
                <a:ext uri="{FF2B5EF4-FFF2-40B4-BE49-F238E27FC236}">
                  <a16:creationId xmlns:a16="http://schemas.microsoft.com/office/drawing/2014/main" xmlns="" id="{9EE125E5-0C15-C68B-FE37-0B552338D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1914" y="1814805"/>
              <a:ext cx="1889125" cy="105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договорах на оказание услуг в </a:t>
              </a:r>
              <a:r>
                <a:rPr lang="ru-RU" altLang="ru-RU" sz="1000" b="1" spc="-40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сфере </a:t>
              </a:r>
              <a:r>
                <a:rPr lang="ru-RU" altLang="ru-RU" sz="1000" b="1" spc="-40" dirty="0" err="1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АгроЭкоТуризма</a:t>
              </a:r>
              <a:endParaRPr lang="ru-RU" altLang="ru-RU" sz="1000" b="1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8ACF324-A4F7-B5E7-24E0-385364D3E09D}"/>
                </a:ext>
              </a:extLst>
            </p:cNvPr>
            <p:cNvSpPr/>
            <p:nvPr/>
          </p:nvSpPr>
          <p:spPr>
            <a:xfrm>
              <a:off x="4440238" y="2029150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TextBox 63">
              <a:extLst>
                <a:ext uri="{FF2B5EF4-FFF2-40B4-BE49-F238E27FC236}">
                  <a16:creationId xmlns:a16="http://schemas.microsoft.com/office/drawing/2014/main" xmlns="" id="{C26181A4-1C13-298D-E1EE-40EA149DD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5100" y="2992437"/>
              <a:ext cx="1889125" cy="59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Извещения на уплату налогов</a:t>
              </a:r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xmlns="" id="{35C02D37-BC03-3B1E-F366-EA9F1A1D664E}"/>
                </a:ext>
              </a:extLst>
            </p:cNvPr>
            <p:cNvSpPr/>
            <p:nvPr/>
          </p:nvSpPr>
          <p:spPr>
            <a:xfrm>
              <a:off x="7180263" y="2974975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TextBox 69">
              <a:extLst>
                <a:ext uri="{FF2B5EF4-FFF2-40B4-BE49-F238E27FC236}">
                  <a16:creationId xmlns:a16="http://schemas.microsoft.com/office/drawing/2014/main" xmlns="" id="{1F2CDE1E-5658-614E-0DEE-CB85C23C3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3170878"/>
              <a:ext cx="1889125" cy="36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Обратная связь</a:t>
              </a: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xmlns="" id="{0243FFBB-DD79-168B-FC6A-21B63E6D32AF}"/>
                </a:ext>
              </a:extLst>
            </p:cNvPr>
            <p:cNvSpPr/>
            <p:nvPr/>
          </p:nvSpPr>
          <p:spPr>
            <a:xfrm>
              <a:off x="4440238" y="3002603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TextBox 75">
              <a:extLst>
                <a:ext uri="{FF2B5EF4-FFF2-40B4-BE49-F238E27FC236}">
                  <a16:creationId xmlns:a16="http://schemas.microsoft.com/office/drawing/2014/main" xmlns="" id="{366BEC3D-D5AF-4E35-0686-19B0AFF30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4549" y="3960593"/>
              <a:ext cx="1889125" cy="3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жалобы</a:t>
              </a:r>
            </a:p>
          </p:txBody>
        </p:sp>
        <p:sp>
          <p:nvSpPr>
            <p:cNvPr id="33" name="Oval 23">
              <a:extLst>
                <a:ext uri="{FF2B5EF4-FFF2-40B4-BE49-F238E27FC236}">
                  <a16:creationId xmlns:a16="http://schemas.microsoft.com/office/drawing/2014/main" xmlns="" id="{B92F37EE-8C48-0E55-BB74-99E2550CA1DB}"/>
                </a:ext>
              </a:extLst>
            </p:cNvPr>
            <p:cNvSpPr/>
            <p:nvPr/>
          </p:nvSpPr>
          <p:spPr>
            <a:xfrm>
              <a:off x="7180263" y="3867150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TextBox 80">
              <a:extLst>
                <a:ext uri="{FF2B5EF4-FFF2-40B4-BE49-F238E27FC236}">
                  <a16:creationId xmlns:a16="http://schemas.microsoft.com/office/drawing/2014/main" xmlns="" id="{EF04C71E-A0EE-D50A-5221-C0C5B75C9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288" y="4037905"/>
              <a:ext cx="1889125" cy="36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Заявки на документы</a:t>
              </a:r>
            </a:p>
          </p:txBody>
        </p:sp>
        <p:sp>
          <p:nvSpPr>
            <p:cNvPr id="35" name="Oval 23">
              <a:extLst>
                <a:ext uri="{FF2B5EF4-FFF2-40B4-BE49-F238E27FC236}">
                  <a16:creationId xmlns:a16="http://schemas.microsoft.com/office/drawing/2014/main" xmlns="" id="{D5AD65AA-6417-91D5-C393-C5E32177D96A}"/>
                </a:ext>
              </a:extLst>
            </p:cNvPr>
            <p:cNvSpPr/>
            <p:nvPr/>
          </p:nvSpPr>
          <p:spPr>
            <a:xfrm>
              <a:off x="4425950" y="3866456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xmlns="" id="{D73B3453-0220-BE47-20F5-CDC4A4FB6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504825"/>
              <a:ext cx="366712" cy="319088"/>
            </a:xfrm>
            <a:custGeom>
              <a:avLst/>
              <a:gdLst>
                <a:gd name="T0" fmla="*/ 25 w 32"/>
                <a:gd name="T1" fmla="*/ 28 h 28"/>
                <a:gd name="T2" fmla="*/ 28 w 32"/>
                <a:gd name="T3" fmla="*/ 1 h 28"/>
                <a:gd name="T4" fmla="*/ 20 w 32"/>
                <a:gd name="T5" fmla="*/ 2 h 28"/>
                <a:gd name="T6" fmla="*/ 10 w 32"/>
                <a:gd name="T7" fmla="*/ 27 h 28"/>
                <a:gd name="T8" fmla="*/ 17 w 32"/>
                <a:gd name="T9" fmla="*/ 1 h 28"/>
                <a:gd name="T10" fmla="*/ 17 w 32"/>
                <a:gd name="T11" fmla="*/ 28 h 28"/>
                <a:gd name="T12" fmla="*/ 0 w 32"/>
                <a:gd name="T13" fmla="*/ 27 h 28"/>
                <a:gd name="T14" fmla="*/ 7 w 32"/>
                <a:gd name="T15" fmla="*/ 1 h 28"/>
                <a:gd name="T16" fmla="*/ 7 w 32"/>
                <a:gd name="T17" fmla="*/ 28 h 28"/>
                <a:gd name="T18" fmla="*/ 29 w 32"/>
                <a:gd name="T19" fmla="*/ 21 h 28"/>
                <a:gd name="T20" fmla="*/ 27 w 32"/>
                <a:gd name="T21" fmla="*/ 23 h 28"/>
                <a:gd name="T22" fmla="*/ 25 w 32"/>
                <a:gd name="T23" fmla="*/ 21 h 28"/>
                <a:gd name="T24" fmla="*/ 25 w 32"/>
                <a:gd name="T25" fmla="*/ 19 h 28"/>
                <a:gd name="T26" fmla="*/ 29 w 32"/>
                <a:gd name="T27" fmla="*/ 21 h 28"/>
                <a:gd name="T28" fmla="*/ 29 w 32"/>
                <a:gd name="T29" fmla="*/ 23 h 28"/>
                <a:gd name="T30" fmla="*/ 27 w 32"/>
                <a:gd name="T31" fmla="*/ 24 h 28"/>
                <a:gd name="T32" fmla="*/ 25 w 32"/>
                <a:gd name="T33" fmla="*/ 19 h 28"/>
                <a:gd name="T34" fmla="*/ 23 w 32"/>
                <a:gd name="T35" fmla="*/ 6 h 28"/>
                <a:gd name="T36" fmla="*/ 26 w 32"/>
                <a:gd name="T37" fmla="*/ 4 h 28"/>
                <a:gd name="T38" fmla="*/ 27 w 32"/>
                <a:gd name="T39" fmla="*/ 5 h 28"/>
                <a:gd name="T40" fmla="*/ 2 w 32"/>
                <a:gd name="T41" fmla="*/ 22 h 28"/>
                <a:gd name="T42" fmla="*/ 6 w 32"/>
                <a:gd name="T43" fmla="*/ 23 h 28"/>
                <a:gd name="T44" fmla="*/ 4 w 32"/>
                <a:gd name="T45" fmla="*/ 19 h 28"/>
                <a:gd name="T46" fmla="*/ 3 w 32"/>
                <a:gd name="T47" fmla="*/ 20 h 28"/>
                <a:gd name="T48" fmla="*/ 4 w 32"/>
                <a:gd name="T49" fmla="*/ 23 h 28"/>
                <a:gd name="T50" fmla="*/ 5 w 32"/>
                <a:gd name="T51" fmla="*/ 20 h 28"/>
                <a:gd name="T52" fmla="*/ 6 w 32"/>
                <a:gd name="T53" fmla="*/ 6 h 28"/>
                <a:gd name="T54" fmla="*/ 2 w 32"/>
                <a:gd name="T55" fmla="*/ 5 h 28"/>
                <a:gd name="T56" fmla="*/ 2 w 32"/>
                <a:gd name="T57" fmla="*/ 6 h 28"/>
                <a:gd name="T58" fmla="*/ 13 w 32"/>
                <a:gd name="T59" fmla="*/ 22 h 28"/>
                <a:gd name="T60" fmla="*/ 16 w 32"/>
                <a:gd name="T61" fmla="*/ 23 h 28"/>
                <a:gd name="T62" fmla="*/ 14 w 32"/>
                <a:gd name="T63" fmla="*/ 20 h 28"/>
                <a:gd name="T64" fmla="*/ 13 w 32"/>
                <a:gd name="T65" fmla="*/ 23 h 28"/>
                <a:gd name="T66" fmla="*/ 17 w 32"/>
                <a:gd name="T67" fmla="*/ 22 h 28"/>
                <a:gd name="T68" fmla="*/ 13 w 32"/>
                <a:gd name="T69" fmla="*/ 20 h 28"/>
                <a:gd name="T70" fmla="*/ 16 w 32"/>
                <a:gd name="T71" fmla="*/ 5 h 28"/>
                <a:gd name="T72" fmla="*/ 12 w 32"/>
                <a:gd name="T73" fmla="*/ 5 h 28"/>
                <a:gd name="T74" fmla="*/ 16 w 32"/>
                <a:gd name="T75" fmla="*/ 6 h 28"/>
                <a:gd name="T76" fmla="*/ 6 w 32"/>
                <a:gd name="T77" fmla="*/ 9 h 28"/>
                <a:gd name="T78" fmla="*/ 2 w 32"/>
                <a:gd name="T79" fmla="*/ 9 h 28"/>
                <a:gd name="T80" fmla="*/ 2 w 32"/>
                <a:gd name="T81" fmla="*/ 10 h 28"/>
                <a:gd name="T82" fmla="*/ 6 w 32"/>
                <a:gd name="T83" fmla="*/ 8 h 28"/>
                <a:gd name="T84" fmla="*/ 2 w 32"/>
                <a:gd name="T85" fmla="*/ 7 h 28"/>
                <a:gd name="T86" fmla="*/ 2 w 32"/>
                <a:gd name="T87" fmla="*/ 8 h 28"/>
                <a:gd name="T88" fmla="*/ 16 w 32"/>
                <a:gd name="T89" fmla="*/ 9 h 28"/>
                <a:gd name="T90" fmla="*/ 12 w 32"/>
                <a:gd name="T91" fmla="*/ 9 h 28"/>
                <a:gd name="T92" fmla="*/ 16 w 32"/>
                <a:gd name="T93" fmla="*/ 10 h 28"/>
                <a:gd name="T94" fmla="*/ 16 w 32"/>
                <a:gd name="T95" fmla="*/ 7 h 28"/>
                <a:gd name="T96" fmla="*/ 12 w 32"/>
                <a:gd name="T97" fmla="*/ 7 h 28"/>
                <a:gd name="T98" fmla="*/ 16 w 32"/>
                <a:gd name="T99" fmla="*/ 8 h 28"/>
                <a:gd name="T100" fmla="*/ 23 w 32"/>
                <a:gd name="T101" fmla="*/ 9 h 28"/>
                <a:gd name="T102" fmla="*/ 27 w 32"/>
                <a:gd name="T103" fmla="*/ 8 h 28"/>
                <a:gd name="T104" fmla="*/ 27 w 32"/>
                <a:gd name="T105" fmla="*/ 9 h 28"/>
                <a:gd name="T106" fmla="*/ 23 w 32"/>
                <a:gd name="T107" fmla="*/ 7 h 28"/>
                <a:gd name="T108" fmla="*/ 27 w 32"/>
                <a:gd name="T109" fmla="*/ 6 h 28"/>
                <a:gd name="T110" fmla="*/ 27 w 32"/>
                <a:gd name="T11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28">
                  <a:moveTo>
                    <a:pt x="20" y="2"/>
                  </a:moveTo>
                  <a:cubicBezTo>
                    <a:pt x="21" y="10"/>
                    <a:pt x="22" y="19"/>
                    <a:pt x="23" y="27"/>
                  </a:cubicBezTo>
                  <a:cubicBezTo>
                    <a:pt x="23" y="28"/>
                    <a:pt x="24" y="28"/>
                    <a:pt x="25" y="28"/>
                  </a:cubicBezTo>
                  <a:cubicBezTo>
                    <a:pt x="27" y="28"/>
                    <a:pt x="29" y="27"/>
                    <a:pt x="31" y="27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18"/>
                    <a:pt x="30" y="9"/>
                    <a:pt x="28" y="1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20" y="1"/>
                    <a:pt x="20" y="2"/>
                    <a:pt x="20" y="2"/>
                  </a:cubicBezTo>
                  <a:close/>
                  <a:moveTo>
                    <a:pt x="17" y="28"/>
                  </a:moveTo>
                  <a:cubicBezTo>
                    <a:pt x="15" y="28"/>
                    <a:pt x="13" y="28"/>
                    <a:pt x="11" y="28"/>
                  </a:cubicBezTo>
                  <a:cubicBezTo>
                    <a:pt x="11" y="28"/>
                    <a:pt x="10" y="28"/>
                    <a:pt x="10" y="27"/>
                  </a:cubicBezTo>
                  <a:cubicBezTo>
                    <a:pt x="10" y="19"/>
                    <a:pt x="10" y="10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19" y="10"/>
                    <a:pt x="19" y="19"/>
                    <a:pt x="19" y="27"/>
                  </a:cubicBezTo>
                  <a:cubicBezTo>
                    <a:pt x="19" y="28"/>
                    <a:pt x="18" y="28"/>
                    <a:pt x="17" y="28"/>
                  </a:cubicBezTo>
                  <a:close/>
                  <a:moveTo>
                    <a:pt x="7" y="28"/>
                  </a:moveTo>
                  <a:cubicBezTo>
                    <a:pt x="5" y="28"/>
                    <a:pt x="3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19"/>
                    <a:pt x="0" y="10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10"/>
                    <a:pt x="9" y="19"/>
                    <a:pt x="9" y="27"/>
                  </a:cubicBezTo>
                  <a:cubicBezTo>
                    <a:pt x="9" y="28"/>
                    <a:pt x="8" y="28"/>
                    <a:pt x="7" y="28"/>
                  </a:cubicBezTo>
                  <a:close/>
                  <a:moveTo>
                    <a:pt x="27" y="19"/>
                  </a:moveTo>
                  <a:cubicBezTo>
                    <a:pt x="27" y="19"/>
                    <a:pt x="28" y="19"/>
                    <a:pt x="28" y="20"/>
                  </a:cubicBezTo>
                  <a:cubicBezTo>
                    <a:pt x="28" y="20"/>
                    <a:pt x="29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2"/>
                    <a:pt x="28" y="22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6" y="23"/>
                    <a:pt x="26" y="22"/>
                  </a:cubicBezTo>
                  <a:cubicBezTo>
                    <a:pt x="26" y="22"/>
                    <a:pt x="25" y="22"/>
                    <a:pt x="25" y="21"/>
                  </a:cubicBezTo>
                  <a:cubicBezTo>
                    <a:pt x="25" y="21"/>
                    <a:pt x="25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6" y="19"/>
                    <a:pt x="27" y="18"/>
                  </a:cubicBezTo>
                  <a:cubicBezTo>
                    <a:pt x="27" y="18"/>
                    <a:pt x="28" y="19"/>
                    <a:pt x="28" y="19"/>
                  </a:cubicBezTo>
                  <a:cubicBezTo>
                    <a:pt x="29" y="19"/>
                    <a:pt x="29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29" y="22"/>
                    <a:pt x="29" y="23"/>
                  </a:cubicBezTo>
                  <a:cubicBezTo>
                    <a:pt x="29" y="23"/>
                    <a:pt x="28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3"/>
                    <a:pt x="24" y="22"/>
                    <a:pt x="24" y="21"/>
                  </a:cubicBezTo>
                  <a:cubicBezTo>
                    <a:pt x="24" y="21"/>
                    <a:pt x="24" y="20"/>
                    <a:pt x="25" y="19"/>
                  </a:cubicBezTo>
                  <a:close/>
                  <a:moveTo>
                    <a:pt x="27" y="5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4" y="19"/>
                  </a:moveTo>
                  <a:cubicBezTo>
                    <a:pt x="4" y="19"/>
                    <a:pt x="3" y="19"/>
                    <a:pt x="2" y="20"/>
                  </a:cubicBezTo>
                  <a:cubicBezTo>
                    <a:pt x="2" y="20"/>
                    <a:pt x="2" y="21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5" y="24"/>
                    <a:pt x="6" y="24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1"/>
                    <a:pt x="7" y="20"/>
                    <a:pt x="6" y="20"/>
                  </a:cubicBezTo>
                  <a:cubicBezTo>
                    <a:pt x="6" y="19"/>
                    <a:pt x="5" y="19"/>
                    <a:pt x="4" y="19"/>
                  </a:cubicBezTo>
                  <a:close/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5" y="20"/>
                  </a:cubicBezTo>
                  <a:close/>
                  <a:moveTo>
                    <a:pt x="2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14" y="20"/>
                  </a:moveTo>
                  <a:cubicBezTo>
                    <a:pt x="14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0"/>
                    <a:pt x="15" y="20"/>
                    <a:pt x="14" y="20"/>
                  </a:cubicBezTo>
                  <a:close/>
                  <a:moveTo>
                    <a:pt x="13" y="20"/>
                  </a:move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5" y="24"/>
                    <a:pt x="16" y="24"/>
                    <a:pt x="16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4" y="19"/>
                    <a:pt x="13" y="19"/>
                    <a:pt x="13" y="20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2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6" y="10"/>
                  </a:move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27" y="9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lose/>
                  <a:moveTo>
                    <a:pt x="27" y="7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37" name="Freeform 236">
              <a:extLst>
                <a:ext uri="{FF2B5EF4-FFF2-40B4-BE49-F238E27FC236}">
                  <a16:creationId xmlns:a16="http://schemas.microsoft.com/office/drawing/2014/main" xmlns="" id="{B6BFE901-1616-C25B-C47B-BE726693A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875" y="1306618"/>
              <a:ext cx="327025" cy="319088"/>
            </a:xfrm>
            <a:custGeom>
              <a:avLst/>
              <a:gdLst>
                <a:gd name="T0" fmla="*/ 20 w 29"/>
                <a:gd name="T1" fmla="*/ 21 h 28"/>
                <a:gd name="T2" fmla="*/ 27 w 29"/>
                <a:gd name="T3" fmla="*/ 15 h 28"/>
                <a:gd name="T4" fmla="*/ 29 w 29"/>
                <a:gd name="T5" fmla="*/ 15 h 28"/>
                <a:gd name="T6" fmla="*/ 29 w 29"/>
                <a:gd name="T7" fmla="*/ 15 h 28"/>
                <a:gd name="T8" fmla="*/ 29 w 29"/>
                <a:gd name="T9" fmla="*/ 20 h 28"/>
                <a:gd name="T10" fmla="*/ 26 w 29"/>
                <a:gd name="T11" fmla="*/ 21 h 28"/>
                <a:gd name="T12" fmla="*/ 27 w 29"/>
                <a:gd name="T13" fmla="*/ 7 h 28"/>
                <a:gd name="T14" fmla="*/ 24 w 29"/>
                <a:gd name="T15" fmla="*/ 4 h 28"/>
                <a:gd name="T16" fmla="*/ 16 w 29"/>
                <a:gd name="T17" fmla="*/ 4 h 28"/>
                <a:gd name="T18" fmla="*/ 10 w 29"/>
                <a:gd name="T19" fmla="*/ 1 h 28"/>
                <a:gd name="T20" fmla="*/ 3 w 29"/>
                <a:gd name="T21" fmla="*/ 6 h 28"/>
                <a:gd name="T22" fmla="*/ 0 w 29"/>
                <a:gd name="T23" fmla="*/ 11 h 28"/>
                <a:gd name="T24" fmla="*/ 2 w 29"/>
                <a:gd name="T25" fmla="*/ 28 h 28"/>
                <a:gd name="T26" fmla="*/ 28 w 29"/>
                <a:gd name="T27" fmla="*/ 26 h 28"/>
                <a:gd name="T28" fmla="*/ 20 w 29"/>
                <a:gd name="T29" fmla="*/ 21 h 28"/>
                <a:gd name="T30" fmla="*/ 28 w 29"/>
                <a:gd name="T31" fmla="*/ 15 h 28"/>
                <a:gd name="T32" fmla="*/ 25 w 29"/>
                <a:gd name="T33" fmla="*/ 8 h 28"/>
                <a:gd name="T34" fmla="*/ 2 w 29"/>
                <a:gd name="T35" fmla="*/ 8 h 28"/>
                <a:gd name="T36" fmla="*/ 2 w 29"/>
                <a:gd name="T37" fmla="*/ 7 h 28"/>
                <a:gd name="T38" fmla="*/ 2 w 29"/>
                <a:gd name="T39" fmla="*/ 8 h 28"/>
                <a:gd name="T40" fmla="*/ 6 w 29"/>
                <a:gd name="T41" fmla="*/ 8 h 28"/>
                <a:gd name="T42" fmla="*/ 22 w 29"/>
                <a:gd name="T43" fmla="*/ 5 h 28"/>
                <a:gd name="T44" fmla="*/ 24 w 29"/>
                <a:gd name="T45" fmla="*/ 8 h 28"/>
                <a:gd name="T46" fmla="*/ 25 w 29"/>
                <a:gd name="T47" fmla="*/ 7 h 28"/>
                <a:gd name="T48" fmla="*/ 28 w 29"/>
                <a:gd name="T49" fmla="*/ 10 h 28"/>
                <a:gd name="T50" fmla="*/ 29 w 29"/>
                <a:gd name="T51" fmla="*/ 14 h 28"/>
                <a:gd name="T52" fmla="*/ 6 w 29"/>
                <a:gd name="T53" fmla="*/ 7 h 28"/>
                <a:gd name="T54" fmla="*/ 13 w 29"/>
                <a:gd name="T55" fmla="*/ 3 h 28"/>
                <a:gd name="T56" fmla="*/ 11 w 29"/>
                <a:gd name="T57" fmla="*/ 6 h 28"/>
                <a:gd name="T58" fmla="*/ 13 w 29"/>
                <a:gd name="T59" fmla="*/ 4 h 28"/>
                <a:gd name="T60" fmla="*/ 12 w 29"/>
                <a:gd name="T61" fmla="*/ 4 h 28"/>
                <a:gd name="T62" fmla="*/ 9 w 29"/>
                <a:gd name="T63" fmla="*/ 7 h 28"/>
                <a:gd name="T64" fmla="*/ 18 w 29"/>
                <a:gd name="T65" fmla="*/ 7 h 28"/>
                <a:gd name="T66" fmla="*/ 22 w 29"/>
                <a:gd name="T67" fmla="*/ 6 h 28"/>
                <a:gd name="T68" fmla="*/ 22 w 29"/>
                <a:gd name="T69" fmla="*/ 7 h 28"/>
                <a:gd name="T70" fmla="*/ 18 w 29"/>
                <a:gd name="T71" fmla="*/ 8 h 28"/>
                <a:gd name="T72" fmla="*/ 18 w 29"/>
                <a:gd name="T73" fmla="*/ 7 h 28"/>
                <a:gd name="T74" fmla="*/ 28 w 29"/>
                <a:gd name="T75" fmla="*/ 21 h 28"/>
                <a:gd name="T76" fmla="*/ 29 w 29"/>
                <a:gd name="T7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28">
                  <a:moveTo>
                    <a:pt x="26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15"/>
                    <a:pt x="20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8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20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1"/>
                    <a:pt x="26" y="21"/>
                  </a:cubicBezTo>
                  <a:close/>
                  <a:moveTo>
                    <a:pt x="29" y="9"/>
                  </a:moveTo>
                  <a:cubicBezTo>
                    <a:pt x="29" y="8"/>
                    <a:pt x="28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2"/>
                    <a:pt x="21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1" y="0"/>
                    <a:pt x="1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0" y="19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8" y="28"/>
                    <a:pt x="20" y="28"/>
                    <a:pt x="25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1"/>
                    <a:pt x="17" y="15"/>
                    <a:pt x="20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7" y="8"/>
                    <a:pt x="25" y="8"/>
                  </a:cubicBezTo>
                  <a:cubicBezTo>
                    <a:pt x="18" y="8"/>
                    <a:pt x="1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8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6" y="7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lose/>
                  <a:moveTo>
                    <a:pt x="18" y="7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lose/>
                  <a:moveTo>
                    <a:pt x="29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6"/>
                    <a:pt x="29" y="25"/>
                    <a:pt x="29" y="25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38" name="Freeform 204">
              <a:extLst>
                <a:ext uri="{FF2B5EF4-FFF2-40B4-BE49-F238E27FC236}">
                  <a16:creationId xmlns:a16="http://schemas.microsoft.com/office/drawing/2014/main" xmlns="" id="{4B3A8F9A-7DAE-D6DE-999E-805DCE56C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6925" y="2149800"/>
              <a:ext cx="304800" cy="355601"/>
            </a:xfrm>
            <a:custGeom>
              <a:avLst/>
              <a:gdLst>
                <a:gd name="T0" fmla="*/ 5 w 21"/>
                <a:gd name="T1" fmla="*/ 3 h 25"/>
                <a:gd name="T2" fmla="*/ 5 w 21"/>
                <a:gd name="T3" fmla="*/ 3 h 25"/>
                <a:gd name="T4" fmla="*/ 6 w 21"/>
                <a:gd name="T5" fmla="*/ 5 h 25"/>
                <a:gd name="T6" fmla="*/ 6 w 21"/>
                <a:gd name="T7" fmla="*/ 6 h 25"/>
                <a:gd name="T8" fmla="*/ 8 w 21"/>
                <a:gd name="T9" fmla="*/ 8 h 25"/>
                <a:gd name="T10" fmla="*/ 6 w 21"/>
                <a:gd name="T11" fmla="*/ 14 h 25"/>
                <a:gd name="T12" fmla="*/ 2 w 21"/>
                <a:gd name="T13" fmla="*/ 21 h 25"/>
                <a:gd name="T14" fmla="*/ 2 w 21"/>
                <a:gd name="T15" fmla="*/ 21 h 25"/>
                <a:gd name="T16" fmla="*/ 3 w 21"/>
                <a:gd name="T17" fmla="*/ 21 h 25"/>
                <a:gd name="T18" fmla="*/ 19 w 21"/>
                <a:gd name="T19" fmla="*/ 21 h 25"/>
                <a:gd name="T20" fmla="*/ 19 w 21"/>
                <a:gd name="T21" fmla="*/ 21 h 25"/>
                <a:gd name="T22" fmla="*/ 19 w 21"/>
                <a:gd name="T23" fmla="*/ 21 h 25"/>
                <a:gd name="T24" fmla="*/ 15 w 21"/>
                <a:gd name="T25" fmla="*/ 14 h 25"/>
                <a:gd name="T26" fmla="*/ 13 w 21"/>
                <a:gd name="T27" fmla="*/ 8 h 25"/>
                <a:gd name="T28" fmla="*/ 15 w 21"/>
                <a:gd name="T29" fmla="*/ 6 h 25"/>
                <a:gd name="T30" fmla="*/ 16 w 21"/>
                <a:gd name="T31" fmla="*/ 5 h 25"/>
                <a:gd name="T32" fmla="*/ 16 w 21"/>
                <a:gd name="T33" fmla="*/ 3 h 25"/>
                <a:gd name="T34" fmla="*/ 16 w 21"/>
                <a:gd name="T35" fmla="*/ 3 h 25"/>
                <a:gd name="T36" fmla="*/ 5 w 21"/>
                <a:gd name="T37" fmla="*/ 3 h 25"/>
                <a:gd name="T38" fmla="*/ 3 w 21"/>
                <a:gd name="T39" fmla="*/ 22 h 25"/>
                <a:gd name="T40" fmla="*/ 19 w 21"/>
                <a:gd name="T41" fmla="*/ 22 h 25"/>
                <a:gd name="T42" fmla="*/ 19 w 21"/>
                <a:gd name="T43" fmla="*/ 25 h 25"/>
                <a:gd name="T44" fmla="*/ 2 w 21"/>
                <a:gd name="T45" fmla="*/ 25 h 25"/>
                <a:gd name="T46" fmla="*/ 3 w 21"/>
                <a:gd name="T47" fmla="*/ 22 h 25"/>
                <a:gd name="T48" fmla="*/ 9 w 21"/>
                <a:gd name="T49" fmla="*/ 16 h 25"/>
                <a:gd name="T50" fmla="*/ 13 w 21"/>
                <a:gd name="T51" fmla="*/ 18 h 25"/>
                <a:gd name="T52" fmla="*/ 5 w 21"/>
                <a:gd name="T53" fmla="*/ 18 h 25"/>
                <a:gd name="T54" fmla="*/ 9 w 21"/>
                <a:gd name="T55" fmla="*/ 16 h 25"/>
                <a:gd name="T56" fmla="*/ 9 w 21"/>
                <a:gd name="T57" fmla="*/ 2 h 25"/>
                <a:gd name="T58" fmla="*/ 11 w 21"/>
                <a:gd name="T59" fmla="*/ 3 h 25"/>
                <a:gd name="T60" fmla="*/ 6 w 21"/>
                <a:gd name="T61" fmla="*/ 3 h 25"/>
                <a:gd name="T62" fmla="*/ 9 w 21"/>
                <a:gd name="T6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10"/>
                    <a:pt x="8" y="14"/>
                    <a:pt x="6" y="14"/>
                  </a:cubicBezTo>
                  <a:cubicBezTo>
                    <a:pt x="4" y="15"/>
                    <a:pt x="2" y="18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18"/>
                    <a:pt x="18" y="15"/>
                    <a:pt x="15" y="14"/>
                  </a:cubicBezTo>
                  <a:cubicBezTo>
                    <a:pt x="14" y="14"/>
                    <a:pt x="14" y="10"/>
                    <a:pt x="13" y="8"/>
                  </a:cubicBezTo>
                  <a:cubicBezTo>
                    <a:pt x="13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0"/>
                    <a:pt x="5" y="0"/>
                    <a:pt x="5" y="3"/>
                  </a:cubicBezTo>
                  <a:close/>
                  <a:moveTo>
                    <a:pt x="3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21" y="22"/>
                    <a:pt x="21" y="25"/>
                    <a:pt x="19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2"/>
                    <a:pt x="3" y="22"/>
                  </a:cubicBezTo>
                  <a:close/>
                  <a:moveTo>
                    <a:pt x="9" y="16"/>
                  </a:moveTo>
                  <a:cubicBezTo>
                    <a:pt x="14" y="16"/>
                    <a:pt x="14" y="18"/>
                    <a:pt x="1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6"/>
                    <a:pt x="9" y="16"/>
                  </a:cubicBezTo>
                  <a:close/>
                  <a:moveTo>
                    <a:pt x="9" y="2"/>
                  </a:moveTo>
                  <a:cubicBezTo>
                    <a:pt x="11" y="1"/>
                    <a:pt x="12" y="2"/>
                    <a:pt x="11" y="3"/>
                  </a:cubicBezTo>
                  <a:cubicBezTo>
                    <a:pt x="11" y="4"/>
                    <a:pt x="6" y="4"/>
                    <a:pt x="6" y="3"/>
                  </a:cubicBezTo>
                  <a:cubicBezTo>
                    <a:pt x="6" y="2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39" name="Freeform 186">
              <a:extLst>
                <a:ext uri="{FF2B5EF4-FFF2-40B4-BE49-F238E27FC236}">
                  <a16:creationId xmlns:a16="http://schemas.microsoft.com/office/drawing/2014/main" xmlns="" id="{4346C5AE-7F2F-5016-5D49-F446B6DDC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8700" y="3159125"/>
              <a:ext cx="247650" cy="288925"/>
            </a:xfrm>
            <a:custGeom>
              <a:avLst/>
              <a:gdLst>
                <a:gd name="T0" fmla="*/ 8 w 26"/>
                <a:gd name="T1" fmla="*/ 6 h 30"/>
                <a:gd name="T2" fmla="*/ 6 w 26"/>
                <a:gd name="T3" fmla="*/ 4 h 30"/>
                <a:gd name="T4" fmla="*/ 22 w 26"/>
                <a:gd name="T5" fmla="*/ 22 h 30"/>
                <a:gd name="T6" fmla="*/ 21 w 26"/>
                <a:gd name="T7" fmla="*/ 24 h 30"/>
                <a:gd name="T8" fmla="*/ 19 w 26"/>
                <a:gd name="T9" fmla="*/ 25 h 30"/>
                <a:gd name="T10" fmla="*/ 16 w 26"/>
                <a:gd name="T11" fmla="*/ 24 h 30"/>
                <a:gd name="T12" fmla="*/ 13 w 26"/>
                <a:gd name="T13" fmla="*/ 24 h 30"/>
                <a:gd name="T14" fmla="*/ 10 w 26"/>
                <a:gd name="T15" fmla="*/ 24 h 30"/>
                <a:gd name="T16" fmla="*/ 7 w 26"/>
                <a:gd name="T17" fmla="*/ 24 h 30"/>
                <a:gd name="T18" fmla="*/ 4 w 26"/>
                <a:gd name="T19" fmla="*/ 25 h 30"/>
                <a:gd name="T20" fmla="*/ 24 w 26"/>
                <a:gd name="T21" fmla="*/ 1 h 30"/>
                <a:gd name="T22" fmla="*/ 2 w 26"/>
                <a:gd name="T23" fmla="*/ 25 h 30"/>
                <a:gd name="T24" fmla="*/ 5 w 26"/>
                <a:gd name="T25" fmla="*/ 27 h 30"/>
                <a:gd name="T26" fmla="*/ 8 w 26"/>
                <a:gd name="T27" fmla="*/ 27 h 30"/>
                <a:gd name="T28" fmla="*/ 10 w 26"/>
                <a:gd name="T29" fmla="*/ 26 h 30"/>
                <a:gd name="T30" fmla="*/ 10 w 26"/>
                <a:gd name="T31" fmla="*/ 27 h 30"/>
                <a:gd name="T32" fmla="*/ 8 w 26"/>
                <a:gd name="T33" fmla="*/ 28 h 30"/>
                <a:gd name="T34" fmla="*/ 6 w 26"/>
                <a:gd name="T35" fmla="*/ 27 h 30"/>
                <a:gd name="T36" fmla="*/ 3 w 26"/>
                <a:gd name="T37" fmla="*/ 27 h 30"/>
                <a:gd name="T38" fmla="*/ 2 w 26"/>
                <a:gd name="T39" fmla="*/ 1 h 30"/>
                <a:gd name="T40" fmla="*/ 2 w 26"/>
                <a:gd name="T41" fmla="*/ 2 h 30"/>
                <a:gd name="T42" fmla="*/ 13 w 26"/>
                <a:gd name="T43" fmla="*/ 27 h 30"/>
                <a:gd name="T44" fmla="*/ 13 w 26"/>
                <a:gd name="T45" fmla="*/ 27 h 30"/>
                <a:gd name="T46" fmla="*/ 18 w 26"/>
                <a:gd name="T47" fmla="*/ 27 h 30"/>
                <a:gd name="T48" fmla="*/ 20 w 26"/>
                <a:gd name="T49" fmla="*/ 28 h 30"/>
                <a:gd name="T50" fmla="*/ 0 w 26"/>
                <a:gd name="T51" fmla="*/ 2 h 30"/>
                <a:gd name="T52" fmla="*/ 25 w 26"/>
                <a:gd name="T53" fmla="*/ 0 h 30"/>
                <a:gd name="T54" fmla="*/ 26 w 26"/>
                <a:gd name="T55" fmla="*/ 24 h 30"/>
                <a:gd name="T56" fmla="*/ 22 w 26"/>
                <a:gd name="T57" fmla="*/ 28 h 30"/>
                <a:gd name="T58" fmla="*/ 20 w 26"/>
                <a:gd name="T59" fmla="*/ 29 h 30"/>
                <a:gd name="T60" fmla="*/ 17 w 26"/>
                <a:gd name="T61" fmla="*/ 29 h 30"/>
                <a:gd name="T62" fmla="*/ 14 w 26"/>
                <a:gd name="T63" fmla="*/ 30 h 30"/>
                <a:gd name="T64" fmla="*/ 11 w 26"/>
                <a:gd name="T65" fmla="*/ 29 h 30"/>
                <a:gd name="T66" fmla="*/ 9 w 26"/>
                <a:gd name="T67" fmla="*/ 29 h 30"/>
                <a:gd name="T68" fmla="*/ 7 w 26"/>
                <a:gd name="T69" fmla="*/ 29 h 30"/>
                <a:gd name="T70" fmla="*/ 5 w 26"/>
                <a:gd name="T71" fmla="*/ 29 h 30"/>
                <a:gd name="T72" fmla="*/ 2 w 26"/>
                <a:gd name="T73" fmla="*/ 29 h 30"/>
                <a:gd name="T74" fmla="*/ 0 w 26"/>
                <a:gd name="T75" fmla="*/ 2 h 30"/>
                <a:gd name="T76" fmla="*/ 13 w 26"/>
                <a:gd name="T77" fmla="*/ 14 h 30"/>
                <a:gd name="T78" fmla="*/ 6 w 26"/>
                <a:gd name="T79" fmla="*/ 13 h 30"/>
                <a:gd name="T80" fmla="*/ 10 w 26"/>
                <a:gd name="T81" fmla="*/ 12 h 30"/>
                <a:gd name="T82" fmla="*/ 6 w 26"/>
                <a:gd name="T83" fmla="*/ 13 h 30"/>
                <a:gd name="T84" fmla="*/ 22 w 26"/>
                <a:gd name="T85" fmla="*/ 22 h 30"/>
                <a:gd name="T86" fmla="*/ 6 w 26"/>
                <a:gd name="T87" fmla="*/ 16 h 30"/>
                <a:gd name="T88" fmla="*/ 23 w 26"/>
                <a:gd name="T89" fmla="*/ 17 h 30"/>
                <a:gd name="T90" fmla="*/ 16 w 26"/>
                <a:gd name="T91" fmla="*/ 13 h 30"/>
                <a:gd name="T92" fmla="*/ 23 w 26"/>
                <a:gd name="T93" fmla="*/ 13 h 30"/>
                <a:gd name="T94" fmla="*/ 16 w 26"/>
                <a:gd name="T95" fmla="*/ 9 h 30"/>
                <a:gd name="T96" fmla="*/ 22 w 26"/>
                <a:gd name="T97" fmla="*/ 9 h 30"/>
                <a:gd name="T98" fmla="*/ 10 w 26"/>
                <a:gd name="T99" fmla="*/ 3 h 30"/>
                <a:gd name="T100" fmla="*/ 11 w 26"/>
                <a:gd name="T101" fmla="*/ 5 h 30"/>
                <a:gd name="T102" fmla="*/ 14 w 26"/>
                <a:gd name="T103" fmla="*/ 3 h 30"/>
                <a:gd name="T104" fmla="*/ 17 w 26"/>
                <a:gd name="T105" fmla="*/ 7 h 30"/>
                <a:gd name="T106" fmla="*/ 18 w 26"/>
                <a:gd name="T107" fmla="*/ 6 h 30"/>
                <a:gd name="T108" fmla="*/ 14 w 26"/>
                <a:gd name="T109" fmla="*/ 3 h 30"/>
                <a:gd name="T110" fmla="*/ 21 w 26"/>
                <a:gd name="T111" fmla="*/ 6 h 30"/>
                <a:gd name="T112" fmla="*/ 21 w 26"/>
                <a:gd name="T113" fmla="*/ 7 h 30"/>
                <a:gd name="T114" fmla="*/ 23 w 26"/>
                <a:gd name="T115" fmla="*/ 7 h 30"/>
                <a:gd name="T116" fmla="*/ 22 w 26"/>
                <a:gd name="T117" fmla="*/ 5 h 30"/>
                <a:gd name="T118" fmla="*/ 23 w 26"/>
                <a:gd name="T119" fmla="*/ 4 h 30"/>
                <a:gd name="T120" fmla="*/ 24 w 26"/>
                <a:gd name="T121" fmla="*/ 4 h 30"/>
                <a:gd name="T122" fmla="*/ 20 w 26"/>
                <a:gd name="T12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" h="30">
                  <a:moveTo>
                    <a:pt x="8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7" y="5"/>
                    <a:pt x="7" y="6"/>
                    <a:pt x="8" y="7"/>
                  </a:cubicBezTo>
                  <a:close/>
                  <a:moveTo>
                    <a:pt x="25" y="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16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0"/>
                    <a:pt x="26" y="2"/>
                    <a:pt x="26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0"/>
                    <a:pt x="26" y="16"/>
                    <a:pt x="26" y="22"/>
                  </a:cubicBezTo>
                  <a:cubicBezTo>
                    <a:pt x="26" y="23"/>
                    <a:pt x="26" y="23"/>
                    <a:pt x="26" y="24"/>
                  </a:cubicBezTo>
                  <a:cubicBezTo>
                    <a:pt x="25" y="25"/>
                    <a:pt x="23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29"/>
                    <a:pt x="2" y="29"/>
                    <a:pt x="1" y="29"/>
                  </a:cubicBezTo>
                  <a:cubicBezTo>
                    <a:pt x="1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6" y="20"/>
                  </a:move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20"/>
                  </a:cubicBezTo>
                  <a:cubicBezTo>
                    <a:pt x="6" y="20"/>
                    <a:pt x="6" y="20"/>
                    <a:pt x="6" y="20"/>
                  </a:cubicBezTo>
                  <a:close/>
                  <a:moveTo>
                    <a:pt x="6" y="16"/>
                  </a:move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6"/>
                    <a:pt x="22" y="16"/>
                  </a:cubicBezTo>
                  <a:cubicBezTo>
                    <a:pt x="6" y="16"/>
                    <a:pt x="6" y="16"/>
                    <a:pt x="6" y="16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16" y="12"/>
                    <a:pt x="16" y="12"/>
                    <a:pt x="16" y="12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1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5"/>
                    <a:pt x="17" y="4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5"/>
                    <a:pt x="17" y="4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lose/>
                  <a:moveTo>
                    <a:pt x="20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3" y="5"/>
                    <a:pt x="23" y="6"/>
                  </a:cubicBezTo>
                  <a:cubicBezTo>
                    <a:pt x="23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3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0" name="Freeform 257">
              <a:extLst>
                <a:ext uri="{FF2B5EF4-FFF2-40B4-BE49-F238E27FC236}">
                  <a16:creationId xmlns:a16="http://schemas.microsoft.com/office/drawing/2014/main" xmlns="" id="{998C1439-E789-1C52-5856-E14681856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125" y="4013200"/>
              <a:ext cx="315913" cy="334963"/>
            </a:xfrm>
            <a:custGeom>
              <a:avLst/>
              <a:gdLst>
                <a:gd name="T0" fmla="*/ 17 w 33"/>
                <a:gd name="T1" fmla="*/ 0 h 35"/>
                <a:gd name="T2" fmla="*/ 13 w 33"/>
                <a:gd name="T3" fmla="*/ 12 h 35"/>
                <a:gd name="T4" fmla="*/ 20 w 33"/>
                <a:gd name="T5" fmla="*/ 12 h 35"/>
                <a:gd name="T6" fmla="*/ 14 w 33"/>
                <a:gd name="T7" fmla="*/ 12 h 35"/>
                <a:gd name="T8" fmla="*/ 13 w 33"/>
                <a:gd name="T9" fmla="*/ 6 h 35"/>
                <a:gd name="T10" fmla="*/ 13 w 33"/>
                <a:gd name="T11" fmla="*/ 4 h 35"/>
                <a:gd name="T12" fmla="*/ 15 w 33"/>
                <a:gd name="T13" fmla="*/ 4 h 35"/>
                <a:gd name="T14" fmla="*/ 19 w 33"/>
                <a:gd name="T15" fmla="*/ 4 h 35"/>
                <a:gd name="T16" fmla="*/ 21 w 33"/>
                <a:gd name="T17" fmla="*/ 4 h 35"/>
                <a:gd name="T18" fmla="*/ 21 w 33"/>
                <a:gd name="T19" fmla="*/ 6 h 35"/>
                <a:gd name="T20" fmla="*/ 20 w 33"/>
                <a:gd name="T21" fmla="*/ 12 h 35"/>
                <a:gd name="T22" fmla="*/ 14 w 33"/>
                <a:gd name="T23" fmla="*/ 12 h 35"/>
                <a:gd name="T24" fmla="*/ 26 w 33"/>
                <a:gd name="T25" fmla="*/ 35 h 35"/>
                <a:gd name="T26" fmla="*/ 28 w 33"/>
                <a:gd name="T27" fmla="*/ 30 h 35"/>
                <a:gd name="T28" fmla="*/ 32 w 33"/>
                <a:gd name="T29" fmla="*/ 27 h 35"/>
                <a:gd name="T30" fmla="*/ 5 w 33"/>
                <a:gd name="T31" fmla="*/ 30 h 35"/>
                <a:gd name="T32" fmla="*/ 6 w 33"/>
                <a:gd name="T33" fmla="*/ 33 h 35"/>
                <a:gd name="T34" fmla="*/ 0 w 33"/>
                <a:gd name="T35" fmla="*/ 25 h 35"/>
                <a:gd name="T36" fmla="*/ 33 w 33"/>
                <a:gd name="T37" fmla="*/ 26 h 35"/>
                <a:gd name="T38" fmla="*/ 0 w 33"/>
                <a:gd name="T39" fmla="*/ 25 h 35"/>
                <a:gd name="T40" fmla="*/ 7 w 33"/>
                <a:gd name="T41" fmla="*/ 20 h 35"/>
                <a:gd name="T42" fmla="*/ 7 w 33"/>
                <a:gd name="T43" fmla="*/ 20 h 35"/>
                <a:gd name="T44" fmla="*/ 11 w 33"/>
                <a:gd name="T45" fmla="*/ 19 h 35"/>
                <a:gd name="T46" fmla="*/ 13 w 33"/>
                <a:gd name="T47" fmla="*/ 16 h 35"/>
                <a:gd name="T48" fmla="*/ 17 w 33"/>
                <a:gd name="T49" fmla="*/ 19 h 35"/>
                <a:gd name="T50" fmla="*/ 16 w 33"/>
                <a:gd name="T51" fmla="*/ 18 h 35"/>
                <a:gd name="T52" fmla="*/ 16 w 33"/>
                <a:gd name="T53" fmla="*/ 17 h 35"/>
                <a:gd name="T54" fmla="*/ 18 w 33"/>
                <a:gd name="T55" fmla="*/ 18 h 35"/>
                <a:gd name="T56" fmla="*/ 17 w 33"/>
                <a:gd name="T57" fmla="*/ 19 h 35"/>
                <a:gd name="T58" fmla="*/ 18 w 33"/>
                <a:gd name="T59" fmla="*/ 24 h 35"/>
                <a:gd name="T60" fmla="*/ 27 w 33"/>
                <a:gd name="T61" fmla="*/ 20 h 35"/>
                <a:gd name="T62" fmla="*/ 7 w 33"/>
                <a:gd name="T63" fmla="*/ 24 h 35"/>
                <a:gd name="T64" fmla="*/ 7 w 33"/>
                <a:gd name="T65" fmla="*/ 20 h 35"/>
                <a:gd name="T66" fmla="*/ 11 w 33"/>
                <a:gd name="T67" fmla="*/ 19 h 35"/>
                <a:gd name="T68" fmla="*/ 11 w 33"/>
                <a:gd name="T69" fmla="*/ 16 h 35"/>
                <a:gd name="T70" fmla="*/ 7 w 33"/>
                <a:gd name="T71" fmla="*/ 17 h 35"/>
                <a:gd name="T72" fmla="*/ 2 w 33"/>
                <a:gd name="T73" fmla="*/ 21 h 35"/>
                <a:gd name="T74" fmla="*/ 5 w 33"/>
                <a:gd name="T75" fmla="*/ 21 h 35"/>
                <a:gd name="T76" fmla="*/ 6 w 33"/>
                <a:gd name="T7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35">
                  <a:moveTo>
                    <a:pt x="22" y="7"/>
                  </a:moveTo>
                  <a:cubicBezTo>
                    <a:pt x="22" y="3"/>
                    <a:pt x="23" y="0"/>
                    <a:pt x="17" y="0"/>
                  </a:cubicBezTo>
                  <a:cubicBezTo>
                    <a:pt x="11" y="0"/>
                    <a:pt x="12" y="3"/>
                    <a:pt x="12" y="7"/>
                  </a:cubicBezTo>
                  <a:cubicBezTo>
                    <a:pt x="12" y="9"/>
                    <a:pt x="12" y="11"/>
                    <a:pt x="13" y="12"/>
                  </a:cubicBezTo>
                  <a:cubicBezTo>
                    <a:pt x="14" y="13"/>
                    <a:pt x="16" y="14"/>
                    <a:pt x="17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2" y="11"/>
                    <a:pt x="22" y="9"/>
                    <a:pt x="22" y="7"/>
                  </a:cubicBezTo>
                  <a:close/>
                  <a:moveTo>
                    <a:pt x="14" y="12"/>
                  </a:moveTo>
                  <a:cubicBezTo>
                    <a:pt x="13" y="11"/>
                    <a:pt x="13" y="9"/>
                    <a:pt x="13" y="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3"/>
                    <a:pt x="14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3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11"/>
                    <a:pt x="20" y="12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6" y="14"/>
                    <a:pt x="15" y="13"/>
                    <a:pt x="14" y="12"/>
                  </a:cubicBezTo>
                  <a:close/>
                  <a:moveTo>
                    <a:pt x="8" y="35"/>
                  </a:moveTo>
                  <a:cubicBezTo>
                    <a:pt x="17" y="35"/>
                    <a:pt x="17" y="35"/>
                    <a:pt x="26" y="35"/>
                  </a:cubicBezTo>
                  <a:cubicBezTo>
                    <a:pt x="27" y="35"/>
                    <a:pt x="28" y="34"/>
                    <a:pt x="28" y="33"/>
                  </a:cubicBezTo>
                  <a:cubicBezTo>
                    <a:pt x="28" y="32"/>
                    <a:pt x="28" y="31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1"/>
                    <a:pt x="6" y="32"/>
                    <a:pt x="6" y="33"/>
                  </a:cubicBezTo>
                  <a:cubicBezTo>
                    <a:pt x="6" y="34"/>
                    <a:pt x="7" y="35"/>
                    <a:pt x="8" y="35"/>
                  </a:cubicBezTo>
                  <a:close/>
                  <a:moveTo>
                    <a:pt x="0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7" y="24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1"/>
                    <a:pt x="20" y="20"/>
                    <a:pt x="21" y="16"/>
                  </a:cubicBezTo>
                  <a:cubicBezTo>
                    <a:pt x="24" y="17"/>
                    <a:pt x="27" y="18"/>
                    <a:pt x="27" y="2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0" y="24"/>
                    <a:pt x="14" y="24"/>
                    <a:pt x="7" y="24"/>
                  </a:cubicBezTo>
                  <a:close/>
                  <a:moveTo>
                    <a:pt x="6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2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5"/>
                    <a:pt x="9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1" name="Freeform 263">
              <a:extLst>
                <a:ext uri="{FF2B5EF4-FFF2-40B4-BE49-F238E27FC236}">
                  <a16:creationId xmlns:a16="http://schemas.microsoft.com/office/drawing/2014/main" xmlns="" id="{E08160C4-2134-A250-640A-B9D7CBB33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0100" y="3159767"/>
              <a:ext cx="315913" cy="315913"/>
            </a:xfrm>
            <a:custGeom>
              <a:avLst/>
              <a:gdLst>
                <a:gd name="T0" fmla="*/ 30 w 33"/>
                <a:gd name="T1" fmla="*/ 27 h 33"/>
                <a:gd name="T2" fmla="*/ 27 w 33"/>
                <a:gd name="T3" fmla="*/ 29 h 33"/>
                <a:gd name="T4" fmla="*/ 28 w 33"/>
                <a:gd name="T5" fmla="*/ 28 h 33"/>
                <a:gd name="T6" fmla="*/ 26 w 33"/>
                <a:gd name="T7" fmla="*/ 28 h 33"/>
                <a:gd name="T8" fmla="*/ 26 w 33"/>
                <a:gd name="T9" fmla="*/ 32 h 33"/>
                <a:gd name="T10" fmla="*/ 21 w 33"/>
                <a:gd name="T11" fmla="*/ 32 h 33"/>
                <a:gd name="T12" fmla="*/ 33 w 33"/>
                <a:gd name="T13" fmla="*/ 32 h 33"/>
                <a:gd name="T14" fmla="*/ 24 w 33"/>
                <a:gd name="T15" fmla="*/ 21 h 33"/>
                <a:gd name="T16" fmla="*/ 24 w 33"/>
                <a:gd name="T17" fmla="*/ 21 h 33"/>
                <a:gd name="T18" fmla="*/ 30 w 33"/>
                <a:gd name="T19" fmla="*/ 21 h 33"/>
                <a:gd name="T20" fmla="*/ 29 w 33"/>
                <a:gd name="T21" fmla="*/ 24 h 33"/>
                <a:gd name="T22" fmla="*/ 27 w 33"/>
                <a:gd name="T23" fmla="*/ 25 h 33"/>
                <a:gd name="T24" fmla="*/ 30 w 33"/>
                <a:gd name="T25" fmla="*/ 20 h 33"/>
                <a:gd name="T26" fmla="*/ 28 w 33"/>
                <a:gd name="T27" fmla="*/ 19 h 33"/>
                <a:gd name="T28" fmla="*/ 26 w 33"/>
                <a:gd name="T29" fmla="*/ 19 h 33"/>
                <a:gd name="T30" fmla="*/ 24 w 33"/>
                <a:gd name="T31" fmla="*/ 20 h 33"/>
                <a:gd name="T32" fmla="*/ 7 w 33"/>
                <a:gd name="T33" fmla="*/ 9 h 33"/>
                <a:gd name="T34" fmla="*/ 3 w 33"/>
                <a:gd name="T35" fmla="*/ 5 h 33"/>
                <a:gd name="T36" fmla="*/ 7 w 33"/>
                <a:gd name="T37" fmla="*/ 0 h 33"/>
                <a:gd name="T38" fmla="*/ 10 w 33"/>
                <a:gd name="T39" fmla="*/ 5 h 33"/>
                <a:gd name="T40" fmla="*/ 7 w 33"/>
                <a:gd name="T41" fmla="*/ 9 h 33"/>
                <a:gd name="T42" fmla="*/ 8 w 33"/>
                <a:gd name="T43" fmla="*/ 7 h 33"/>
                <a:gd name="T44" fmla="*/ 9 w 33"/>
                <a:gd name="T45" fmla="*/ 3 h 33"/>
                <a:gd name="T46" fmla="*/ 7 w 33"/>
                <a:gd name="T47" fmla="*/ 2 h 33"/>
                <a:gd name="T48" fmla="*/ 4 w 33"/>
                <a:gd name="T49" fmla="*/ 2 h 33"/>
                <a:gd name="T50" fmla="*/ 4 w 33"/>
                <a:gd name="T51" fmla="*/ 5 h 33"/>
                <a:gd name="T52" fmla="*/ 13 w 33"/>
                <a:gd name="T53" fmla="*/ 13 h 33"/>
                <a:gd name="T54" fmla="*/ 7 w 33"/>
                <a:gd name="T55" fmla="*/ 12 h 33"/>
                <a:gd name="T56" fmla="*/ 7 w 33"/>
                <a:gd name="T57" fmla="*/ 11 h 33"/>
                <a:gd name="T58" fmla="*/ 6 w 33"/>
                <a:gd name="T59" fmla="*/ 11 h 33"/>
                <a:gd name="T60" fmla="*/ 6 w 33"/>
                <a:gd name="T61" fmla="*/ 12 h 33"/>
                <a:gd name="T62" fmla="*/ 0 w 33"/>
                <a:gd name="T63" fmla="*/ 13 h 33"/>
                <a:gd name="T64" fmla="*/ 12 w 33"/>
                <a:gd name="T65" fmla="*/ 16 h 33"/>
                <a:gd name="T66" fmla="*/ 15 w 33"/>
                <a:gd name="T67" fmla="*/ 28 h 33"/>
                <a:gd name="T68" fmla="*/ 15 w 33"/>
                <a:gd name="T69" fmla="*/ 29 h 33"/>
                <a:gd name="T70" fmla="*/ 19 w 33"/>
                <a:gd name="T71" fmla="*/ 26 h 33"/>
                <a:gd name="T72" fmla="*/ 15 w 33"/>
                <a:gd name="T73" fmla="*/ 23 h 33"/>
                <a:gd name="T74" fmla="*/ 15 w 33"/>
                <a:gd name="T75" fmla="*/ 25 h 33"/>
                <a:gd name="T76" fmla="*/ 7 w 33"/>
                <a:gd name="T77" fmla="*/ 22 h 33"/>
                <a:gd name="T78" fmla="*/ 19 w 33"/>
                <a:gd name="T79" fmla="*/ 6 h 33"/>
                <a:gd name="T80" fmla="*/ 19 w 33"/>
                <a:gd name="T81" fmla="*/ 5 h 33"/>
                <a:gd name="T82" fmla="*/ 14 w 33"/>
                <a:gd name="T83" fmla="*/ 8 h 33"/>
                <a:gd name="T84" fmla="*/ 19 w 33"/>
                <a:gd name="T85" fmla="*/ 11 h 33"/>
                <a:gd name="T86" fmla="*/ 19 w 33"/>
                <a:gd name="T87" fmla="*/ 9 h 33"/>
                <a:gd name="T88" fmla="*/ 20 w 33"/>
                <a:gd name="T89" fmla="*/ 9 h 33"/>
                <a:gd name="T90" fmla="*/ 19 w 33"/>
                <a:gd name="T9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" h="33">
                  <a:moveTo>
                    <a:pt x="33" y="32"/>
                  </a:moveTo>
                  <a:cubicBezTo>
                    <a:pt x="33" y="31"/>
                    <a:pt x="33" y="30"/>
                    <a:pt x="33" y="30"/>
                  </a:cubicBezTo>
                  <a:cubicBezTo>
                    <a:pt x="33" y="28"/>
                    <a:pt x="32" y="27"/>
                    <a:pt x="30" y="27"/>
                  </a:cubicBezTo>
                  <a:cubicBezTo>
                    <a:pt x="29" y="29"/>
                    <a:pt x="29" y="30"/>
                    <a:pt x="28" y="3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0"/>
                    <a:pt x="25" y="29"/>
                    <a:pt x="24" y="27"/>
                  </a:cubicBezTo>
                  <a:cubicBezTo>
                    <a:pt x="22" y="27"/>
                    <a:pt x="21" y="28"/>
                    <a:pt x="21" y="30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2"/>
                    <a:pt x="21" y="33"/>
                    <a:pt x="22" y="33"/>
                  </a:cubicBezTo>
                  <a:cubicBezTo>
                    <a:pt x="25" y="33"/>
                    <a:pt x="29" y="33"/>
                    <a:pt x="32" y="33"/>
                  </a:cubicBezTo>
                  <a:cubicBezTo>
                    <a:pt x="33" y="33"/>
                    <a:pt x="33" y="32"/>
                    <a:pt x="33" y="32"/>
                  </a:cubicBezTo>
                  <a:close/>
                  <a:moveTo>
                    <a:pt x="27" y="26"/>
                  </a:moveTo>
                  <a:cubicBezTo>
                    <a:pt x="26" y="26"/>
                    <a:pt x="25" y="25"/>
                    <a:pt x="25" y="24"/>
                  </a:cubicBezTo>
                  <a:cubicBezTo>
                    <a:pt x="24" y="23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8"/>
                    <a:pt x="23" y="16"/>
                    <a:pt x="27" y="16"/>
                  </a:cubicBezTo>
                  <a:cubicBezTo>
                    <a:pt x="31" y="16"/>
                    <a:pt x="30" y="18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3"/>
                    <a:pt x="29" y="24"/>
                  </a:cubicBezTo>
                  <a:cubicBezTo>
                    <a:pt x="29" y="25"/>
                    <a:pt x="28" y="26"/>
                    <a:pt x="27" y="26"/>
                  </a:cubicBezTo>
                  <a:close/>
                  <a:moveTo>
                    <a:pt x="25" y="24"/>
                  </a:moveTo>
                  <a:cubicBezTo>
                    <a:pt x="26" y="25"/>
                    <a:pt x="26" y="25"/>
                    <a:pt x="27" y="25"/>
                  </a:cubicBezTo>
                  <a:cubicBezTo>
                    <a:pt x="28" y="25"/>
                    <a:pt x="28" y="25"/>
                    <a:pt x="29" y="24"/>
                  </a:cubicBezTo>
                  <a:cubicBezTo>
                    <a:pt x="30" y="23"/>
                    <a:pt x="30" y="22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30" y="19"/>
                    <a:pt x="29" y="19"/>
                  </a:cubicBezTo>
                  <a:cubicBezTo>
                    <a:pt x="29" y="18"/>
                    <a:pt x="29" y="18"/>
                    <a:pt x="28" y="19"/>
                  </a:cubicBezTo>
                  <a:cubicBezTo>
                    <a:pt x="28" y="19"/>
                    <a:pt x="27" y="19"/>
                    <a:pt x="27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5" y="19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5" y="23"/>
                    <a:pt x="25" y="24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4" y="8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0"/>
                    <a:pt x="7" y="0"/>
                  </a:cubicBezTo>
                  <a:cubicBezTo>
                    <a:pt x="10" y="0"/>
                    <a:pt x="10" y="2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8" y="8"/>
                    <a:pt x="7" y="9"/>
                    <a:pt x="7" y="9"/>
                  </a:cubicBezTo>
                  <a:close/>
                  <a:moveTo>
                    <a:pt x="5" y="7"/>
                  </a:moveTo>
                  <a:cubicBezTo>
                    <a:pt x="5" y="8"/>
                    <a:pt x="6" y="9"/>
                    <a:pt x="7" y="9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7"/>
                    <a:pt x="5" y="7"/>
                  </a:cubicBezTo>
                  <a:close/>
                  <a:moveTo>
                    <a:pt x="13" y="15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1" y="11"/>
                    <a:pt x="9" y="10"/>
                  </a:cubicBezTo>
                  <a:cubicBezTo>
                    <a:pt x="9" y="13"/>
                    <a:pt x="8" y="14"/>
                    <a:pt x="7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4" y="13"/>
                    <a:pt x="4" y="10"/>
                  </a:cubicBezTo>
                  <a:cubicBezTo>
                    <a:pt x="2" y="11"/>
                    <a:pt x="0" y="12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5" y="16"/>
                    <a:pt x="8" y="16"/>
                    <a:pt x="12" y="16"/>
                  </a:cubicBezTo>
                  <a:cubicBezTo>
                    <a:pt x="12" y="16"/>
                    <a:pt x="13" y="16"/>
                    <a:pt x="13" y="15"/>
                  </a:cubicBezTo>
                  <a:close/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8" y="27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0" y="25"/>
                    <a:pt x="10" y="25"/>
                    <a:pt x="7" y="22"/>
                  </a:cubicBezTo>
                  <a:cubicBezTo>
                    <a:pt x="7" y="27"/>
                    <a:pt x="10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6"/>
                    <a:pt x="16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4" y="9"/>
                    <a:pt x="24" y="9"/>
                    <a:pt x="26" y="12"/>
                  </a:cubicBezTo>
                  <a:cubicBezTo>
                    <a:pt x="26" y="9"/>
                    <a:pt x="25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2" name="Freeform 203">
              <a:extLst>
                <a:ext uri="{FF2B5EF4-FFF2-40B4-BE49-F238E27FC236}">
                  <a16:creationId xmlns:a16="http://schemas.microsoft.com/office/drawing/2014/main" xmlns="" id="{B53BF795-888F-C3AB-DAFD-4501C62FC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4029968"/>
              <a:ext cx="249237" cy="317499"/>
            </a:xfrm>
            <a:custGeom>
              <a:avLst/>
              <a:gdLst>
                <a:gd name="T0" fmla="*/ 19 w 26"/>
                <a:gd name="T1" fmla="*/ 28 h 33"/>
                <a:gd name="T2" fmla="*/ 19 w 26"/>
                <a:gd name="T3" fmla="*/ 31 h 33"/>
                <a:gd name="T4" fmla="*/ 3 w 26"/>
                <a:gd name="T5" fmla="*/ 31 h 33"/>
                <a:gd name="T6" fmla="*/ 2 w 26"/>
                <a:gd name="T7" fmla="*/ 7 h 33"/>
                <a:gd name="T8" fmla="*/ 5 w 26"/>
                <a:gd name="T9" fmla="*/ 7 h 33"/>
                <a:gd name="T10" fmla="*/ 5 w 26"/>
                <a:gd name="T11" fmla="*/ 26 h 33"/>
                <a:gd name="T12" fmla="*/ 10 w 26"/>
                <a:gd name="T13" fmla="*/ 9 h 33"/>
                <a:gd name="T14" fmla="*/ 9 w 26"/>
                <a:gd name="T15" fmla="*/ 10 h 33"/>
                <a:gd name="T16" fmla="*/ 22 w 26"/>
                <a:gd name="T17" fmla="*/ 11 h 33"/>
                <a:gd name="T18" fmla="*/ 23 w 26"/>
                <a:gd name="T19" fmla="*/ 10 h 33"/>
                <a:gd name="T20" fmla="*/ 10 w 26"/>
                <a:gd name="T21" fmla="*/ 9 h 33"/>
                <a:gd name="T22" fmla="*/ 9 w 26"/>
                <a:gd name="T23" fmla="*/ 17 h 33"/>
                <a:gd name="T24" fmla="*/ 10 w 26"/>
                <a:gd name="T25" fmla="*/ 18 h 33"/>
                <a:gd name="T26" fmla="*/ 23 w 26"/>
                <a:gd name="T27" fmla="*/ 17 h 33"/>
                <a:gd name="T28" fmla="*/ 22 w 26"/>
                <a:gd name="T29" fmla="*/ 17 h 33"/>
                <a:gd name="T30" fmla="*/ 21 w 26"/>
                <a:gd name="T31" fmla="*/ 19 h 33"/>
                <a:gd name="T32" fmla="*/ 19 w 26"/>
                <a:gd name="T33" fmla="*/ 19 h 33"/>
                <a:gd name="T34" fmla="*/ 18 w 26"/>
                <a:gd name="T35" fmla="*/ 21 h 33"/>
                <a:gd name="T36" fmla="*/ 19 w 26"/>
                <a:gd name="T37" fmla="*/ 23 h 33"/>
                <a:gd name="T38" fmla="*/ 21 w 26"/>
                <a:gd name="T39" fmla="*/ 24 h 33"/>
                <a:gd name="T40" fmla="*/ 22 w 26"/>
                <a:gd name="T41" fmla="*/ 23 h 33"/>
                <a:gd name="T42" fmla="*/ 23 w 26"/>
                <a:gd name="T43" fmla="*/ 21 h 33"/>
                <a:gd name="T44" fmla="*/ 22 w 26"/>
                <a:gd name="T45" fmla="*/ 19 h 33"/>
                <a:gd name="T46" fmla="*/ 21 w 26"/>
                <a:gd name="T47" fmla="*/ 19 h 33"/>
                <a:gd name="T48" fmla="*/ 21 w 26"/>
                <a:gd name="T49" fmla="*/ 20 h 33"/>
                <a:gd name="T50" fmla="*/ 19 w 26"/>
                <a:gd name="T51" fmla="*/ 20 h 33"/>
                <a:gd name="T52" fmla="*/ 19 w 26"/>
                <a:gd name="T53" fmla="*/ 22 h 33"/>
                <a:gd name="T54" fmla="*/ 21 w 26"/>
                <a:gd name="T55" fmla="*/ 23 h 33"/>
                <a:gd name="T56" fmla="*/ 22 w 26"/>
                <a:gd name="T57" fmla="*/ 22 h 33"/>
                <a:gd name="T58" fmla="*/ 22 w 26"/>
                <a:gd name="T59" fmla="*/ 20 h 33"/>
                <a:gd name="T60" fmla="*/ 21 w 26"/>
                <a:gd name="T61" fmla="*/ 20 h 33"/>
                <a:gd name="T62" fmla="*/ 21 w 26"/>
                <a:gd name="T63" fmla="*/ 22 h 33"/>
                <a:gd name="T64" fmla="*/ 21 w 26"/>
                <a:gd name="T65" fmla="*/ 20 h 33"/>
                <a:gd name="T66" fmla="*/ 9 w 26"/>
                <a:gd name="T67" fmla="*/ 14 h 33"/>
                <a:gd name="T68" fmla="*/ 10 w 26"/>
                <a:gd name="T69" fmla="*/ 14 h 33"/>
                <a:gd name="T70" fmla="*/ 23 w 26"/>
                <a:gd name="T71" fmla="*/ 14 h 33"/>
                <a:gd name="T72" fmla="*/ 22 w 26"/>
                <a:gd name="T73" fmla="*/ 13 h 33"/>
                <a:gd name="T74" fmla="*/ 25 w 26"/>
                <a:gd name="T75" fmla="*/ 28 h 33"/>
                <a:gd name="T76" fmla="*/ 26 w 26"/>
                <a:gd name="T77" fmla="*/ 26 h 33"/>
                <a:gd name="T78" fmla="*/ 19 w 26"/>
                <a:gd name="T79" fmla="*/ 0 h 33"/>
                <a:gd name="T80" fmla="*/ 5 w 26"/>
                <a:gd name="T81" fmla="*/ 1 h 33"/>
                <a:gd name="T82" fmla="*/ 2 w 26"/>
                <a:gd name="T83" fmla="*/ 4 h 33"/>
                <a:gd name="T84" fmla="*/ 0 w 26"/>
                <a:gd name="T85" fmla="*/ 31 h 33"/>
                <a:gd name="T86" fmla="*/ 20 w 26"/>
                <a:gd name="T87" fmla="*/ 33 h 33"/>
                <a:gd name="T88" fmla="*/ 21 w 26"/>
                <a:gd name="T89" fmla="*/ 31 h 33"/>
                <a:gd name="T90" fmla="*/ 25 w 26"/>
                <a:gd name="T91" fmla="*/ 28 h 33"/>
                <a:gd name="T92" fmla="*/ 18 w 26"/>
                <a:gd name="T93" fmla="*/ 2 h 33"/>
                <a:gd name="T94" fmla="*/ 8 w 26"/>
                <a:gd name="T95" fmla="*/ 2 h 33"/>
                <a:gd name="T96" fmla="*/ 7 w 26"/>
                <a:gd name="T97" fmla="*/ 25 h 33"/>
                <a:gd name="T98" fmla="*/ 8 w 26"/>
                <a:gd name="T99" fmla="*/ 26 h 33"/>
                <a:gd name="T100" fmla="*/ 24 w 26"/>
                <a:gd name="T101" fmla="*/ 26 h 33"/>
                <a:gd name="T102" fmla="*/ 24 w 26"/>
                <a:gd name="T103" fmla="*/ 8 h 33"/>
                <a:gd name="T104" fmla="*/ 18 w 26"/>
                <a:gd name="T10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33">
                  <a:moveTo>
                    <a:pt x="7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0"/>
                    <a:pt x="2" y="3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6" y="28"/>
                    <a:pt x="7" y="28"/>
                  </a:cubicBezTo>
                  <a:close/>
                  <a:moveTo>
                    <a:pt x="10" y="9"/>
                  </a:move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10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10" y="17"/>
                    <a:pt x="10" y="17"/>
                    <a:pt x="10" y="17"/>
                  </a:cubicBezTo>
                  <a:close/>
                  <a:moveTo>
                    <a:pt x="21" y="19"/>
                  </a:move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2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1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21" y="20"/>
                  </a:moveTo>
                  <a:cubicBezTo>
                    <a:pt x="21" y="20"/>
                    <a:pt x="22" y="21"/>
                    <a:pt x="22" y="21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0" y="22"/>
                    <a:pt x="19" y="22"/>
                    <a:pt x="19" y="21"/>
                  </a:cubicBezTo>
                  <a:cubicBezTo>
                    <a:pt x="19" y="21"/>
                    <a:pt x="20" y="20"/>
                    <a:pt x="21" y="20"/>
                  </a:cubicBezTo>
                  <a:close/>
                  <a:moveTo>
                    <a:pt x="10" y="13"/>
                  </a:move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25" y="28"/>
                  </a:moveTo>
                  <a:cubicBezTo>
                    <a:pt x="25" y="28"/>
                    <a:pt x="26" y="28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5" y="28"/>
                    <a:pt x="25" y="28"/>
                    <a:pt x="25" y="28"/>
                  </a:cubicBezTo>
                  <a:close/>
                  <a:moveTo>
                    <a:pt x="18" y="5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7"/>
                    <a:pt x="18" y="5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xmlns="" id="{A2C8883D-93D5-1074-DCA7-89BB2F22E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9963" y="2185988"/>
              <a:ext cx="393700" cy="266700"/>
            </a:xfrm>
            <a:custGeom>
              <a:avLst/>
              <a:gdLst>
                <a:gd name="T0" fmla="*/ 7 w 41"/>
                <a:gd name="T1" fmla="*/ 27 h 28"/>
                <a:gd name="T2" fmla="*/ 16 w 41"/>
                <a:gd name="T3" fmla="*/ 16 h 28"/>
                <a:gd name="T4" fmla="*/ 35 w 41"/>
                <a:gd name="T5" fmla="*/ 27 h 28"/>
                <a:gd name="T6" fmla="*/ 32 w 41"/>
                <a:gd name="T7" fmla="*/ 5 h 28"/>
                <a:gd name="T8" fmla="*/ 30 w 41"/>
                <a:gd name="T9" fmla="*/ 6 h 28"/>
                <a:gd name="T10" fmla="*/ 31 w 41"/>
                <a:gd name="T11" fmla="*/ 10 h 28"/>
                <a:gd name="T12" fmla="*/ 34 w 41"/>
                <a:gd name="T13" fmla="*/ 13 h 28"/>
                <a:gd name="T14" fmla="*/ 37 w 41"/>
                <a:gd name="T15" fmla="*/ 10 h 28"/>
                <a:gd name="T16" fmla="*/ 36 w 41"/>
                <a:gd name="T17" fmla="*/ 6 h 28"/>
                <a:gd name="T18" fmla="*/ 33 w 41"/>
                <a:gd name="T19" fmla="*/ 5 h 28"/>
                <a:gd name="T20" fmla="*/ 11 w 41"/>
                <a:gd name="T21" fmla="*/ 5 h 28"/>
                <a:gd name="T22" fmla="*/ 11 w 41"/>
                <a:gd name="T23" fmla="*/ 7 h 28"/>
                <a:gd name="T24" fmla="*/ 10 w 41"/>
                <a:gd name="T25" fmla="*/ 12 h 28"/>
                <a:gd name="T26" fmla="*/ 6 w 41"/>
                <a:gd name="T27" fmla="*/ 13 h 28"/>
                <a:gd name="T28" fmla="*/ 4 w 41"/>
                <a:gd name="T29" fmla="*/ 8 h 28"/>
                <a:gd name="T30" fmla="*/ 6 w 41"/>
                <a:gd name="T31" fmla="*/ 5 h 28"/>
                <a:gd name="T32" fmla="*/ 10 w 41"/>
                <a:gd name="T33" fmla="*/ 5 h 28"/>
                <a:gd name="T34" fmla="*/ 18 w 41"/>
                <a:gd name="T35" fmla="*/ 4 h 28"/>
                <a:gd name="T36" fmla="*/ 18 w 41"/>
                <a:gd name="T37" fmla="*/ 4 h 28"/>
                <a:gd name="T38" fmla="*/ 24 w 41"/>
                <a:gd name="T39" fmla="*/ 4 h 28"/>
                <a:gd name="T40" fmla="*/ 23 w 41"/>
                <a:gd name="T41" fmla="*/ 7 h 28"/>
                <a:gd name="T42" fmla="*/ 21 w 41"/>
                <a:gd name="T43" fmla="*/ 8 h 28"/>
                <a:gd name="T44" fmla="*/ 23 w 41"/>
                <a:gd name="T45" fmla="*/ 3 h 28"/>
                <a:gd name="T46" fmla="*/ 22 w 41"/>
                <a:gd name="T47" fmla="*/ 2 h 28"/>
                <a:gd name="T48" fmla="*/ 20 w 41"/>
                <a:gd name="T49" fmla="*/ 2 h 28"/>
                <a:gd name="T50" fmla="*/ 18 w 41"/>
                <a:gd name="T51" fmla="*/ 3 h 28"/>
                <a:gd name="T52" fmla="*/ 41 w 41"/>
                <a:gd name="T53" fmla="*/ 25 h 28"/>
                <a:gd name="T54" fmla="*/ 34 w 41"/>
                <a:gd name="T55" fmla="*/ 22 h 28"/>
                <a:gd name="T56" fmla="*/ 34 w 41"/>
                <a:gd name="T57" fmla="*/ 16 h 28"/>
                <a:gd name="T58" fmla="*/ 33 w 41"/>
                <a:gd name="T59" fmla="*/ 16 h 28"/>
                <a:gd name="T60" fmla="*/ 34 w 41"/>
                <a:gd name="T61" fmla="*/ 17 h 28"/>
                <a:gd name="T62" fmla="*/ 32 w 41"/>
                <a:gd name="T63" fmla="*/ 15 h 28"/>
                <a:gd name="T64" fmla="*/ 36 w 41"/>
                <a:gd name="T65" fmla="*/ 27 h 28"/>
                <a:gd name="T66" fmla="*/ 40 w 41"/>
                <a:gd name="T67" fmla="*/ 27 h 28"/>
                <a:gd name="T68" fmla="*/ 2 w 41"/>
                <a:gd name="T69" fmla="*/ 28 h 28"/>
                <a:gd name="T70" fmla="*/ 11 w 41"/>
                <a:gd name="T71" fmla="*/ 19 h 28"/>
                <a:gd name="T72" fmla="*/ 8 w 41"/>
                <a:gd name="T73" fmla="*/ 22 h 28"/>
                <a:gd name="T74" fmla="*/ 8 w 41"/>
                <a:gd name="T75" fmla="*/ 16 h 28"/>
                <a:gd name="T76" fmla="*/ 7 w 41"/>
                <a:gd name="T77" fmla="*/ 16 h 28"/>
                <a:gd name="T78" fmla="*/ 7 w 41"/>
                <a:gd name="T79" fmla="*/ 17 h 28"/>
                <a:gd name="T80" fmla="*/ 5 w 41"/>
                <a:gd name="T81" fmla="*/ 14 h 28"/>
                <a:gd name="T82" fmla="*/ 34 w 41"/>
                <a:gd name="T83" fmla="*/ 13 h 28"/>
                <a:gd name="T84" fmla="*/ 38 w 41"/>
                <a:gd name="T85" fmla="*/ 8 h 28"/>
                <a:gd name="T86" fmla="*/ 11 w 41"/>
                <a:gd name="T87" fmla="*/ 8 h 28"/>
                <a:gd name="T88" fmla="*/ 7 w 41"/>
                <a:gd name="T89" fmla="*/ 13 h 28"/>
                <a:gd name="T90" fmla="*/ 15 w 41"/>
                <a:gd name="T91" fmla="*/ 15 h 28"/>
                <a:gd name="T92" fmla="*/ 20 w 41"/>
                <a:gd name="T93" fmla="*/ 15 h 28"/>
                <a:gd name="T94" fmla="*/ 26 w 41"/>
                <a:gd name="T95" fmla="*/ 15 h 28"/>
                <a:gd name="T96" fmla="*/ 21 w 41"/>
                <a:gd name="T97" fmla="*/ 15 h 28"/>
                <a:gd name="T98" fmla="*/ 26 w 41"/>
                <a:gd name="T99" fmla="*/ 15 h 28"/>
                <a:gd name="T100" fmla="*/ 21 w 41"/>
                <a:gd name="T101" fmla="*/ 11 h 28"/>
                <a:gd name="T102" fmla="*/ 21 w 41"/>
                <a:gd name="T103" fmla="*/ 10 h 28"/>
                <a:gd name="T104" fmla="*/ 20 w 41"/>
                <a:gd name="T105" fmla="*/ 10 h 28"/>
                <a:gd name="T106" fmla="*/ 20 w 41"/>
                <a:gd name="T10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" h="28">
                  <a:moveTo>
                    <a:pt x="34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6"/>
                    <a:pt x="28" y="17"/>
                    <a:pt x="29" y="1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8"/>
                    <a:pt x="34" y="28"/>
                  </a:cubicBezTo>
                  <a:close/>
                  <a:moveTo>
                    <a:pt x="32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6"/>
                  </a:cubicBezTo>
                  <a:cubicBezTo>
                    <a:pt x="30" y="6"/>
                    <a:pt x="30" y="7"/>
                    <a:pt x="30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9"/>
                    <a:pt x="30" y="9"/>
                    <a:pt x="31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2" y="12"/>
                    <a:pt x="32" y="12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5" y="12"/>
                    <a:pt x="36" y="12"/>
                    <a:pt x="36" y="12"/>
                  </a:cubicBezTo>
                  <a:cubicBezTo>
                    <a:pt x="36" y="11"/>
                    <a:pt x="37" y="11"/>
                    <a:pt x="37" y="10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lose/>
                  <a:moveTo>
                    <a:pt x="10" y="5"/>
                  </a:move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lose/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8" y="6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7" y="0"/>
                    <a:pt x="21" y="0"/>
                  </a:cubicBezTo>
                  <a:cubicBezTo>
                    <a:pt x="24" y="0"/>
                    <a:pt x="24" y="2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3" y="6"/>
                    <a:pt x="23" y="7"/>
                  </a:cubicBezTo>
                  <a:cubicBezTo>
                    <a:pt x="22" y="8"/>
                    <a:pt x="21" y="8"/>
                    <a:pt x="21" y="8"/>
                  </a:cubicBezTo>
                  <a:close/>
                  <a:moveTo>
                    <a:pt x="19" y="7"/>
                  </a:moveTo>
                  <a:cubicBezTo>
                    <a:pt x="19" y="7"/>
                    <a:pt x="20" y="8"/>
                    <a:pt x="21" y="8"/>
                  </a:cubicBezTo>
                  <a:cubicBezTo>
                    <a:pt x="21" y="8"/>
                    <a:pt x="22" y="7"/>
                    <a:pt x="22" y="7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lose/>
                  <a:moveTo>
                    <a:pt x="41" y="25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6"/>
                    <a:pt x="39" y="15"/>
                    <a:pt x="36" y="14"/>
                  </a:cubicBezTo>
                  <a:cubicBezTo>
                    <a:pt x="36" y="18"/>
                    <a:pt x="35" y="19"/>
                    <a:pt x="34" y="2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9"/>
                    <a:pt x="33" y="18"/>
                    <a:pt x="32" y="15"/>
                  </a:cubicBezTo>
                  <a:cubicBezTo>
                    <a:pt x="31" y="15"/>
                    <a:pt x="30" y="16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9" y="28"/>
                  </a:cubicBezTo>
                  <a:cubicBezTo>
                    <a:pt x="39" y="28"/>
                    <a:pt x="40" y="27"/>
                    <a:pt x="40" y="27"/>
                  </a:cubicBezTo>
                  <a:cubicBezTo>
                    <a:pt x="41" y="26"/>
                    <a:pt x="41" y="26"/>
                    <a:pt x="41" y="25"/>
                  </a:cubicBezTo>
                  <a:close/>
                  <a:moveTo>
                    <a:pt x="0" y="25"/>
                  </a:move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9" y="18"/>
                    <a:pt x="9" y="19"/>
                    <a:pt x="8" y="2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9"/>
                    <a:pt x="5" y="18"/>
                    <a:pt x="5" y="14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34" y="13"/>
                  </a:moveTo>
                  <a:cubicBezTo>
                    <a:pt x="32" y="13"/>
                    <a:pt x="30" y="11"/>
                    <a:pt x="30" y="8"/>
                  </a:cubicBezTo>
                  <a:cubicBezTo>
                    <a:pt x="30" y="5"/>
                    <a:pt x="29" y="3"/>
                    <a:pt x="34" y="3"/>
                  </a:cubicBezTo>
                  <a:cubicBezTo>
                    <a:pt x="38" y="3"/>
                    <a:pt x="38" y="5"/>
                    <a:pt x="38" y="8"/>
                  </a:cubicBezTo>
                  <a:cubicBezTo>
                    <a:pt x="38" y="11"/>
                    <a:pt x="36" y="13"/>
                    <a:pt x="34" y="13"/>
                  </a:cubicBezTo>
                  <a:close/>
                  <a:moveTo>
                    <a:pt x="7" y="13"/>
                  </a:moveTo>
                  <a:cubicBezTo>
                    <a:pt x="9" y="13"/>
                    <a:pt x="11" y="11"/>
                    <a:pt x="11" y="8"/>
                  </a:cubicBezTo>
                  <a:cubicBezTo>
                    <a:pt x="11" y="5"/>
                    <a:pt x="12" y="3"/>
                    <a:pt x="7" y="3"/>
                  </a:cubicBezTo>
                  <a:cubicBezTo>
                    <a:pt x="3" y="3"/>
                    <a:pt x="4" y="5"/>
                    <a:pt x="4" y="8"/>
                  </a:cubicBezTo>
                  <a:cubicBezTo>
                    <a:pt x="4" y="11"/>
                    <a:pt x="6" y="13"/>
                    <a:pt x="7" y="13"/>
                  </a:cubicBezTo>
                  <a:close/>
                  <a:moveTo>
                    <a:pt x="15" y="11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3"/>
                    <a:pt x="19" y="11"/>
                    <a:pt x="18" y="9"/>
                  </a:cubicBezTo>
                  <a:cubicBezTo>
                    <a:pt x="16" y="9"/>
                    <a:pt x="15" y="10"/>
                    <a:pt x="15" y="11"/>
                  </a:cubicBezTo>
                  <a:close/>
                  <a:moveTo>
                    <a:pt x="26" y="15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5" y="9"/>
                    <a:pt x="23" y="9"/>
                  </a:cubicBezTo>
                  <a:cubicBezTo>
                    <a:pt x="22" y="11"/>
                    <a:pt x="22" y="13"/>
                    <a:pt x="2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21" y="15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5" name="Freeform 283">
              <a:extLst>
                <a:ext uri="{FF2B5EF4-FFF2-40B4-BE49-F238E27FC236}">
                  <a16:creationId xmlns:a16="http://schemas.microsoft.com/office/drawing/2014/main" xmlns="" id="{BC5B14FE-E8D6-8100-D56A-783610A8D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488950"/>
              <a:ext cx="336550" cy="354013"/>
            </a:xfrm>
            <a:custGeom>
              <a:avLst/>
              <a:gdLst>
                <a:gd name="T0" fmla="*/ 19 w 35"/>
                <a:gd name="T1" fmla="*/ 32 h 37"/>
                <a:gd name="T2" fmla="*/ 20 w 35"/>
                <a:gd name="T3" fmla="*/ 24 h 37"/>
                <a:gd name="T4" fmla="*/ 24 w 35"/>
                <a:gd name="T5" fmla="*/ 13 h 37"/>
                <a:gd name="T6" fmla="*/ 15 w 35"/>
                <a:gd name="T7" fmla="*/ 12 h 37"/>
                <a:gd name="T8" fmla="*/ 18 w 35"/>
                <a:gd name="T9" fmla="*/ 15 h 37"/>
                <a:gd name="T10" fmla="*/ 18 w 35"/>
                <a:gd name="T11" fmla="*/ 16 h 37"/>
                <a:gd name="T12" fmla="*/ 11 w 35"/>
                <a:gd name="T13" fmla="*/ 16 h 37"/>
                <a:gd name="T14" fmla="*/ 3 w 35"/>
                <a:gd name="T15" fmla="*/ 16 h 37"/>
                <a:gd name="T16" fmla="*/ 1 w 35"/>
                <a:gd name="T17" fmla="*/ 16 h 37"/>
                <a:gd name="T18" fmla="*/ 7 w 35"/>
                <a:gd name="T19" fmla="*/ 0 h 37"/>
                <a:gd name="T20" fmla="*/ 7 w 35"/>
                <a:gd name="T21" fmla="*/ 0 h 37"/>
                <a:gd name="T22" fmla="*/ 10 w 35"/>
                <a:gd name="T23" fmla="*/ 5 h 37"/>
                <a:gd name="T24" fmla="*/ 30 w 35"/>
                <a:gd name="T25" fmla="*/ 9 h 37"/>
                <a:gd name="T26" fmla="*/ 9 w 35"/>
                <a:gd name="T27" fmla="*/ 27 h 37"/>
                <a:gd name="T28" fmla="*/ 6 w 35"/>
                <a:gd name="T29" fmla="*/ 25 h 37"/>
                <a:gd name="T30" fmla="*/ 5 w 35"/>
                <a:gd name="T31" fmla="*/ 25 h 37"/>
                <a:gd name="T32" fmla="*/ 5 w 35"/>
                <a:gd name="T33" fmla="*/ 26 h 37"/>
                <a:gd name="T34" fmla="*/ 8 w 35"/>
                <a:gd name="T35" fmla="*/ 28 h 37"/>
                <a:gd name="T36" fmla="*/ 8 w 35"/>
                <a:gd name="T37" fmla="*/ 29 h 37"/>
                <a:gd name="T38" fmla="*/ 8 w 35"/>
                <a:gd name="T39" fmla="*/ 29 h 37"/>
                <a:gd name="T40" fmla="*/ 7 w 35"/>
                <a:gd name="T41" fmla="*/ 34 h 37"/>
                <a:gd name="T42" fmla="*/ 7 w 35"/>
                <a:gd name="T43" fmla="*/ 34 h 37"/>
                <a:gd name="T44" fmla="*/ 9 w 35"/>
                <a:gd name="T45" fmla="*/ 29 h 37"/>
                <a:gd name="T46" fmla="*/ 10 w 35"/>
                <a:gd name="T47" fmla="*/ 28 h 37"/>
                <a:gd name="T48" fmla="*/ 10 w 35"/>
                <a:gd name="T49" fmla="*/ 28 h 37"/>
                <a:gd name="T50" fmla="*/ 14 w 35"/>
                <a:gd name="T51" fmla="*/ 24 h 37"/>
                <a:gd name="T52" fmla="*/ 13 w 35"/>
                <a:gd name="T53" fmla="*/ 23 h 37"/>
                <a:gd name="T54" fmla="*/ 9 w 35"/>
                <a:gd name="T55" fmla="*/ 27 h 37"/>
                <a:gd name="T56" fmla="*/ 9 w 35"/>
                <a:gd name="T57" fmla="*/ 26 h 37"/>
                <a:gd name="T58" fmla="*/ 9 w 35"/>
                <a:gd name="T59" fmla="*/ 27 h 37"/>
                <a:gd name="T60" fmla="*/ 12 w 35"/>
                <a:gd name="T61" fmla="*/ 21 h 37"/>
                <a:gd name="T62" fmla="*/ 6 w 35"/>
                <a:gd name="T63" fmla="*/ 21 h 37"/>
                <a:gd name="T64" fmla="*/ 2 w 35"/>
                <a:gd name="T65" fmla="*/ 25 h 37"/>
                <a:gd name="T66" fmla="*/ 2 w 35"/>
                <a:gd name="T67" fmla="*/ 30 h 37"/>
                <a:gd name="T68" fmla="*/ 6 w 35"/>
                <a:gd name="T69" fmla="*/ 34 h 37"/>
                <a:gd name="T70" fmla="*/ 12 w 35"/>
                <a:gd name="T71" fmla="*/ 34 h 37"/>
                <a:gd name="T72" fmla="*/ 15 w 35"/>
                <a:gd name="T73" fmla="*/ 30 h 37"/>
                <a:gd name="T74" fmla="*/ 15 w 35"/>
                <a:gd name="T75" fmla="*/ 25 h 37"/>
                <a:gd name="T76" fmla="*/ 2 w 35"/>
                <a:gd name="T77" fmla="*/ 21 h 37"/>
                <a:gd name="T78" fmla="*/ 2 w 35"/>
                <a:gd name="T79" fmla="*/ 34 h 37"/>
                <a:gd name="T80" fmla="*/ 15 w 35"/>
                <a:gd name="T81" fmla="*/ 34 h 37"/>
                <a:gd name="T82" fmla="*/ 15 w 35"/>
                <a:gd name="T83" fmla="*/ 21 h 37"/>
                <a:gd name="T84" fmla="*/ 2 w 35"/>
                <a:gd name="T85" fmla="*/ 21 h 37"/>
                <a:gd name="T86" fmla="*/ 3 w 35"/>
                <a:gd name="T87" fmla="*/ 27 h 37"/>
                <a:gd name="T88" fmla="*/ 3 w 35"/>
                <a:gd name="T89" fmla="*/ 28 h 37"/>
                <a:gd name="T90" fmla="*/ 5 w 35"/>
                <a:gd name="T91" fmla="*/ 28 h 37"/>
                <a:gd name="T92" fmla="*/ 13 w 35"/>
                <a:gd name="T93" fmla="*/ 28 h 37"/>
                <a:gd name="T94" fmla="*/ 15 w 35"/>
                <a:gd name="T95" fmla="*/ 28 h 37"/>
                <a:gd name="T96" fmla="*/ 13 w 35"/>
                <a:gd name="T97" fmla="*/ 27 h 37"/>
                <a:gd name="T98" fmla="*/ 13 w 35"/>
                <a:gd name="T99" fmla="*/ 28 h 37"/>
                <a:gd name="T100" fmla="*/ 8 w 35"/>
                <a:gd name="T101" fmla="*/ 34 h 37"/>
                <a:gd name="T102" fmla="*/ 9 w 35"/>
                <a:gd name="T103" fmla="*/ 34 h 37"/>
                <a:gd name="T104" fmla="*/ 9 w 35"/>
                <a:gd name="T105" fmla="*/ 31 h 37"/>
                <a:gd name="T106" fmla="*/ 9 w 35"/>
                <a:gd name="T107" fmla="*/ 24 h 37"/>
                <a:gd name="T108" fmla="*/ 9 w 35"/>
                <a:gd name="T109" fmla="*/ 21 h 37"/>
                <a:gd name="T110" fmla="*/ 8 w 35"/>
                <a:gd name="T111" fmla="*/ 24 h 37"/>
                <a:gd name="T112" fmla="*/ 9 w 35"/>
                <a:gd name="T11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" h="37">
                  <a:moveTo>
                    <a:pt x="27" y="30"/>
                  </a:moveTo>
                  <a:cubicBezTo>
                    <a:pt x="25" y="31"/>
                    <a:pt x="22" y="32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3"/>
                    <a:pt x="22" y="23"/>
                  </a:cubicBezTo>
                  <a:cubicBezTo>
                    <a:pt x="25" y="21"/>
                    <a:pt x="26" y="16"/>
                    <a:pt x="24" y="13"/>
                  </a:cubicBezTo>
                  <a:cubicBezTo>
                    <a:pt x="22" y="11"/>
                    <a:pt x="18" y="10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35" y="15"/>
                    <a:pt x="34" y="25"/>
                    <a:pt x="27" y="30"/>
                  </a:cubicBezTo>
                  <a:close/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lose/>
                  <a:moveTo>
                    <a:pt x="14" y="23"/>
                  </a:moveTo>
                  <a:cubicBezTo>
                    <a:pt x="13" y="22"/>
                    <a:pt x="12" y="22"/>
                    <a:pt x="12" y="21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5" y="22"/>
                    <a:pt x="5" y="22"/>
                    <a:pt x="4" y="23"/>
                  </a:cubicBezTo>
                  <a:cubicBezTo>
                    <a:pt x="3" y="23"/>
                    <a:pt x="3" y="24"/>
                    <a:pt x="2" y="25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2" y="30"/>
                    <a:pt x="2" y="30"/>
                  </a:cubicBezTo>
                  <a:cubicBezTo>
                    <a:pt x="3" y="31"/>
                    <a:pt x="3" y="32"/>
                    <a:pt x="4" y="33"/>
                  </a:cubicBezTo>
                  <a:cubicBezTo>
                    <a:pt x="5" y="33"/>
                    <a:pt x="5" y="34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35"/>
                    <a:pt x="11" y="35"/>
                    <a:pt x="12" y="34"/>
                  </a:cubicBezTo>
                  <a:cubicBezTo>
                    <a:pt x="12" y="34"/>
                    <a:pt x="13" y="33"/>
                    <a:pt x="14" y="33"/>
                  </a:cubicBezTo>
                  <a:cubicBezTo>
                    <a:pt x="14" y="32"/>
                    <a:pt x="15" y="31"/>
                    <a:pt x="15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7"/>
                    <a:pt x="16" y="26"/>
                    <a:pt x="15" y="25"/>
                  </a:cubicBezTo>
                  <a:cubicBezTo>
                    <a:pt x="15" y="24"/>
                    <a:pt x="14" y="23"/>
                    <a:pt x="14" y="23"/>
                  </a:cubicBezTo>
                  <a:close/>
                  <a:moveTo>
                    <a:pt x="2" y="21"/>
                  </a:moveTo>
                  <a:cubicBezTo>
                    <a:pt x="1" y="23"/>
                    <a:pt x="0" y="25"/>
                    <a:pt x="0" y="28"/>
                  </a:cubicBezTo>
                  <a:cubicBezTo>
                    <a:pt x="0" y="30"/>
                    <a:pt x="1" y="33"/>
                    <a:pt x="2" y="34"/>
                  </a:cubicBezTo>
                  <a:cubicBezTo>
                    <a:pt x="4" y="36"/>
                    <a:pt x="6" y="37"/>
                    <a:pt x="9" y="37"/>
                  </a:cubicBezTo>
                  <a:cubicBezTo>
                    <a:pt x="11" y="37"/>
                    <a:pt x="14" y="36"/>
                    <a:pt x="15" y="34"/>
                  </a:cubicBezTo>
                  <a:cubicBezTo>
                    <a:pt x="17" y="33"/>
                    <a:pt x="18" y="30"/>
                    <a:pt x="18" y="28"/>
                  </a:cubicBezTo>
                  <a:cubicBezTo>
                    <a:pt x="18" y="25"/>
                    <a:pt x="17" y="23"/>
                    <a:pt x="15" y="21"/>
                  </a:cubicBezTo>
                  <a:cubicBezTo>
                    <a:pt x="14" y="20"/>
                    <a:pt x="11" y="19"/>
                    <a:pt x="9" y="19"/>
                  </a:cubicBezTo>
                  <a:cubicBezTo>
                    <a:pt x="6" y="19"/>
                    <a:pt x="4" y="20"/>
                    <a:pt x="2" y="21"/>
                  </a:cubicBezTo>
                  <a:close/>
                  <a:moveTo>
                    <a:pt x="5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lose/>
                  <a:moveTo>
                    <a:pt x="13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8"/>
                    <a:pt x="12" y="28"/>
                  </a:cubicBezTo>
                  <a:cubicBezTo>
                    <a:pt x="12" y="28"/>
                    <a:pt x="13" y="28"/>
                    <a:pt x="13" y="28"/>
                  </a:cubicBezTo>
                  <a:close/>
                  <a:moveTo>
                    <a:pt x="8" y="32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9" y="31"/>
                    <a:pt x="8" y="32"/>
                    <a:pt x="8" y="32"/>
                  </a:cubicBezTo>
                  <a:close/>
                  <a:moveTo>
                    <a:pt x="9" y="24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  <p:sp>
          <p:nvSpPr>
            <p:cNvPr id="46" name="TextBox 3">
              <a:extLst>
                <a:ext uri="{FF2B5EF4-FFF2-40B4-BE49-F238E27FC236}">
                  <a16:creationId xmlns:a16="http://schemas.microsoft.com/office/drawing/2014/main" xmlns="" id="{C4C174C1-A6A8-44D8-130B-2EE013C3C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13" y="4730310"/>
              <a:ext cx="1889125" cy="821930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Подача налоговых </a:t>
              </a:r>
              <a:r>
                <a:rPr lang="ru-RU" altLang="ru-RU" sz="1000" b="1" spc="-2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деклараций </a:t>
              </a:r>
              <a:r>
                <a:rPr lang="ru-RU" altLang="ru-RU" sz="1000" b="1" spc="-20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ИП </a:t>
              </a:r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юридических лиц</a:t>
              </a:r>
              <a:endParaRPr lang="en-US" altLang="ru-RU" sz="10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23">
              <a:extLst>
                <a:ext uri="{FF2B5EF4-FFF2-40B4-BE49-F238E27FC236}">
                  <a16:creationId xmlns:a16="http://schemas.microsoft.com/office/drawing/2014/main" xmlns="" id="{53A84967-7EC3-0393-D575-8E5BA39EBFCA}"/>
                </a:ext>
              </a:extLst>
            </p:cNvPr>
            <p:cNvSpPr/>
            <p:nvPr/>
          </p:nvSpPr>
          <p:spPr>
            <a:xfrm>
              <a:off x="4432300" y="4730310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23">
              <a:extLst>
                <a:ext uri="{FF2B5EF4-FFF2-40B4-BE49-F238E27FC236}">
                  <a16:creationId xmlns:a16="http://schemas.microsoft.com/office/drawing/2014/main" xmlns="" id="{7267EA15-A039-6991-196E-35AA375FA1C4}"/>
                </a:ext>
              </a:extLst>
            </p:cNvPr>
            <p:cNvSpPr/>
            <p:nvPr/>
          </p:nvSpPr>
          <p:spPr>
            <a:xfrm>
              <a:off x="7180263" y="4708525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xmlns="" id="{76C48CF2-D107-52CE-3025-BD2C100C5E73}"/>
                </a:ext>
              </a:extLst>
            </p:cNvPr>
            <p:cNvSpPr/>
            <p:nvPr/>
          </p:nvSpPr>
          <p:spPr>
            <a:xfrm>
              <a:off x="7188200" y="5595938"/>
              <a:ext cx="628650" cy="628650"/>
            </a:xfrm>
            <a:prstGeom prst="ellipse">
              <a:avLst/>
            </a:prstGeom>
            <a:noFill/>
            <a:ln>
              <a:solidFill>
                <a:srgbClr val="53B2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xmlns="" id="{523F30CF-5F27-26EB-5740-3A9A3744A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650" y="5589587"/>
              <a:ext cx="2457450" cy="8307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об объектах земельного налога и налога</a:t>
              </a:r>
            </a:p>
            <a:p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недвижимость</a:t>
              </a:r>
            </a:p>
          </p:txBody>
        </p:sp>
        <p:grpSp>
          <p:nvGrpSpPr>
            <p:cNvPr id="53" name="Group 27">
              <a:extLst>
                <a:ext uri="{FF2B5EF4-FFF2-40B4-BE49-F238E27FC236}">
                  <a16:creationId xmlns:a16="http://schemas.microsoft.com/office/drawing/2014/main" xmlns="" id="{B1354666-7EE0-9501-9E03-B5044CF7CDC7}"/>
                </a:ext>
              </a:extLst>
            </p:cNvPr>
            <p:cNvGrpSpPr/>
            <p:nvPr/>
          </p:nvGrpSpPr>
          <p:grpSpPr>
            <a:xfrm>
              <a:off x="7342085" y="5766922"/>
              <a:ext cx="342508" cy="299767"/>
              <a:chOff x="2569485" y="4937447"/>
              <a:chExt cx="464344" cy="406400"/>
            </a:xfrm>
            <a:solidFill>
              <a:srgbClr val="007561"/>
            </a:solidFill>
          </p:grpSpPr>
          <p:sp>
            <p:nvSpPr>
              <p:cNvPr id="54" name="AutoShape 103">
                <a:extLst>
                  <a:ext uri="{FF2B5EF4-FFF2-40B4-BE49-F238E27FC236}">
                    <a16:creationId xmlns:a16="http://schemas.microsoft.com/office/drawing/2014/main" xmlns="" id="{E04C2F0B-1EBC-F8BD-4852-DCB56C135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510" y="500967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solidFill>
                  <a:srgbClr val="53B297"/>
                </a:solidFill>
              </a:ln>
              <a:effectLst/>
            </p:spPr>
            <p:txBody>
              <a:bodyPr lIns="19045" tIns="19045" rIns="19045" bIns="19045" anchor="ctr"/>
              <a:lstStyle/>
              <a:p>
                <a:pPr algn="ctr" defTabSz="22854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5" name="AutoShape 104">
                <a:extLst>
                  <a:ext uri="{FF2B5EF4-FFF2-40B4-BE49-F238E27FC236}">
                    <a16:creationId xmlns:a16="http://schemas.microsoft.com/office/drawing/2014/main" xmlns="" id="{C928EAA2-CEFF-D2A3-0D1D-F9AB84FDC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485" y="493744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solidFill>
                  <a:srgbClr val="53B297"/>
                </a:solidFill>
              </a:ln>
              <a:effectLst/>
            </p:spPr>
            <p:txBody>
              <a:bodyPr lIns="19045" tIns="19045" rIns="19045" bIns="19045" anchor="ctr"/>
              <a:lstStyle/>
              <a:p>
                <a:pPr algn="ctr" defTabSz="22854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xmlns="" id="{FD22B04A-6B8B-1495-0F79-F323DB292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6063" y="4684713"/>
              <a:ext cx="2457450" cy="8307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Электронные</a:t>
              </a:r>
            </a:p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обращения граждан,</a:t>
              </a:r>
            </a:p>
            <a:p>
              <a:pPr eaLnBrk="1" hangingPunct="1"/>
              <a:r>
                <a:rPr lang="ru-RU" altLang="ru-RU" sz="1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ИП и юридических лиц</a:t>
              </a:r>
            </a:p>
          </p:txBody>
        </p:sp>
        <p:sp>
          <p:nvSpPr>
            <p:cNvPr id="59" name="AutoShape 112">
              <a:extLst>
                <a:ext uri="{FF2B5EF4-FFF2-40B4-BE49-F238E27FC236}">
                  <a16:creationId xmlns:a16="http://schemas.microsoft.com/office/drawing/2014/main" xmlns="" id="{7EA638F4-75E5-3633-56F1-7330C041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4849813"/>
              <a:ext cx="342900" cy="34290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007561"/>
            </a:solidFill>
            <a:ln>
              <a:noFill/>
            </a:ln>
            <a:effectLst/>
          </p:spPr>
          <p:txBody>
            <a:bodyPr lIns="19045" tIns="19045" rIns="19045" bIns="19045" anchor="ctr"/>
            <a:lstStyle/>
            <a:p>
              <a:pPr algn="ctr" defTabSz="22854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0" name="Freeform 203">
              <a:extLst>
                <a:ext uri="{FF2B5EF4-FFF2-40B4-BE49-F238E27FC236}">
                  <a16:creationId xmlns:a16="http://schemas.microsoft.com/office/drawing/2014/main" xmlns="" id="{09273CFD-FBB1-4552-C6BD-1183EC095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4" y="4884297"/>
              <a:ext cx="249237" cy="317500"/>
            </a:xfrm>
            <a:custGeom>
              <a:avLst/>
              <a:gdLst>
                <a:gd name="T0" fmla="*/ 19 w 26"/>
                <a:gd name="T1" fmla="*/ 28 h 33"/>
                <a:gd name="T2" fmla="*/ 19 w 26"/>
                <a:gd name="T3" fmla="*/ 31 h 33"/>
                <a:gd name="T4" fmla="*/ 3 w 26"/>
                <a:gd name="T5" fmla="*/ 31 h 33"/>
                <a:gd name="T6" fmla="*/ 2 w 26"/>
                <a:gd name="T7" fmla="*/ 7 h 33"/>
                <a:gd name="T8" fmla="*/ 5 w 26"/>
                <a:gd name="T9" fmla="*/ 7 h 33"/>
                <a:gd name="T10" fmla="*/ 5 w 26"/>
                <a:gd name="T11" fmla="*/ 26 h 33"/>
                <a:gd name="T12" fmla="*/ 10 w 26"/>
                <a:gd name="T13" fmla="*/ 9 h 33"/>
                <a:gd name="T14" fmla="*/ 9 w 26"/>
                <a:gd name="T15" fmla="*/ 10 h 33"/>
                <a:gd name="T16" fmla="*/ 22 w 26"/>
                <a:gd name="T17" fmla="*/ 11 h 33"/>
                <a:gd name="T18" fmla="*/ 23 w 26"/>
                <a:gd name="T19" fmla="*/ 10 h 33"/>
                <a:gd name="T20" fmla="*/ 10 w 26"/>
                <a:gd name="T21" fmla="*/ 9 h 33"/>
                <a:gd name="T22" fmla="*/ 9 w 26"/>
                <a:gd name="T23" fmla="*/ 17 h 33"/>
                <a:gd name="T24" fmla="*/ 10 w 26"/>
                <a:gd name="T25" fmla="*/ 18 h 33"/>
                <a:gd name="T26" fmla="*/ 23 w 26"/>
                <a:gd name="T27" fmla="*/ 17 h 33"/>
                <a:gd name="T28" fmla="*/ 22 w 26"/>
                <a:gd name="T29" fmla="*/ 17 h 33"/>
                <a:gd name="T30" fmla="*/ 21 w 26"/>
                <a:gd name="T31" fmla="*/ 19 h 33"/>
                <a:gd name="T32" fmla="*/ 19 w 26"/>
                <a:gd name="T33" fmla="*/ 19 h 33"/>
                <a:gd name="T34" fmla="*/ 18 w 26"/>
                <a:gd name="T35" fmla="*/ 21 h 33"/>
                <a:gd name="T36" fmla="*/ 19 w 26"/>
                <a:gd name="T37" fmla="*/ 23 h 33"/>
                <a:gd name="T38" fmla="*/ 21 w 26"/>
                <a:gd name="T39" fmla="*/ 24 h 33"/>
                <a:gd name="T40" fmla="*/ 22 w 26"/>
                <a:gd name="T41" fmla="*/ 23 h 33"/>
                <a:gd name="T42" fmla="*/ 23 w 26"/>
                <a:gd name="T43" fmla="*/ 21 h 33"/>
                <a:gd name="T44" fmla="*/ 22 w 26"/>
                <a:gd name="T45" fmla="*/ 19 h 33"/>
                <a:gd name="T46" fmla="*/ 21 w 26"/>
                <a:gd name="T47" fmla="*/ 19 h 33"/>
                <a:gd name="T48" fmla="*/ 21 w 26"/>
                <a:gd name="T49" fmla="*/ 20 h 33"/>
                <a:gd name="T50" fmla="*/ 19 w 26"/>
                <a:gd name="T51" fmla="*/ 20 h 33"/>
                <a:gd name="T52" fmla="*/ 19 w 26"/>
                <a:gd name="T53" fmla="*/ 22 h 33"/>
                <a:gd name="T54" fmla="*/ 21 w 26"/>
                <a:gd name="T55" fmla="*/ 23 h 33"/>
                <a:gd name="T56" fmla="*/ 22 w 26"/>
                <a:gd name="T57" fmla="*/ 22 h 33"/>
                <a:gd name="T58" fmla="*/ 22 w 26"/>
                <a:gd name="T59" fmla="*/ 20 h 33"/>
                <a:gd name="T60" fmla="*/ 21 w 26"/>
                <a:gd name="T61" fmla="*/ 20 h 33"/>
                <a:gd name="T62" fmla="*/ 21 w 26"/>
                <a:gd name="T63" fmla="*/ 22 h 33"/>
                <a:gd name="T64" fmla="*/ 21 w 26"/>
                <a:gd name="T65" fmla="*/ 20 h 33"/>
                <a:gd name="T66" fmla="*/ 9 w 26"/>
                <a:gd name="T67" fmla="*/ 14 h 33"/>
                <a:gd name="T68" fmla="*/ 10 w 26"/>
                <a:gd name="T69" fmla="*/ 14 h 33"/>
                <a:gd name="T70" fmla="*/ 23 w 26"/>
                <a:gd name="T71" fmla="*/ 14 h 33"/>
                <a:gd name="T72" fmla="*/ 22 w 26"/>
                <a:gd name="T73" fmla="*/ 13 h 33"/>
                <a:gd name="T74" fmla="*/ 25 w 26"/>
                <a:gd name="T75" fmla="*/ 28 h 33"/>
                <a:gd name="T76" fmla="*/ 26 w 26"/>
                <a:gd name="T77" fmla="*/ 26 h 33"/>
                <a:gd name="T78" fmla="*/ 19 w 26"/>
                <a:gd name="T79" fmla="*/ 0 h 33"/>
                <a:gd name="T80" fmla="*/ 5 w 26"/>
                <a:gd name="T81" fmla="*/ 1 h 33"/>
                <a:gd name="T82" fmla="*/ 2 w 26"/>
                <a:gd name="T83" fmla="*/ 4 h 33"/>
                <a:gd name="T84" fmla="*/ 0 w 26"/>
                <a:gd name="T85" fmla="*/ 31 h 33"/>
                <a:gd name="T86" fmla="*/ 20 w 26"/>
                <a:gd name="T87" fmla="*/ 33 h 33"/>
                <a:gd name="T88" fmla="*/ 21 w 26"/>
                <a:gd name="T89" fmla="*/ 31 h 33"/>
                <a:gd name="T90" fmla="*/ 25 w 26"/>
                <a:gd name="T91" fmla="*/ 28 h 33"/>
                <a:gd name="T92" fmla="*/ 18 w 26"/>
                <a:gd name="T93" fmla="*/ 2 h 33"/>
                <a:gd name="T94" fmla="*/ 8 w 26"/>
                <a:gd name="T95" fmla="*/ 2 h 33"/>
                <a:gd name="T96" fmla="*/ 7 w 26"/>
                <a:gd name="T97" fmla="*/ 25 h 33"/>
                <a:gd name="T98" fmla="*/ 8 w 26"/>
                <a:gd name="T99" fmla="*/ 26 h 33"/>
                <a:gd name="T100" fmla="*/ 24 w 26"/>
                <a:gd name="T101" fmla="*/ 26 h 33"/>
                <a:gd name="T102" fmla="*/ 24 w 26"/>
                <a:gd name="T103" fmla="*/ 8 h 33"/>
                <a:gd name="T104" fmla="*/ 18 w 26"/>
                <a:gd name="T10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33">
                  <a:moveTo>
                    <a:pt x="7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0"/>
                    <a:pt x="2" y="3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6" y="28"/>
                    <a:pt x="7" y="28"/>
                  </a:cubicBezTo>
                  <a:close/>
                  <a:moveTo>
                    <a:pt x="10" y="9"/>
                  </a:move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10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10" y="17"/>
                    <a:pt x="10" y="17"/>
                    <a:pt x="10" y="17"/>
                  </a:cubicBezTo>
                  <a:close/>
                  <a:moveTo>
                    <a:pt x="21" y="19"/>
                  </a:move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2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1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21" y="20"/>
                  </a:moveTo>
                  <a:cubicBezTo>
                    <a:pt x="21" y="20"/>
                    <a:pt x="22" y="21"/>
                    <a:pt x="22" y="21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0" y="22"/>
                    <a:pt x="19" y="22"/>
                    <a:pt x="19" y="21"/>
                  </a:cubicBezTo>
                  <a:cubicBezTo>
                    <a:pt x="19" y="21"/>
                    <a:pt x="20" y="20"/>
                    <a:pt x="21" y="20"/>
                  </a:cubicBezTo>
                  <a:close/>
                  <a:moveTo>
                    <a:pt x="10" y="13"/>
                  </a:move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25" y="28"/>
                  </a:moveTo>
                  <a:cubicBezTo>
                    <a:pt x="25" y="28"/>
                    <a:pt x="26" y="28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5" y="28"/>
                    <a:pt x="25" y="28"/>
                    <a:pt x="25" y="28"/>
                  </a:cubicBezTo>
                  <a:close/>
                  <a:moveTo>
                    <a:pt x="18" y="5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7"/>
                    <a:pt x="18" y="5"/>
                  </a:cubicBezTo>
                  <a:close/>
                </a:path>
              </a:pathLst>
            </a:custGeom>
            <a:solidFill>
              <a:srgbClr val="007561"/>
            </a:solidFill>
            <a:ln>
              <a:noFill/>
            </a:ln>
          </p:spPr>
          <p:txBody>
            <a:bodyPr lIns="121889" tIns="60944" rIns="121889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6" dirty="0">
                <a:latin typeface="+mn-lt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C99D2D-3398-C2C0-34FD-AFBCF4AC2856}"/>
              </a:ext>
            </a:extLst>
          </p:cNvPr>
          <p:cNvSpPr/>
          <p:nvPr/>
        </p:nvSpPr>
        <p:spPr>
          <a:xfrm>
            <a:off x="194826" y="686071"/>
            <a:ext cx="4162926" cy="4189935"/>
          </a:xfrm>
          <a:prstGeom prst="rect">
            <a:avLst/>
          </a:prstGeom>
          <a:noFill/>
          <a:ln>
            <a:solidFill>
              <a:srgbClr val="0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4F6EFD-77B8-B974-90A6-B6EB1EF60F09}"/>
              </a:ext>
            </a:extLst>
          </p:cNvPr>
          <p:cNvSpPr/>
          <p:nvPr/>
        </p:nvSpPr>
        <p:spPr>
          <a:xfrm>
            <a:off x="4357752" y="686070"/>
            <a:ext cx="4534728" cy="4189935"/>
          </a:xfrm>
          <a:prstGeom prst="rect">
            <a:avLst/>
          </a:prstGeom>
          <a:noFill/>
          <a:ln>
            <a:solidFill>
              <a:srgbClr val="0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xmlns="" id="{0416773F-29A7-28B6-8E7A-B7B930B7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761" y="1426199"/>
            <a:ext cx="2925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27AB9E"/>
              </a:buClr>
              <a:buSzPct val="150000"/>
            </a:pPr>
            <a:r>
              <a:rPr lang="ru-RU" alt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alt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посредством электронных сервисов размещенных в «Личном кабинете плательщика»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0D4F6EFD-77B8-B974-90A6-B6EB1EF60F09}"/>
              </a:ext>
            </a:extLst>
          </p:cNvPr>
          <p:cNvSpPr/>
          <p:nvPr/>
        </p:nvSpPr>
        <p:spPr>
          <a:xfrm>
            <a:off x="4357752" y="686071"/>
            <a:ext cx="4534728" cy="4189935"/>
          </a:xfrm>
          <a:prstGeom prst="rect">
            <a:avLst/>
          </a:prstGeom>
          <a:noFill/>
          <a:ln>
            <a:solidFill>
              <a:srgbClr val="0D4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352928" cy="1404156"/>
          </a:xfrm>
        </p:spPr>
        <p:txBody>
          <a:bodyPr>
            <a:normAutofit fontScale="90000"/>
          </a:bodyPr>
          <a:lstStyle/>
          <a:p>
            <a:r>
              <a:rPr lang="ru-RU" sz="3300" dirty="0" err="1" smtClean="0"/>
              <a:t>Префайлинг</a:t>
            </a:r>
            <a:r>
              <a:rPr lang="ru-RU" sz="3300" dirty="0" smtClean="0"/>
              <a:t> </a:t>
            </a:r>
            <a:r>
              <a:rPr lang="ru-RU" sz="3300" dirty="0"/>
              <a:t>деклараций 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1800" b="0" i="1" dirty="0" smtClean="0"/>
              <a:t>(возможность </a:t>
            </a:r>
            <a:r>
              <a:rPr lang="ru-RU" sz="1800" b="0" i="1" dirty="0"/>
              <a:t>получения предварительно заполненной налоговой декларации </a:t>
            </a:r>
            <a:r>
              <a:rPr lang="ru-RU" sz="1800" b="0" i="1" dirty="0" smtClean="0"/>
              <a:t>на основании </a:t>
            </a:r>
            <a:r>
              <a:rPr lang="ru-RU" sz="1800" b="0" i="1" dirty="0"/>
              <a:t>сведений, получаемых налоговыми органами от государственных органов и </a:t>
            </a:r>
            <a:r>
              <a:rPr lang="ru-RU" sz="1800" b="0" i="1" dirty="0" smtClean="0"/>
              <a:t>организаций)</a:t>
            </a:r>
            <a:endParaRPr lang="ru-RU" sz="1800" b="0" i="1" dirty="0"/>
          </a:p>
        </p:txBody>
      </p:sp>
      <p:pic>
        <p:nvPicPr>
          <p:cNvPr id="4" name="Picture 3" descr="D:\Таня\2019\слайды рабочие\JPG подложка\геральд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470"/>
            <a:ext cx="504056" cy="504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024" y="2352450"/>
            <a:ext cx="2769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Более </a:t>
            </a:r>
            <a:r>
              <a:rPr lang="en-US" altLang="ru-RU" sz="3600" b="1" dirty="0"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47 </a:t>
            </a:r>
            <a:r>
              <a:rPr lang="ru-RU" altLang="ru-RU" sz="3600" b="1" dirty="0"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000</a:t>
            </a:r>
            <a:endParaRPr lang="en-US" altLang="ru-RU" sz="3600" b="1" dirty="0"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024" y="293179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поданных деклараций по подоходному налогу с физических лиц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464" y="-65834"/>
            <a:ext cx="216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8" name="Chart 15">
            <a:extLst>
              <a:ext uri="{FF2B5EF4-FFF2-40B4-BE49-F238E27FC236}">
                <a16:creationId xmlns:a16="http://schemas.microsoft.com/office/drawing/2014/main" xmlns="" id="{66C777E5-6376-B622-3540-F87D10B6C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34232"/>
              </p:ext>
            </p:extLst>
          </p:nvPr>
        </p:nvGraphicFramePr>
        <p:xfrm>
          <a:off x="3563888" y="2458512"/>
          <a:ext cx="5256584" cy="241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hart" r:id="rId4" imgW="5543679" imgH="2295420" progId="Excel.Chart.8">
                  <p:embed/>
                </p:oleObj>
              </mc:Choice>
              <mc:Fallback>
                <p:oleObj name="Chart" r:id="rId4" imgW="5543679" imgH="2295420" progId="Excel.Chart.8">
                  <p:embed/>
                  <p:pic>
                    <p:nvPicPr>
                      <p:cNvPr id="43" name="Chart 15">
                        <a:extLst>
                          <a:ext uri="{FF2B5EF4-FFF2-40B4-BE49-F238E27FC236}">
                            <a16:creationId xmlns:a16="http://schemas.microsoft.com/office/drawing/2014/main" xmlns="" id="{66C777E5-6376-B622-3540-F87D10B6C2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458512"/>
                        <a:ext cx="5256584" cy="241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9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ложк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11990</TotalTime>
  <Words>167</Words>
  <Application>Microsoft Office PowerPoint</Application>
  <PresentationFormat>Экран (16:9)</PresentationFormat>
  <Paragraphs>48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Подложка1</vt:lpstr>
      <vt:lpstr>Chart</vt:lpstr>
      <vt:lpstr>Презентация PowerPoint</vt:lpstr>
      <vt:lpstr>Презентация PowerPoint</vt:lpstr>
      <vt:lpstr>Взаимодействие с плательщиками</vt:lpstr>
      <vt:lpstr>Презентация PowerPoint</vt:lpstr>
      <vt:lpstr>Дискуссионные площадки   </vt:lpstr>
      <vt:lpstr>Электронный сервис  «Личный кабинет плательщика»</vt:lpstr>
      <vt:lpstr>Префайлинг деклараций  (возможность получения предварительно заполненной налоговой декларации на основании сведений, получаемых налоговыми органами от государственных органов и организаций)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o.tarakanova</dc:creator>
  <cp:lastModifiedBy>Сундукова Алла Чарльзовна</cp:lastModifiedBy>
  <cp:revision>1285</cp:revision>
  <cp:lastPrinted>2021-08-04T11:45:26Z</cp:lastPrinted>
  <dcterms:created xsi:type="dcterms:W3CDTF">2019-04-03T14:45:42Z</dcterms:created>
  <dcterms:modified xsi:type="dcterms:W3CDTF">2022-10-04T13:07:32Z</dcterms:modified>
</cp:coreProperties>
</file>